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1" r:id="rId6"/>
    <p:sldId id="265" r:id="rId7"/>
    <p:sldId id="262" r:id="rId8"/>
    <p:sldId id="267" r:id="rId9"/>
    <p:sldId id="601" r:id="rId10"/>
    <p:sldId id="602" r:id="rId11"/>
    <p:sldId id="605" r:id="rId12"/>
    <p:sldId id="606" r:id="rId13"/>
    <p:sldId id="607" r:id="rId14"/>
    <p:sldId id="608" r:id="rId15"/>
    <p:sldId id="609" r:id="rId16"/>
    <p:sldId id="611" r:id="rId17"/>
    <p:sldId id="613" r:id="rId18"/>
    <p:sldId id="612" r:id="rId19"/>
    <p:sldId id="615" r:id="rId20"/>
    <p:sldId id="616" r:id="rId21"/>
    <p:sldId id="617" r:id="rId22"/>
    <p:sldId id="618" r:id="rId23"/>
    <p:sldId id="619" r:id="rId24"/>
    <p:sldId id="620" r:id="rId25"/>
    <p:sldId id="621" r:id="rId26"/>
    <p:sldId id="264" r:id="rId27"/>
  </p:sldIdLst>
  <p:sldSz cx="12192000" cy="6858000"/>
  <p:notesSz cx="6858000" cy="9144000"/>
  <p:embeddedFontLst>
    <p:embeddedFont>
      <p:font typeface="Aptos" panose="020B0004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onsolas" panose="020B0609020204030204" pitchFamily="49" charset="0"/>
      <p:regular r:id="rId38"/>
      <p:bold r:id="rId39"/>
      <p:italic r:id="rId40"/>
      <p:boldItalic r:id="rId41"/>
    </p:embeddedFont>
    <p:embeddedFont>
      <p:font typeface="Nunito" pitchFamily="2" charset="77"/>
      <p:regular r:id="rId42"/>
      <p:bold r:id="rId43"/>
      <p:italic r:id="rId44"/>
      <p:boldItalic r:id="rId45"/>
    </p:embeddedFont>
  </p:embeddedFontLst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0"/>
    <p:restoredTop sz="82276"/>
  </p:normalViewPr>
  <p:slideViewPr>
    <p:cSldViewPr snapToGrid="0">
      <p:cViewPr>
        <p:scale>
          <a:sx n="88" d="100"/>
          <a:sy n="88" d="100"/>
        </p:scale>
        <p:origin x="8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Certified, MNIST, Linf, ε=0.1</c:v>
                </c:pt>
              </c:strCache>
            </c:strRef>
          </c:tx>
          <c:spPr>
            <a:ln w="28575" cap="rnd">
              <a:solidFill>
                <a:srgbClr val="A4B8C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4B8CA"/>
              </a:solidFill>
              <a:ln w="9525">
                <a:solidFill>
                  <a:srgbClr val="A4B8CA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0.65</c:v>
                </c:pt>
                <c:pt idx="1">
                  <c:v>0.94179999999999997</c:v>
                </c:pt>
                <c:pt idx="2">
                  <c:v>0.96330000000000005</c:v>
                </c:pt>
                <c:pt idx="3">
                  <c:v>0.94330000000000003</c:v>
                </c:pt>
                <c:pt idx="5">
                  <c:v>0.97909999999999997</c:v>
                </c:pt>
                <c:pt idx="6">
                  <c:v>0.97770000000000001</c:v>
                </c:pt>
                <c:pt idx="8">
                  <c:v>0.97760000000000002</c:v>
                </c:pt>
                <c:pt idx="12">
                  <c:v>0.97699999999999998</c:v>
                </c:pt>
                <c:pt idx="13">
                  <c:v>0.97950000000000004</c:v>
                </c:pt>
                <c:pt idx="14">
                  <c:v>0.97950000000000004</c:v>
                </c:pt>
                <c:pt idx="16">
                  <c:v>0.98140000000000005</c:v>
                </c:pt>
                <c:pt idx="17">
                  <c:v>0.98219999999999996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EBF-064F-8F2F-984DDBD7D9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Certified, MNIST, Linf, ε=0.3</c:v>
                </c:pt>
              </c:strCache>
            </c:strRef>
          </c:tx>
          <c:spPr>
            <a:ln w="28575" cap="rnd">
              <a:solidFill>
                <a:srgbClr val="4F939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7A3AF"/>
              </a:solidFill>
              <a:ln w="9525">
                <a:solidFill>
                  <a:srgbClr val="57A3AF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2">
                  <c:v>0.56899999999999995</c:v>
                </c:pt>
                <c:pt idx="3">
                  <c:v>0.80679999999999996</c:v>
                </c:pt>
                <c:pt idx="5">
                  <c:v>0.83089999999999997</c:v>
                </c:pt>
                <c:pt idx="6">
                  <c:v>0.91949999999999998</c:v>
                </c:pt>
                <c:pt idx="8">
                  <c:v>0.92979999999999996</c:v>
                </c:pt>
                <c:pt idx="11">
                  <c:v>0.94020000000000004</c:v>
                </c:pt>
                <c:pt idx="12">
                  <c:v>0.93089999999999995</c:v>
                </c:pt>
                <c:pt idx="13">
                  <c:v>0.93100000000000005</c:v>
                </c:pt>
                <c:pt idx="14">
                  <c:v>0.93200000000000005</c:v>
                </c:pt>
                <c:pt idx="16">
                  <c:v>0.93400000000000005</c:v>
                </c:pt>
                <c:pt idx="17">
                  <c:v>0.93400000000000005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EBF-064F-8F2F-984DDBD7D9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Empirical, MNIST, Linf, ε=0.3</c:v>
                </c:pt>
              </c:strCache>
            </c:strRef>
          </c:tx>
          <c:spPr>
            <a:ln w="28575" cap="rnd">
              <a:solidFill>
                <a:srgbClr val="57A3AF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57A3AF"/>
              </a:solidFill>
              <a:ln w="9525">
                <a:solidFill>
                  <a:srgbClr val="4F939E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Sheet1!$D$2:$D$20</c:f>
              <c:numCache>
                <c:formatCode>General</c:formatCode>
                <c:ptCount val="19"/>
                <c:pt idx="0">
                  <c:v>0.89300000000000002</c:v>
                </c:pt>
                <c:pt idx="8">
                  <c:v>0.96340000000000003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EBF-064F-8F2F-984DDBD7D9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Certified, CIFAR-10, Linf, ε=2/255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Sheet1!$E$2:$E$20</c:f>
              <c:numCache>
                <c:formatCode>General</c:formatCode>
                <c:ptCount val="19"/>
                <c:pt idx="2">
                  <c:v>0.53890000000000005</c:v>
                </c:pt>
                <c:pt idx="3">
                  <c:v>0.45929999999999999</c:v>
                </c:pt>
                <c:pt idx="5">
                  <c:v>0.56320000000000003</c:v>
                </c:pt>
                <c:pt idx="6">
                  <c:v>0.50019999999999998</c:v>
                </c:pt>
                <c:pt idx="8">
                  <c:v>0.60499999999999998</c:v>
                </c:pt>
                <c:pt idx="11">
                  <c:v>0.56630000000000003</c:v>
                </c:pt>
                <c:pt idx="13">
                  <c:v>0.52849999999999997</c:v>
                </c:pt>
                <c:pt idx="14">
                  <c:v>0.54120000000000001</c:v>
                </c:pt>
                <c:pt idx="16">
                  <c:v>0.56940000000000002</c:v>
                </c:pt>
                <c:pt idx="17">
                  <c:v>0.62839999999999996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EBF-064F-8F2F-984DDBD7D9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Certified, CIFAR-10, Linf, ε=8/255</c:v>
                </c:pt>
              </c:strCache>
            </c:strRef>
          </c:tx>
          <c:spPr>
            <a:ln w="28575" cap="rnd">
              <a:solidFill>
                <a:srgbClr val="7D857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D8570"/>
              </a:solidFill>
              <a:ln w="9525">
                <a:solidFill>
                  <a:srgbClr val="7D8570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Sheet1!$F$2:$F$20</c:f>
              <c:numCache>
                <c:formatCode>General</c:formatCode>
                <c:ptCount val="19"/>
                <c:pt idx="2">
                  <c:v>0.21779999999999999</c:v>
                </c:pt>
                <c:pt idx="3">
                  <c:v>0.20269999999999999</c:v>
                </c:pt>
                <c:pt idx="5">
                  <c:v>0.25130000000000002</c:v>
                </c:pt>
                <c:pt idx="6">
                  <c:v>0.32040000000000002</c:v>
                </c:pt>
                <c:pt idx="8">
                  <c:v>0.3306</c:v>
                </c:pt>
                <c:pt idx="9">
                  <c:v>0.33379999999999999</c:v>
                </c:pt>
                <c:pt idx="11">
                  <c:v>0.34920000000000001</c:v>
                </c:pt>
                <c:pt idx="12">
                  <c:v>0.35420000000000001</c:v>
                </c:pt>
                <c:pt idx="13">
                  <c:v>0.34970000000000001</c:v>
                </c:pt>
                <c:pt idx="14">
                  <c:v>0.40060000000000001</c:v>
                </c:pt>
                <c:pt idx="16">
                  <c:v>0.40389999999999998</c:v>
                </c:pt>
                <c:pt idx="17">
                  <c:v>0.3513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EBF-064F-8F2F-984DDBD7D98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Empirical, CIFAR-10, Linf, ε=8/255</c:v>
                </c:pt>
              </c:strCache>
            </c:strRef>
          </c:tx>
          <c:spPr>
            <a:ln w="28575" cap="rnd">
              <a:solidFill>
                <a:srgbClr val="7D857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7D8570"/>
              </a:solidFill>
              <a:ln w="9525">
                <a:solidFill>
                  <a:srgbClr val="7D8570"/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Sheet1!$G$2:$G$20</c:f>
              <c:numCache>
                <c:formatCode>General</c:formatCode>
                <c:ptCount val="19"/>
                <c:pt idx="0">
                  <c:v>0.45800000000000002</c:v>
                </c:pt>
                <c:pt idx="9">
                  <c:v>0.60040000000000004</c:v>
                </c:pt>
                <c:pt idx="10">
                  <c:v>0.59640000000000004</c:v>
                </c:pt>
                <c:pt idx="13">
                  <c:v>0.63380000000000003</c:v>
                </c:pt>
                <c:pt idx="14">
                  <c:v>0.60270000000000001</c:v>
                </c:pt>
                <c:pt idx="15">
                  <c:v>0.71289999999999998</c:v>
                </c:pt>
                <c:pt idx="18">
                  <c:v>0.70689999999999997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EBF-064F-8F2F-984DDBD7D98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Certified, ImageNet, L2, ε=2.0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Sheet1!$A$2:$A$20</c:f>
              <c:strCache>
                <c:ptCount val="19"/>
                <c:pt idx="0">
                  <c:v>ICLR 2018</c:v>
                </c:pt>
                <c:pt idx="1">
                  <c:v>ICML 2018</c:v>
                </c:pt>
                <c:pt idx="2">
                  <c:v>NeurIPS 2018</c:v>
                </c:pt>
                <c:pt idx="3">
                  <c:v>ICLR 2019</c:v>
                </c:pt>
                <c:pt idx="4">
                  <c:v>ICML 2019</c:v>
                </c:pt>
                <c:pt idx="5">
                  <c:v>IJCAI 2019</c:v>
                </c:pt>
                <c:pt idx="6">
                  <c:v>ICCV 2019</c:v>
                </c:pt>
                <c:pt idx="7">
                  <c:v>NeurIPS 2019</c:v>
                </c:pt>
                <c:pt idx="8">
                  <c:v>ICLR 2020</c:v>
                </c:pt>
                <c:pt idx="9">
                  <c:v>NeuIPS 2020</c:v>
                </c:pt>
                <c:pt idx="10">
                  <c:v>ICLR 2021</c:v>
                </c:pt>
                <c:pt idx="11">
                  <c:v>CVPR 2021</c:v>
                </c:pt>
                <c:pt idx="12">
                  <c:v>ICML 2021</c:v>
                </c:pt>
                <c:pt idx="13">
                  <c:v>NeurIPS 2021</c:v>
                </c:pt>
                <c:pt idx="14">
                  <c:v>ICLR 2022</c:v>
                </c:pt>
                <c:pt idx="15">
                  <c:v>ICML 2022</c:v>
                </c:pt>
                <c:pt idx="16">
                  <c:v>NeurIPS 2022</c:v>
                </c:pt>
                <c:pt idx="17">
                  <c:v>ICLR 2023</c:v>
                </c:pt>
                <c:pt idx="18">
                  <c:v>preprint (2023.2)</c:v>
                </c:pt>
              </c:strCache>
            </c:strRef>
          </c:cat>
          <c:val>
            <c:numRef>
              <c:f>Sheet1!$H$2:$H$20</c:f>
              <c:numCache>
                <c:formatCode>General</c:formatCode>
                <c:ptCount val="19"/>
                <c:pt idx="4">
                  <c:v>0.19</c:v>
                </c:pt>
                <c:pt idx="7">
                  <c:v>0.28000000000000003</c:v>
                </c:pt>
                <c:pt idx="9">
                  <c:v>0.24</c:v>
                </c:pt>
                <c:pt idx="13">
                  <c:v>0.26</c:v>
                </c:pt>
                <c:pt idx="14">
                  <c:v>0.30399999999999999</c:v>
                </c:pt>
                <c:pt idx="17">
                  <c:v>0.42199999999999999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EBF-064F-8F2F-984DDBD7D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5377056"/>
        <c:axId val="1515961072"/>
      </c:lineChart>
      <c:catAx>
        <c:axId val="151537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515961072"/>
        <c:crosses val="autoZero"/>
        <c:auto val="1"/>
        <c:lblAlgn val="ctr"/>
        <c:lblOffset val="100"/>
        <c:noMultiLvlLbl val="0"/>
      </c:catAx>
      <c:valAx>
        <c:axId val="15159610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N"/>
          </a:p>
        </c:txPr>
        <c:crossAx val="151537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972954467647999E-3"/>
          <c:y val="0.75208132385213189"/>
          <c:w val="0.99503632698086653"/>
          <c:h val="0.2350377114751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N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9342A-1EEF-455B-ADD9-916C87C89EB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36261E88-0DE6-41B4-A4EF-D2AEAAA906CA}">
      <dgm:prSet/>
      <dgm:spPr/>
      <dgm:t>
        <a:bodyPr/>
        <a:lstStyle/>
        <a:p>
          <a:pPr>
            <a:defRPr cap="all"/>
          </a:pPr>
          <a:r>
            <a:rPr lang="en-US"/>
            <a:t>Taxonomy</a:t>
          </a:r>
        </a:p>
      </dgm:t>
    </dgm:pt>
    <dgm:pt modelId="{AB61C609-029E-40F4-8FA9-85546C2E0547}" type="parTrans" cxnId="{CB4DCAB0-53B8-44AB-98FF-6DBBF714214C}">
      <dgm:prSet/>
      <dgm:spPr/>
      <dgm:t>
        <a:bodyPr/>
        <a:lstStyle/>
        <a:p>
          <a:endParaRPr lang="en-US"/>
        </a:p>
      </dgm:t>
    </dgm:pt>
    <dgm:pt modelId="{5C3DF01F-806A-442D-AFB1-4612E1F87733}" type="sibTrans" cxnId="{CB4DCAB0-53B8-44AB-98FF-6DBBF714214C}">
      <dgm:prSet/>
      <dgm:spPr/>
      <dgm:t>
        <a:bodyPr/>
        <a:lstStyle/>
        <a:p>
          <a:endParaRPr lang="en-US"/>
        </a:p>
      </dgm:t>
    </dgm:pt>
    <dgm:pt modelId="{3BFD0174-B436-4DDE-AD2F-3DB1D3F7A416}">
      <dgm:prSet/>
      <dgm:spPr/>
      <dgm:t>
        <a:bodyPr/>
        <a:lstStyle/>
        <a:p>
          <a:pPr>
            <a:defRPr cap="all"/>
          </a:pPr>
          <a:r>
            <a:rPr lang="en-US" dirty="0"/>
            <a:t>Summary</a:t>
          </a:r>
        </a:p>
      </dgm:t>
    </dgm:pt>
    <dgm:pt modelId="{8BF0C4D5-F459-402E-8CCD-4E482B510F54}" type="parTrans" cxnId="{4AF68CDF-6DC5-46D6-A914-B5E8B1F20F7F}">
      <dgm:prSet/>
      <dgm:spPr/>
      <dgm:t>
        <a:bodyPr/>
        <a:lstStyle/>
        <a:p>
          <a:endParaRPr lang="en-US"/>
        </a:p>
      </dgm:t>
    </dgm:pt>
    <dgm:pt modelId="{D2A6666C-FEAD-4CE5-AEA2-015A33DDF4FB}" type="sibTrans" cxnId="{4AF68CDF-6DC5-46D6-A914-B5E8B1F20F7F}">
      <dgm:prSet/>
      <dgm:spPr/>
      <dgm:t>
        <a:bodyPr/>
        <a:lstStyle/>
        <a:p>
          <a:endParaRPr lang="en-US"/>
        </a:p>
      </dgm:t>
    </dgm:pt>
    <dgm:pt modelId="{A3869609-EB8A-406B-B2CB-1547740E1C74}">
      <dgm:prSet/>
      <dgm:spPr/>
      <dgm:t>
        <a:bodyPr/>
        <a:lstStyle/>
        <a:p>
          <a:pPr>
            <a:defRPr cap="all"/>
          </a:pPr>
          <a:r>
            <a:rPr lang="en-US"/>
            <a:t>Discussion</a:t>
          </a:r>
        </a:p>
      </dgm:t>
    </dgm:pt>
    <dgm:pt modelId="{D01539BB-C109-41C8-8873-BBD49A8D2A25}" type="parTrans" cxnId="{99969353-6A59-4578-9D38-7F9D868306A2}">
      <dgm:prSet/>
      <dgm:spPr/>
      <dgm:t>
        <a:bodyPr/>
        <a:lstStyle/>
        <a:p>
          <a:endParaRPr lang="en-US"/>
        </a:p>
      </dgm:t>
    </dgm:pt>
    <dgm:pt modelId="{6BDE9FD7-F250-4F2C-A5FB-CF98D7764A7A}" type="sibTrans" cxnId="{99969353-6A59-4578-9D38-7F9D868306A2}">
      <dgm:prSet/>
      <dgm:spPr/>
      <dgm:t>
        <a:bodyPr/>
        <a:lstStyle/>
        <a:p>
          <a:endParaRPr lang="en-US"/>
        </a:p>
      </dgm:t>
    </dgm:pt>
    <dgm:pt modelId="{6741C368-BB3E-408E-82C5-F86235968D5C}">
      <dgm:prSet/>
      <dgm:spPr/>
      <dgm:t>
        <a:bodyPr/>
        <a:lstStyle/>
        <a:p>
          <a:pPr>
            <a:defRPr cap="all"/>
          </a:pPr>
          <a:r>
            <a:rPr lang="en-US"/>
            <a:t>Benchmark</a:t>
          </a:r>
        </a:p>
      </dgm:t>
    </dgm:pt>
    <dgm:pt modelId="{5D97BF3B-E307-4F5D-9CF1-C45D2764D50F}" type="parTrans" cxnId="{5EF87BA1-E866-4331-A70B-BD17FDDF7B52}">
      <dgm:prSet/>
      <dgm:spPr/>
      <dgm:t>
        <a:bodyPr/>
        <a:lstStyle/>
        <a:p>
          <a:endParaRPr lang="en-US"/>
        </a:p>
      </dgm:t>
    </dgm:pt>
    <dgm:pt modelId="{59EEA3C4-0C7E-4015-B364-9C7D84741E77}" type="sibTrans" cxnId="{5EF87BA1-E866-4331-A70B-BD17FDDF7B52}">
      <dgm:prSet/>
      <dgm:spPr/>
      <dgm:t>
        <a:bodyPr/>
        <a:lstStyle/>
        <a:p>
          <a:endParaRPr lang="en-US"/>
        </a:p>
      </dgm:t>
    </dgm:pt>
    <dgm:pt modelId="{D026628E-887C-45A5-84BB-32D8EE4CBC33}" type="pres">
      <dgm:prSet presAssocID="{FF69342A-1EEF-455B-ADD9-916C87C89EB2}" presName="root" presStyleCnt="0">
        <dgm:presLayoutVars>
          <dgm:dir/>
          <dgm:resizeHandles val="exact"/>
        </dgm:presLayoutVars>
      </dgm:prSet>
      <dgm:spPr/>
    </dgm:pt>
    <dgm:pt modelId="{8FBE2E16-B035-4B1F-8216-01AB1F31AD65}" type="pres">
      <dgm:prSet presAssocID="{36261E88-0DE6-41B4-A4EF-D2AEAAA906CA}" presName="compNode" presStyleCnt="0"/>
      <dgm:spPr/>
    </dgm:pt>
    <dgm:pt modelId="{19C07150-195B-4C49-9CAE-63B7A26C2C4C}" type="pres">
      <dgm:prSet presAssocID="{36261E88-0DE6-41B4-A4EF-D2AEAAA906CA}" presName="iconBgRect" presStyleLbl="bgShp" presStyleIdx="0" presStyleCnt="4"/>
      <dgm:spPr/>
    </dgm:pt>
    <dgm:pt modelId="{CDE17FF7-D333-447E-90AA-797F1B89CD19}" type="pres">
      <dgm:prSet presAssocID="{36261E88-0DE6-41B4-A4EF-D2AEAAA906C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23DE6AD1-D3BA-49A2-A538-1846E1E8FE0A}" type="pres">
      <dgm:prSet presAssocID="{36261E88-0DE6-41B4-A4EF-D2AEAAA906CA}" presName="spaceRect" presStyleCnt="0"/>
      <dgm:spPr/>
    </dgm:pt>
    <dgm:pt modelId="{1701F045-4C5F-45EF-BC45-22B06697B0D3}" type="pres">
      <dgm:prSet presAssocID="{36261E88-0DE6-41B4-A4EF-D2AEAAA906CA}" presName="textRect" presStyleLbl="revTx" presStyleIdx="0" presStyleCnt="4">
        <dgm:presLayoutVars>
          <dgm:chMax val="1"/>
          <dgm:chPref val="1"/>
        </dgm:presLayoutVars>
      </dgm:prSet>
      <dgm:spPr/>
    </dgm:pt>
    <dgm:pt modelId="{FF825BB7-1F0B-4E4C-9B09-1C966C2993BA}" type="pres">
      <dgm:prSet presAssocID="{5C3DF01F-806A-442D-AFB1-4612E1F87733}" presName="sibTrans" presStyleCnt="0"/>
      <dgm:spPr/>
    </dgm:pt>
    <dgm:pt modelId="{18C31B97-380E-4B32-B155-EC8022CABD2C}" type="pres">
      <dgm:prSet presAssocID="{3BFD0174-B436-4DDE-AD2F-3DB1D3F7A416}" presName="compNode" presStyleCnt="0"/>
      <dgm:spPr/>
    </dgm:pt>
    <dgm:pt modelId="{F0D6A28A-810A-4E73-A5E0-A783E9DED09C}" type="pres">
      <dgm:prSet presAssocID="{3BFD0174-B436-4DDE-AD2F-3DB1D3F7A416}" presName="iconBgRect" presStyleLbl="bgShp" presStyleIdx="1" presStyleCnt="4"/>
      <dgm:spPr/>
    </dgm:pt>
    <dgm:pt modelId="{626C738D-C03D-472F-B624-D58D427189AE}" type="pres">
      <dgm:prSet presAssocID="{3BFD0174-B436-4DDE-AD2F-3DB1D3F7A41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379E949-ABA8-4BA4-B2D9-BE427ABA709D}" type="pres">
      <dgm:prSet presAssocID="{3BFD0174-B436-4DDE-AD2F-3DB1D3F7A416}" presName="spaceRect" presStyleCnt="0"/>
      <dgm:spPr/>
    </dgm:pt>
    <dgm:pt modelId="{6490A5FB-9BFC-4232-99F3-F5C7309AA0DC}" type="pres">
      <dgm:prSet presAssocID="{3BFD0174-B436-4DDE-AD2F-3DB1D3F7A416}" presName="textRect" presStyleLbl="revTx" presStyleIdx="1" presStyleCnt="4">
        <dgm:presLayoutVars>
          <dgm:chMax val="1"/>
          <dgm:chPref val="1"/>
        </dgm:presLayoutVars>
      </dgm:prSet>
      <dgm:spPr/>
    </dgm:pt>
    <dgm:pt modelId="{70539A6D-3302-42A2-8C10-F5C8E9C9C218}" type="pres">
      <dgm:prSet presAssocID="{D2A6666C-FEAD-4CE5-AEA2-015A33DDF4FB}" presName="sibTrans" presStyleCnt="0"/>
      <dgm:spPr/>
    </dgm:pt>
    <dgm:pt modelId="{CD5D4DE0-27B4-4489-8AE2-6BF5DAEBA69F}" type="pres">
      <dgm:prSet presAssocID="{A3869609-EB8A-406B-B2CB-1547740E1C74}" presName="compNode" presStyleCnt="0"/>
      <dgm:spPr/>
    </dgm:pt>
    <dgm:pt modelId="{78834327-EB9F-4067-9A4D-5F1294FB4537}" type="pres">
      <dgm:prSet presAssocID="{A3869609-EB8A-406B-B2CB-1547740E1C74}" presName="iconBgRect" presStyleLbl="bgShp" presStyleIdx="2" presStyleCnt="4"/>
      <dgm:spPr/>
    </dgm:pt>
    <dgm:pt modelId="{65640289-12D4-4234-AD23-6A5311B81F5E}" type="pres">
      <dgm:prSet presAssocID="{A3869609-EB8A-406B-B2CB-1547740E1C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A14AEBB-D2DD-41E3-AD38-5FD050E12BED}" type="pres">
      <dgm:prSet presAssocID="{A3869609-EB8A-406B-B2CB-1547740E1C74}" presName="spaceRect" presStyleCnt="0"/>
      <dgm:spPr/>
    </dgm:pt>
    <dgm:pt modelId="{8AF1157E-65D9-4EE6-B0F6-05BBAB8C4A29}" type="pres">
      <dgm:prSet presAssocID="{A3869609-EB8A-406B-B2CB-1547740E1C74}" presName="textRect" presStyleLbl="revTx" presStyleIdx="2" presStyleCnt="4">
        <dgm:presLayoutVars>
          <dgm:chMax val="1"/>
          <dgm:chPref val="1"/>
        </dgm:presLayoutVars>
      </dgm:prSet>
      <dgm:spPr/>
    </dgm:pt>
    <dgm:pt modelId="{AE49CD21-E2CC-44DE-A07A-330CE7034AB9}" type="pres">
      <dgm:prSet presAssocID="{6BDE9FD7-F250-4F2C-A5FB-CF98D7764A7A}" presName="sibTrans" presStyleCnt="0"/>
      <dgm:spPr/>
    </dgm:pt>
    <dgm:pt modelId="{6BB8340D-625B-49D2-9B1E-070A2F79A68A}" type="pres">
      <dgm:prSet presAssocID="{6741C368-BB3E-408E-82C5-F86235968D5C}" presName="compNode" presStyleCnt="0"/>
      <dgm:spPr/>
    </dgm:pt>
    <dgm:pt modelId="{955C763D-87A2-4705-869F-845F9951A366}" type="pres">
      <dgm:prSet presAssocID="{6741C368-BB3E-408E-82C5-F86235968D5C}" presName="iconBgRect" presStyleLbl="bgShp" presStyleIdx="3" presStyleCnt="4"/>
      <dgm:spPr/>
    </dgm:pt>
    <dgm:pt modelId="{1748AB34-29F6-42F6-A208-367253E4D968}" type="pres">
      <dgm:prSet presAssocID="{6741C368-BB3E-408E-82C5-F86235968D5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BA3AC78-3C9A-4D26-B708-9B84C8009B00}" type="pres">
      <dgm:prSet presAssocID="{6741C368-BB3E-408E-82C5-F86235968D5C}" presName="spaceRect" presStyleCnt="0"/>
      <dgm:spPr/>
    </dgm:pt>
    <dgm:pt modelId="{41E728BD-ED04-4FF5-B0B6-3E0199BCE4F6}" type="pres">
      <dgm:prSet presAssocID="{6741C368-BB3E-408E-82C5-F86235968D5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CD80337-07E6-4AC6-B290-DC7389A6C16F}" type="presOf" srcId="{6741C368-BB3E-408E-82C5-F86235968D5C}" destId="{41E728BD-ED04-4FF5-B0B6-3E0199BCE4F6}" srcOrd="0" destOrd="0" presId="urn:microsoft.com/office/officeart/2018/5/layout/IconCircleLabelList"/>
    <dgm:cxn modelId="{56E0644C-015C-49EA-8A2C-E395F69CC278}" type="presOf" srcId="{3BFD0174-B436-4DDE-AD2F-3DB1D3F7A416}" destId="{6490A5FB-9BFC-4232-99F3-F5C7309AA0DC}" srcOrd="0" destOrd="0" presId="urn:microsoft.com/office/officeart/2018/5/layout/IconCircleLabelList"/>
    <dgm:cxn modelId="{99969353-6A59-4578-9D38-7F9D868306A2}" srcId="{FF69342A-1EEF-455B-ADD9-916C87C89EB2}" destId="{A3869609-EB8A-406B-B2CB-1547740E1C74}" srcOrd="2" destOrd="0" parTransId="{D01539BB-C109-41C8-8873-BBD49A8D2A25}" sibTransId="{6BDE9FD7-F250-4F2C-A5FB-CF98D7764A7A}"/>
    <dgm:cxn modelId="{BAA82254-3B85-4AC5-996F-9D21E1103E5F}" type="presOf" srcId="{FF69342A-1EEF-455B-ADD9-916C87C89EB2}" destId="{D026628E-887C-45A5-84BB-32D8EE4CBC33}" srcOrd="0" destOrd="0" presId="urn:microsoft.com/office/officeart/2018/5/layout/IconCircleLabelList"/>
    <dgm:cxn modelId="{92E45F67-0A4F-4A91-8CDA-E66355C13860}" type="presOf" srcId="{36261E88-0DE6-41B4-A4EF-D2AEAAA906CA}" destId="{1701F045-4C5F-45EF-BC45-22B06697B0D3}" srcOrd="0" destOrd="0" presId="urn:microsoft.com/office/officeart/2018/5/layout/IconCircleLabelList"/>
    <dgm:cxn modelId="{7835258D-87E8-47E8-911F-828247920BBE}" type="presOf" srcId="{A3869609-EB8A-406B-B2CB-1547740E1C74}" destId="{8AF1157E-65D9-4EE6-B0F6-05BBAB8C4A29}" srcOrd="0" destOrd="0" presId="urn:microsoft.com/office/officeart/2018/5/layout/IconCircleLabelList"/>
    <dgm:cxn modelId="{5EF87BA1-E866-4331-A70B-BD17FDDF7B52}" srcId="{FF69342A-1EEF-455B-ADD9-916C87C89EB2}" destId="{6741C368-BB3E-408E-82C5-F86235968D5C}" srcOrd="3" destOrd="0" parTransId="{5D97BF3B-E307-4F5D-9CF1-C45D2764D50F}" sibTransId="{59EEA3C4-0C7E-4015-B364-9C7D84741E77}"/>
    <dgm:cxn modelId="{CB4DCAB0-53B8-44AB-98FF-6DBBF714214C}" srcId="{FF69342A-1EEF-455B-ADD9-916C87C89EB2}" destId="{36261E88-0DE6-41B4-A4EF-D2AEAAA906CA}" srcOrd="0" destOrd="0" parTransId="{AB61C609-029E-40F4-8FA9-85546C2E0547}" sibTransId="{5C3DF01F-806A-442D-AFB1-4612E1F87733}"/>
    <dgm:cxn modelId="{4AF68CDF-6DC5-46D6-A914-B5E8B1F20F7F}" srcId="{FF69342A-1EEF-455B-ADD9-916C87C89EB2}" destId="{3BFD0174-B436-4DDE-AD2F-3DB1D3F7A416}" srcOrd="1" destOrd="0" parTransId="{8BF0C4D5-F459-402E-8CCD-4E482B510F54}" sibTransId="{D2A6666C-FEAD-4CE5-AEA2-015A33DDF4FB}"/>
    <dgm:cxn modelId="{A9475F82-9700-4E88-86B0-AECB794EF7DB}" type="presParOf" srcId="{D026628E-887C-45A5-84BB-32D8EE4CBC33}" destId="{8FBE2E16-B035-4B1F-8216-01AB1F31AD65}" srcOrd="0" destOrd="0" presId="urn:microsoft.com/office/officeart/2018/5/layout/IconCircleLabelList"/>
    <dgm:cxn modelId="{0666F91B-E38B-42C8-9CB9-9C16DAD2D6F8}" type="presParOf" srcId="{8FBE2E16-B035-4B1F-8216-01AB1F31AD65}" destId="{19C07150-195B-4C49-9CAE-63B7A26C2C4C}" srcOrd="0" destOrd="0" presId="urn:microsoft.com/office/officeart/2018/5/layout/IconCircleLabelList"/>
    <dgm:cxn modelId="{BDE51302-456C-4ABB-B9EB-B887F90A45EE}" type="presParOf" srcId="{8FBE2E16-B035-4B1F-8216-01AB1F31AD65}" destId="{CDE17FF7-D333-447E-90AA-797F1B89CD19}" srcOrd="1" destOrd="0" presId="urn:microsoft.com/office/officeart/2018/5/layout/IconCircleLabelList"/>
    <dgm:cxn modelId="{70DFC6F4-E7B3-4E5A-9BB6-EA7205F36BBD}" type="presParOf" srcId="{8FBE2E16-B035-4B1F-8216-01AB1F31AD65}" destId="{23DE6AD1-D3BA-49A2-A538-1846E1E8FE0A}" srcOrd="2" destOrd="0" presId="urn:microsoft.com/office/officeart/2018/5/layout/IconCircleLabelList"/>
    <dgm:cxn modelId="{AC2A19C6-C7C7-40EE-97B7-0C0F7E0483D8}" type="presParOf" srcId="{8FBE2E16-B035-4B1F-8216-01AB1F31AD65}" destId="{1701F045-4C5F-45EF-BC45-22B06697B0D3}" srcOrd="3" destOrd="0" presId="urn:microsoft.com/office/officeart/2018/5/layout/IconCircleLabelList"/>
    <dgm:cxn modelId="{81DEB2B2-F601-45F5-8467-F907258E2218}" type="presParOf" srcId="{D026628E-887C-45A5-84BB-32D8EE4CBC33}" destId="{FF825BB7-1F0B-4E4C-9B09-1C966C2993BA}" srcOrd="1" destOrd="0" presId="urn:microsoft.com/office/officeart/2018/5/layout/IconCircleLabelList"/>
    <dgm:cxn modelId="{3E9CEA20-0139-4106-933B-F3A232A934B5}" type="presParOf" srcId="{D026628E-887C-45A5-84BB-32D8EE4CBC33}" destId="{18C31B97-380E-4B32-B155-EC8022CABD2C}" srcOrd="2" destOrd="0" presId="urn:microsoft.com/office/officeart/2018/5/layout/IconCircleLabelList"/>
    <dgm:cxn modelId="{77C7797B-17DF-48DC-89DF-CBBB96DAF1EC}" type="presParOf" srcId="{18C31B97-380E-4B32-B155-EC8022CABD2C}" destId="{F0D6A28A-810A-4E73-A5E0-A783E9DED09C}" srcOrd="0" destOrd="0" presId="urn:microsoft.com/office/officeart/2018/5/layout/IconCircleLabelList"/>
    <dgm:cxn modelId="{7B4FEA20-5492-4C12-BA85-A1A61312A097}" type="presParOf" srcId="{18C31B97-380E-4B32-B155-EC8022CABD2C}" destId="{626C738D-C03D-472F-B624-D58D427189AE}" srcOrd="1" destOrd="0" presId="urn:microsoft.com/office/officeart/2018/5/layout/IconCircleLabelList"/>
    <dgm:cxn modelId="{4A4CA0D3-F20E-4237-ABA9-7A66F0C3A35A}" type="presParOf" srcId="{18C31B97-380E-4B32-B155-EC8022CABD2C}" destId="{7379E949-ABA8-4BA4-B2D9-BE427ABA709D}" srcOrd="2" destOrd="0" presId="urn:microsoft.com/office/officeart/2018/5/layout/IconCircleLabelList"/>
    <dgm:cxn modelId="{86C9FD75-AA96-46E8-8C9F-B0D0AECAB655}" type="presParOf" srcId="{18C31B97-380E-4B32-B155-EC8022CABD2C}" destId="{6490A5FB-9BFC-4232-99F3-F5C7309AA0DC}" srcOrd="3" destOrd="0" presId="urn:microsoft.com/office/officeart/2018/5/layout/IconCircleLabelList"/>
    <dgm:cxn modelId="{73759B62-7968-4BB4-B0DA-CAA807755A34}" type="presParOf" srcId="{D026628E-887C-45A5-84BB-32D8EE4CBC33}" destId="{70539A6D-3302-42A2-8C10-F5C8E9C9C218}" srcOrd="3" destOrd="0" presId="urn:microsoft.com/office/officeart/2018/5/layout/IconCircleLabelList"/>
    <dgm:cxn modelId="{3B4C985F-198C-4274-A8CC-CB70FC09F890}" type="presParOf" srcId="{D026628E-887C-45A5-84BB-32D8EE4CBC33}" destId="{CD5D4DE0-27B4-4489-8AE2-6BF5DAEBA69F}" srcOrd="4" destOrd="0" presId="urn:microsoft.com/office/officeart/2018/5/layout/IconCircleLabelList"/>
    <dgm:cxn modelId="{1B4DA6BC-0929-4591-BAFA-659F301079F2}" type="presParOf" srcId="{CD5D4DE0-27B4-4489-8AE2-6BF5DAEBA69F}" destId="{78834327-EB9F-4067-9A4D-5F1294FB4537}" srcOrd="0" destOrd="0" presId="urn:microsoft.com/office/officeart/2018/5/layout/IconCircleLabelList"/>
    <dgm:cxn modelId="{776D1FD1-B550-401A-AF16-9191E0B901A9}" type="presParOf" srcId="{CD5D4DE0-27B4-4489-8AE2-6BF5DAEBA69F}" destId="{65640289-12D4-4234-AD23-6A5311B81F5E}" srcOrd="1" destOrd="0" presId="urn:microsoft.com/office/officeart/2018/5/layout/IconCircleLabelList"/>
    <dgm:cxn modelId="{90B67729-2992-40CE-BA27-1E8F2C775E49}" type="presParOf" srcId="{CD5D4DE0-27B4-4489-8AE2-6BF5DAEBA69F}" destId="{3A14AEBB-D2DD-41E3-AD38-5FD050E12BED}" srcOrd="2" destOrd="0" presId="urn:microsoft.com/office/officeart/2018/5/layout/IconCircleLabelList"/>
    <dgm:cxn modelId="{51FD2D3B-7FBB-45E6-8E5C-C9C85D967087}" type="presParOf" srcId="{CD5D4DE0-27B4-4489-8AE2-6BF5DAEBA69F}" destId="{8AF1157E-65D9-4EE6-B0F6-05BBAB8C4A29}" srcOrd="3" destOrd="0" presId="urn:microsoft.com/office/officeart/2018/5/layout/IconCircleLabelList"/>
    <dgm:cxn modelId="{B5B6687F-6E12-47F1-827E-4E5E89E81C3A}" type="presParOf" srcId="{D026628E-887C-45A5-84BB-32D8EE4CBC33}" destId="{AE49CD21-E2CC-44DE-A07A-330CE7034AB9}" srcOrd="5" destOrd="0" presId="urn:microsoft.com/office/officeart/2018/5/layout/IconCircleLabelList"/>
    <dgm:cxn modelId="{624D9CA6-9773-4A02-96BF-537DF7AF766A}" type="presParOf" srcId="{D026628E-887C-45A5-84BB-32D8EE4CBC33}" destId="{6BB8340D-625B-49D2-9B1E-070A2F79A68A}" srcOrd="6" destOrd="0" presId="urn:microsoft.com/office/officeart/2018/5/layout/IconCircleLabelList"/>
    <dgm:cxn modelId="{B4C2C141-9131-4132-9D57-F6918DACC73A}" type="presParOf" srcId="{6BB8340D-625B-49D2-9B1E-070A2F79A68A}" destId="{955C763D-87A2-4705-869F-845F9951A366}" srcOrd="0" destOrd="0" presId="urn:microsoft.com/office/officeart/2018/5/layout/IconCircleLabelList"/>
    <dgm:cxn modelId="{018EC19D-3214-4774-93D4-3EB8C2D7F224}" type="presParOf" srcId="{6BB8340D-625B-49D2-9B1E-070A2F79A68A}" destId="{1748AB34-29F6-42F6-A208-367253E4D968}" srcOrd="1" destOrd="0" presId="urn:microsoft.com/office/officeart/2018/5/layout/IconCircleLabelList"/>
    <dgm:cxn modelId="{7BECCADF-BCD5-43E4-8CE1-343C49B022F5}" type="presParOf" srcId="{6BB8340D-625B-49D2-9B1E-070A2F79A68A}" destId="{1BA3AC78-3C9A-4D26-B708-9B84C8009B00}" srcOrd="2" destOrd="0" presId="urn:microsoft.com/office/officeart/2018/5/layout/IconCircleLabelList"/>
    <dgm:cxn modelId="{41984821-D2F3-4089-9068-94B3B2F91528}" type="presParOf" srcId="{6BB8340D-625B-49D2-9B1E-070A2F79A68A}" destId="{41E728BD-ED04-4FF5-B0B6-3E0199BCE4F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69342A-1EEF-455B-ADD9-916C87C89EB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36261E88-0DE6-41B4-A4EF-D2AEAAA906CA}">
      <dgm:prSet/>
      <dgm:spPr/>
      <dgm:t>
        <a:bodyPr/>
        <a:lstStyle/>
        <a:p>
          <a:pPr>
            <a:defRPr cap="all"/>
          </a:pPr>
          <a:r>
            <a:rPr lang="en-US"/>
            <a:t>Taxonomy</a:t>
          </a:r>
        </a:p>
      </dgm:t>
    </dgm:pt>
    <dgm:pt modelId="{AB61C609-029E-40F4-8FA9-85546C2E0547}" type="parTrans" cxnId="{CB4DCAB0-53B8-44AB-98FF-6DBBF714214C}">
      <dgm:prSet/>
      <dgm:spPr/>
      <dgm:t>
        <a:bodyPr/>
        <a:lstStyle/>
        <a:p>
          <a:endParaRPr lang="en-US"/>
        </a:p>
      </dgm:t>
    </dgm:pt>
    <dgm:pt modelId="{5C3DF01F-806A-442D-AFB1-4612E1F87733}" type="sibTrans" cxnId="{CB4DCAB0-53B8-44AB-98FF-6DBBF714214C}">
      <dgm:prSet/>
      <dgm:spPr/>
      <dgm:t>
        <a:bodyPr/>
        <a:lstStyle/>
        <a:p>
          <a:endParaRPr lang="en-US"/>
        </a:p>
      </dgm:t>
    </dgm:pt>
    <dgm:pt modelId="{3BFD0174-B436-4DDE-AD2F-3DB1D3F7A416}">
      <dgm:prSet/>
      <dgm:spPr/>
      <dgm:t>
        <a:bodyPr/>
        <a:lstStyle/>
        <a:p>
          <a:pPr>
            <a:defRPr cap="all"/>
          </a:pPr>
          <a:r>
            <a:rPr lang="en-US" dirty="0"/>
            <a:t>Summary</a:t>
          </a:r>
        </a:p>
      </dgm:t>
    </dgm:pt>
    <dgm:pt modelId="{8BF0C4D5-F459-402E-8CCD-4E482B510F54}" type="parTrans" cxnId="{4AF68CDF-6DC5-46D6-A914-B5E8B1F20F7F}">
      <dgm:prSet/>
      <dgm:spPr/>
      <dgm:t>
        <a:bodyPr/>
        <a:lstStyle/>
        <a:p>
          <a:endParaRPr lang="en-US"/>
        </a:p>
      </dgm:t>
    </dgm:pt>
    <dgm:pt modelId="{D2A6666C-FEAD-4CE5-AEA2-015A33DDF4FB}" type="sibTrans" cxnId="{4AF68CDF-6DC5-46D6-A914-B5E8B1F20F7F}">
      <dgm:prSet/>
      <dgm:spPr/>
      <dgm:t>
        <a:bodyPr/>
        <a:lstStyle/>
        <a:p>
          <a:endParaRPr lang="en-US"/>
        </a:p>
      </dgm:t>
    </dgm:pt>
    <dgm:pt modelId="{A3869609-EB8A-406B-B2CB-1547740E1C74}">
      <dgm:prSet/>
      <dgm:spPr/>
      <dgm:t>
        <a:bodyPr/>
        <a:lstStyle/>
        <a:p>
          <a:pPr>
            <a:defRPr cap="all"/>
          </a:pPr>
          <a:r>
            <a:rPr lang="en-US"/>
            <a:t>Discussion</a:t>
          </a:r>
        </a:p>
      </dgm:t>
    </dgm:pt>
    <dgm:pt modelId="{D01539BB-C109-41C8-8873-BBD49A8D2A25}" type="parTrans" cxnId="{99969353-6A59-4578-9D38-7F9D868306A2}">
      <dgm:prSet/>
      <dgm:spPr/>
      <dgm:t>
        <a:bodyPr/>
        <a:lstStyle/>
        <a:p>
          <a:endParaRPr lang="en-US"/>
        </a:p>
      </dgm:t>
    </dgm:pt>
    <dgm:pt modelId="{6BDE9FD7-F250-4F2C-A5FB-CF98D7764A7A}" type="sibTrans" cxnId="{99969353-6A59-4578-9D38-7F9D868306A2}">
      <dgm:prSet/>
      <dgm:spPr/>
      <dgm:t>
        <a:bodyPr/>
        <a:lstStyle/>
        <a:p>
          <a:endParaRPr lang="en-US"/>
        </a:p>
      </dgm:t>
    </dgm:pt>
    <dgm:pt modelId="{6741C368-BB3E-408E-82C5-F86235968D5C}">
      <dgm:prSet/>
      <dgm:spPr/>
      <dgm:t>
        <a:bodyPr/>
        <a:lstStyle/>
        <a:p>
          <a:pPr>
            <a:defRPr cap="all"/>
          </a:pPr>
          <a:r>
            <a:rPr lang="en-US"/>
            <a:t>Benchmark</a:t>
          </a:r>
        </a:p>
      </dgm:t>
    </dgm:pt>
    <dgm:pt modelId="{5D97BF3B-E307-4F5D-9CF1-C45D2764D50F}" type="parTrans" cxnId="{5EF87BA1-E866-4331-A70B-BD17FDDF7B52}">
      <dgm:prSet/>
      <dgm:spPr/>
      <dgm:t>
        <a:bodyPr/>
        <a:lstStyle/>
        <a:p>
          <a:endParaRPr lang="en-US"/>
        </a:p>
      </dgm:t>
    </dgm:pt>
    <dgm:pt modelId="{59EEA3C4-0C7E-4015-B364-9C7D84741E77}" type="sibTrans" cxnId="{5EF87BA1-E866-4331-A70B-BD17FDDF7B52}">
      <dgm:prSet/>
      <dgm:spPr/>
      <dgm:t>
        <a:bodyPr/>
        <a:lstStyle/>
        <a:p>
          <a:endParaRPr lang="en-US"/>
        </a:p>
      </dgm:t>
    </dgm:pt>
    <dgm:pt modelId="{D026628E-887C-45A5-84BB-32D8EE4CBC33}" type="pres">
      <dgm:prSet presAssocID="{FF69342A-1EEF-455B-ADD9-916C87C89EB2}" presName="root" presStyleCnt="0">
        <dgm:presLayoutVars>
          <dgm:dir/>
          <dgm:resizeHandles val="exact"/>
        </dgm:presLayoutVars>
      </dgm:prSet>
      <dgm:spPr/>
    </dgm:pt>
    <dgm:pt modelId="{8FBE2E16-B035-4B1F-8216-01AB1F31AD65}" type="pres">
      <dgm:prSet presAssocID="{36261E88-0DE6-41B4-A4EF-D2AEAAA906CA}" presName="compNode" presStyleCnt="0"/>
      <dgm:spPr/>
    </dgm:pt>
    <dgm:pt modelId="{19C07150-195B-4C49-9CAE-63B7A26C2C4C}" type="pres">
      <dgm:prSet presAssocID="{36261E88-0DE6-41B4-A4EF-D2AEAAA906CA}" presName="iconBgRect" presStyleLbl="bgShp" presStyleIdx="0" presStyleCnt="4"/>
      <dgm:spPr/>
    </dgm:pt>
    <dgm:pt modelId="{CDE17FF7-D333-447E-90AA-797F1B89CD19}" type="pres">
      <dgm:prSet presAssocID="{36261E88-0DE6-41B4-A4EF-D2AEAAA906C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23DE6AD1-D3BA-49A2-A538-1846E1E8FE0A}" type="pres">
      <dgm:prSet presAssocID="{36261E88-0DE6-41B4-A4EF-D2AEAAA906CA}" presName="spaceRect" presStyleCnt="0"/>
      <dgm:spPr/>
    </dgm:pt>
    <dgm:pt modelId="{1701F045-4C5F-45EF-BC45-22B06697B0D3}" type="pres">
      <dgm:prSet presAssocID="{36261E88-0DE6-41B4-A4EF-D2AEAAA906CA}" presName="textRect" presStyleLbl="revTx" presStyleIdx="0" presStyleCnt="4">
        <dgm:presLayoutVars>
          <dgm:chMax val="1"/>
          <dgm:chPref val="1"/>
        </dgm:presLayoutVars>
      </dgm:prSet>
      <dgm:spPr/>
    </dgm:pt>
    <dgm:pt modelId="{FF825BB7-1F0B-4E4C-9B09-1C966C2993BA}" type="pres">
      <dgm:prSet presAssocID="{5C3DF01F-806A-442D-AFB1-4612E1F87733}" presName="sibTrans" presStyleCnt="0"/>
      <dgm:spPr/>
    </dgm:pt>
    <dgm:pt modelId="{18C31B97-380E-4B32-B155-EC8022CABD2C}" type="pres">
      <dgm:prSet presAssocID="{3BFD0174-B436-4DDE-AD2F-3DB1D3F7A416}" presName="compNode" presStyleCnt="0"/>
      <dgm:spPr/>
    </dgm:pt>
    <dgm:pt modelId="{F0D6A28A-810A-4E73-A5E0-A783E9DED09C}" type="pres">
      <dgm:prSet presAssocID="{3BFD0174-B436-4DDE-AD2F-3DB1D3F7A416}" presName="iconBgRect" presStyleLbl="bgShp" presStyleIdx="1" presStyleCnt="4"/>
      <dgm:spPr/>
    </dgm:pt>
    <dgm:pt modelId="{626C738D-C03D-472F-B624-D58D427189AE}" type="pres">
      <dgm:prSet presAssocID="{3BFD0174-B436-4DDE-AD2F-3DB1D3F7A41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379E949-ABA8-4BA4-B2D9-BE427ABA709D}" type="pres">
      <dgm:prSet presAssocID="{3BFD0174-B436-4DDE-AD2F-3DB1D3F7A416}" presName="spaceRect" presStyleCnt="0"/>
      <dgm:spPr/>
    </dgm:pt>
    <dgm:pt modelId="{6490A5FB-9BFC-4232-99F3-F5C7309AA0DC}" type="pres">
      <dgm:prSet presAssocID="{3BFD0174-B436-4DDE-AD2F-3DB1D3F7A416}" presName="textRect" presStyleLbl="revTx" presStyleIdx="1" presStyleCnt="4">
        <dgm:presLayoutVars>
          <dgm:chMax val="1"/>
          <dgm:chPref val="1"/>
        </dgm:presLayoutVars>
      </dgm:prSet>
      <dgm:spPr/>
    </dgm:pt>
    <dgm:pt modelId="{70539A6D-3302-42A2-8C10-F5C8E9C9C218}" type="pres">
      <dgm:prSet presAssocID="{D2A6666C-FEAD-4CE5-AEA2-015A33DDF4FB}" presName="sibTrans" presStyleCnt="0"/>
      <dgm:spPr/>
    </dgm:pt>
    <dgm:pt modelId="{CD5D4DE0-27B4-4489-8AE2-6BF5DAEBA69F}" type="pres">
      <dgm:prSet presAssocID="{A3869609-EB8A-406B-B2CB-1547740E1C74}" presName="compNode" presStyleCnt="0"/>
      <dgm:spPr/>
    </dgm:pt>
    <dgm:pt modelId="{78834327-EB9F-4067-9A4D-5F1294FB4537}" type="pres">
      <dgm:prSet presAssocID="{A3869609-EB8A-406B-B2CB-1547740E1C74}" presName="iconBgRect" presStyleLbl="bgShp" presStyleIdx="2" presStyleCnt="4"/>
      <dgm:spPr/>
    </dgm:pt>
    <dgm:pt modelId="{65640289-12D4-4234-AD23-6A5311B81F5E}" type="pres">
      <dgm:prSet presAssocID="{A3869609-EB8A-406B-B2CB-1547740E1C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A14AEBB-D2DD-41E3-AD38-5FD050E12BED}" type="pres">
      <dgm:prSet presAssocID="{A3869609-EB8A-406B-B2CB-1547740E1C74}" presName="spaceRect" presStyleCnt="0"/>
      <dgm:spPr/>
    </dgm:pt>
    <dgm:pt modelId="{8AF1157E-65D9-4EE6-B0F6-05BBAB8C4A29}" type="pres">
      <dgm:prSet presAssocID="{A3869609-EB8A-406B-B2CB-1547740E1C74}" presName="textRect" presStyleLbl="revTx" presStyleIdx="2" presStyleCnt="4">
        <dgm:presLayoutVars>
          <dgm:chMax val="1"/>
          <dgm:chPref val="1"/>
        </dgm:presLayoutVars>
      </dgm:prSet>
      <dgm:spPr/>
    </dgm:pt>
    <dgm:pt modelId="{AE49CD21-E2CC-44DE-A07A-330CE7034AB9}" type="pres">
      <dgm:prSet presAssocID="{6BDE9FD7-F250-4F2C-A5FB-CF98D7764A7A}" presName="sibTrans" presStyleCnt="0"/>
      <dgm:spPr/>
    </dgm:pt>
    <dgm:pt modelId="{6BB8340D-625B-49D2-9B1E-070A2F79A68A}" type="pres">
      <dgm:prSet presAssocID="{6741C368-BB3E-408E-82C5-F86235968D5C}" presName="compNode" presStyleCnt="0"/>
      <dgm:spPr/>
    </dgm:pt>
    <dgm:pt modelId="{955C763D-87A2-4705-869F-845F9951A366}" type="pres">
      <dgm:prSet presAssocID="{6741C368-BB3E-408E-82C5-F86235968D5C}" presName="iconBgRect" presStyleLbl="bgShp" presStyleIdx="3" presStyleCnt="4"/>
      <dgm:spPr/>
    </dgm:pt>
    <dgm:pt modelId="{1748AB34-29F6-42F6-A208-367253E4D968}" type="pres">
      <dgm:prSet presAssocID="{6741C368-BB3E-408E-82C5-F86235968D5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BA3AC78-3C9A-4D26-B708-9B84C8009B00}" type="pres">
      <dgm:prSet presAssocID="{6741C368-BB3E-408E-82C5-F86235968D5C}" presName="spaceRect" presStyleCnt="0"/>
      <dgm:spPr/>
    </dgm:pt>
    <dgm:pt modelId="{41E728BD-ED04-4FF5-B0B6-3E0199BCE4F6}" type="pres">
      <dgm:prSet presAssocID="{6741C368-BB3E-408E-82C5-F86235968D5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CD80337-07E6-4AC6-B290-DC7389A6C16F}" type="presOf" srcId="{6741C368-BB3E-408E-82C5-F86235968D5C}" destId="{41E728BD-ED04-4FF5-B0B6-3E0199BCE4F6}" srcOrd="0" destOrd="0" presId="urn:microsoft.com/office/officeart/2018/5/layout/IconCircleLabelList"/>
    <dgm:cxn modelId="{56E0644C-015C-49EA-8A2C-E395F69CC278}" type="presOf" srcId="{3BFD0174-B436-4DDE-AD2F-3DB1D3F7A416}" destId="{6490A5FB-9BFC-4232-99F3-F5C7309AA0DC}" srcOrd="0" destOrd="0" presId="urn:microsoft.com/office/officeart/2018/5/layout/IconCircleLabelList"/>
    <dgm:cxn modelId="{99969353-6A59-4578-9D38-7F9D868306A2}" srcId="{FF69342A-1EEF-455B-ADD9-916C87C89EB2}" destId="{A3869609-EB8A-406B-B2CB-1547740E1C74}" srcOrd="2" destOrd="0" parTransId="{D01539BB-C109-41C8-8873-BBD49A8D2A25}" sibTransId="{6BDE9FD7-F250-4F2C-A5FB-CF98D7764A7A}"/>
    <dgm:cxn modelId="{BAA82254-3B85-4AC5-996F-9D21E1103E5F}" type="presOf" srcId="{FF69342A-1EEF-455B-ADD9-916C87C89EB2}" destId="{D026628E-887C-45A5-84BB-32D8EE4CBC33}" srcOrd="0" destOrd="0" presId="urn:microsoft.com/office/officeart/2018/5/layout/IconCircleLabelList"/>
    <dgm:cxn modelId="{92E45F67-0A4F-4A91-8CDA-E66355C13860}" type="presOf" srcId="{36261E88-0DE6-41B4-A4EF-D2AEAAA906CA}" destId="{1701F045-4C5F-45EF-BC45-22B06697B0D3}" srcOrd="0" destOrd="0" presId="urn:microsoft.com/office/officeart/2018/5/layout/IconCircleLabelList"/>
    <dgm:cxn modelId="{7835258D-87E8-47E8-911F-828247920BBE}" type="presOf" srcId="{A3869609-EB8A-406B-B2CB-1547740E1C74}" destId="{8AF1157E-65D9-4EE6-B0F6-05BBAB8C4A29}" srcOrd="0" destOrd="0" presId="urn:microsoft.com/office/officeart/2018/5/layout/IconCircleLabelList"/>
    <dgm:cxn modelId="{5EF87BA1-E866-4331-A70B-BD17FDDF7B52}" srcId="{FF69342A-1EEF-455B-ADD9-916C87C89EB2}" destId="{6741C368-BB3E-408E-82C5-F86235968D5C}" srcOrd="3" destOrd="0" parTransId="{5D97BF3B-E307-4F5D-9CF1-C45D2764D50F}" sibTransId="{59EEA3C4-0C7E-4015-B364-9C7D84741E77}"/>
    <dgm:cxn modelId="{CB4DCAB0-53B8-44AB-98FF-6DBBF714214C}" srcId="{FF69342A-1EEF-455B-ADD9-916C87C89EB2}" destId="{36261E88-0DE6-41B4-A4EF-D2AEAAA906CA}" srcOrd="0" destOrd="0" parTransId="{AB61C609-029E-40F4-8FA9-85546C2E0547}" sibTransId="{5C3DF01F-806A-442D-AFB1-4612E1F87733}"/>
    <dgm:cxn modelId="{4AF68CDF-6DC5-46D6-A914-B5E8B1F20F7F}" srcId="{FF69342A-1EEF-455B-ADD9-916C87C89EB2}" destId="{3BFD0174-B436-4DDE-AD2F-3DB1D3F7A416}" srcOrd="1" destOrd="0" parTransId="{8BF0C4D5-F459-402E-8CCD-4E482B510F54}" sibTransId="{D2A6666C-FEAD-4CE5-AEA2-015A33DDF4FB}"/>
    <dgm:cxn modelId="{A9475F82-9700-4E88-86B0-AECB794EF7DB}" type="presParOf" srcId="{D026628E-887C-45A5-84BB-32D8EE4CBC33}" destId="{8FBE2E16-B035-4B1F-8216-01AB1F31AD65}" srcOrd="0" destOrd="0" presId="urn:microsoft.com/office/officeart/2018/5/layout/IconCircleLabelList"/>
    <dgm:cxn modelId="{0666F91B-E38B-42C8-9CB9-9C16DAD2D6F8}" type="presParOf" srcId="{8FBE2E16-B035-4B1F-8216-01AB1F31AD65}" destId="{19C07150-195B-4C49-9CAE-63B7A26C2C4C}" srcOrd="0" destOrd="0" presId="urn:microsoft.com/office/officeart/2018/5/layout/IconCircleLabelList"/>
    <dgm:cxn modelId="{BDE51302-456C-4ABB-B9EB-B887F90A45EE}" type="presParOf" srcId="{8FBE2E16-B035-4B1F-8216-01AB1F31AD65}" destId="{CDE17FF7-D333-447E-90AA-797F1B89CD19}" srcOrd="1" destOrd="0" presId="urn:microsoft.com/office/officeart/2018/5/layout/IconCircleLabelList"/>
    <dgm:cxn modelId="{70DFC6F4-E7B3-4E5A-9BB6-EA7205F36BBD}" type="presParOf" srcId="{8FBE2E16-B035-4B1F-8216-01AB1F31AD65}" destId="{23DE6AD1-D3BA-49A2-A538-1846E1E8FE0A}" srcOrd="2" destOrd="0" presId="urn:microsoft.com/office/officeart/2018/5/layout/IconCircleLabelList"/>
    <dgm:cxn modelId="{AC2A19C6-C7C7-40EE-97B7-0C0F7E0483D8}" type="presParOf" srcId="{8FBE2E16-B035-4B1F-8216-01AB1F31AD65}" destId="{1701F045-4C5F-45EF-BC45-22B06697B0D3}" srcOrd="3" destOrd="0" presId="urn:microsoft.com/office/officeart/2018/5/layout/IconCircleLabelList"/>
    <dgm:cxn modelId="{81DEB2B2-F601-45F5-8467-F907258E2218}" type="presParOf" srcId="{D026628E-887C-45A5-84BB-32D8EE4CBC33}" destId="{FF825BB7-1F0B-4E4C-9B09-1C966C2993BA}" srcOrd="1" destOrd="0" presId="urn:microsoft.com/office/officeart/2018/5/layout/IconCircleLabelList"/>
    <dgm:cxn modelId="{3E9CEA20-0139-4106-933B-F3A232A934B5}" type="presParOf" srcId="{D026628E-887C-45A5-84BB-32D8EE4CBC33}" destId="{18C31B97-380E-4B32-B155-EC8022CABD2C}" srcOrd="2" destOrd="0" presId="urn:microsoft.com/office/officeart/2018/5/layout/IconCircleLabelList"/>
    <dgm:cxn modelId="{77C7797B-17DF-48DC-89DF-CBBB96DAF1EC}" type="presParOf" srcId="{18C31B97-380E-4B32-B155-EC8022CABD2C}" destId="{F0D6A28A-810A-4E73-A5E0-A783E9DED09C}" srcOrd="0" destOrd="0" presId="urn:microsoft.com/office/officeart/2018/5/layout/IconCircleLabelList"/>
    <dgm:cxn modelId="{7B4FEA20-5492-4C12-BA85-A1A61312A097}" type="presParOf" srcId="{18C31B97-380E-4B32-B155-EC8022CABD2C}" destId="{626C738D-C03D-472F-B624-D58D427189AE}" srcOrd="1" destOrd="0" presId="urn:microsoft.com/office/officeart/2018/5/layout/IconCircleLabelList"/>
    <dgm:cxn modelId="{4A4CA0D3-F20E-4237-ABA9-7A66F0C3A35A}" type="presParOf" srcId="{18C31B97-380E-4B32-B155-EC8022CABD2C}" destId="{7379E949-ABA8-4BA4-B2D9-BE427ABA709D}" srcOrd="2" destOrd="0" presId="urn:microsoft.com/office/officeart/2018/5/layout/IconCircleLabelList"/>
    <dgm:cxn modelId="{86C9FD75-AA96-46E8-8C9F-B0D0AECAB655}" type="presParOf" srcId="{18C31B97-380E-4B32-B155-EC8022CABD2C}" destId="{6490A5FB-9BFC-4232-99F3-F5C7309AA0DC}" srcOrd="3" destOrd="0" presId="urn:microsoft.com/office/officeart/2018/5/layout/IconCircleLabelList"/>
    <dgm:cxn modelId="{73759B62-7968-4BB4-B0DA-CAA807755A34}" type="presParOf" srcId="{D026628E-887C-45A5-84BB-32D8EE4CBC33}" destId="{70539A6D-3302-42A2-8C10-F5C8E9C9C218}" srcOrd="3" destOrd="0" presId="urn:microsoft.com/office/officeart/2018/5/layout/IconCircleLabelList"/>
    <dgm:cxn modelId="{3B4C985F-198C-4274-A8CC-CB70FC09F890}" type="presParOf" srcId="{D026628E-887C-45A5-84BB-32D8EE4CBC33}" destId="{CD5D4DE0-27B4-4489-8AE2-6BF5DAEBA69F}" srcOrd="4" destOrd="0" presId="urn:microsoft.com/office/officeart/2018/5/layout/IconCircleLabelList"/>
    <dgm:cxn modelId="{1B4DA6BC-0929-4591-BAFA-659F301079F2}" type="presParOf" srcId="{CD5D4DE0-27B4-4489-8AE2-6BF5DAEBA69F}" destId="{78834327-EB9F-4067-9A4D-5F1294FB4537}" srcOrd="0" destOrd="0" presId="urn:microsoft.com/office/officeart/2018/5/layout/IconCircleLabelList"/>
    <dgm:cxn modelId="{776D1FD1-B550-401A-AF16-9191E0B901A9}" type="presParOf" srcId="{CD5D4DE0-27B4-4489-8AE2-6BF5DAEBA69F}" destId="{65640289-12D4-4234-AD23-6A5311B81F5E}" srcOrd="1" destOrd="0" presId="urn:microsoft.com/office/officeart/2018/5/layout/IconCircleLabelList"/>
    <dgm:cxn modelId="{90B67729-2992-40CE-BA27-1E8F2C775E49}" type="presParOf" srcId="{CD5D4DE0-27B4-4489-8AE2-6BF5DAEBA69F}" destId="{3A14AEBB-D2DD-41E3-AD38-5FD050E12BED}" srcOrd="2" destOrd="0" presId="urn:microsoft.com/office/officeart/2018/5/layout/IconCircleLabelList"/>
    <dgm:cxn modelId="{51FD2D3B-7FBB-45E6-8E5C-C9C85D967087}" type="presParOf" srcId="{CD5D4DE0-27B4-4489-8AE2-6BF5DAEBA69F}" destId="{8AF1157E-65D9-4EE6-B0F6-05BBAB8C4A29}" srcOrd="3" destOrd="0" presId="urn:microsoft.com/office/officeart/2018/5/layout/IconCircleLabelList"/>
    <dgm:cxn modelId="{B5B6687F-6E12-47F1-827E-4E5E89E81C3A}" type="presParOf" srcId="{D026628E-887C-45A5-84BB-32D8EE4CBC33}" destId="{AE49CD21-E2CC-44DE-A07A-330CE7034AB9}" srcOrd="5" destOrd="0" presId="urn:microsoft.com/office/officeart/2018/5/layout/IconCircleLabelList"/>
    <dgm:cxn modelId="{624D9CA6-9773-4A02-96BF-537DF7AF766A}" type="presParOf" srcId="{D026628E-887C-45A5-84BB-32D8EE4CBC33}" destId="{6BB8340D-625B-49D2-9B1E-070A2F79A68A}" srcOrd="6" destOrd="0" presId="urn:microsoft.com/office/officeart/2018/5/layout/IconCircleLabelList"/>
    <dgm:cxn modelId="{B4C2C141-9131-4132-9D57-F6918DACC73A}" type="presParOf" srcId="{6BB8340D-625B-49D2-9B1E-070A2F79A68A}" destId="{955C763D-87A2-4705-869F-845F9951A366}" srcOrd="0" destOrd="0" presId="urn:microsoft.com/office/officeart/2018/5/layout/IconCircleLabelList"/>
    <dgm:cxn modelId="{018EC19D-3214-4774-93D4-3EB8C2D7F224}" type="presParOf" srcId="{6BB8340D-625B-49D2-9B1E-070A2F79A68A}" destId="{1748AB34-29F6-42F6-A208-367253E4D968}" srcOrd="1" destOrd="0" presId="urn:microsoft.com/office/officeart/2018/5/layout/IconCircleLabelList"/>
    <dgm:cxn modelId="{7BECCADF-BCD5-43E4-8CE1-343C49B022F5}" type="presParOf" srcId="{6BB8340D-625B-49D2-9B1E-070A2F79A68A}" destId="{1BA3AC78-3C9A-4D26-B708-9B84C8009B00}" srcOrd="2" destOrd="0" presId="urn:microsoft.com/office/officeart/2018/5/layout/IconCircleLabelList"/>
    <dgm:cxn modelId="{41984821-D2F3-4089-9068-94B3B2F91528}" type="presParOf" srcId="{6BB8340D-625B-49D2-9B1E-070A2F79A68A}" destId="{41E728BD-ED04-4FF5-B0B6-3E0199BCE4F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07150-195B-4C49-9CAE-63B7A26C2C4C}">
      <dsp:nvSpPr>
        <dsp:cNvPr id="0" name=""/>
        <dsp:cNvSpPr/>
      </dsp:nvSpPr>
      <dsp:spPr>
        <a:xfrm>
          <a:off x="562927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17FF7-D333-447E-90AA-797F1B89CD19}">
      <dsp:nvSpPr>
        <dsp:cNvPr id="0" name=""/>
        <dsp:cNvSpPr/>
      </dsp:nvSpPr>
      <dsp:spPr>
        <a:xfrm>
          <a:off x="871091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1F045-4C5F-45EF-BC45-22B06697B0D3}">
      <dsp:nvSpPr>
        <dsp:cNvPr id="0" name=""/>
        <dsp:cNvSpPr/>
      </dsp:nvSpPr>
      <dsp:spPr>
        <a:xfrm>
          <a:off x="100682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Taxonomy</a:t>
          </a:r>
        </a:p>
      </dsp:txBody>
      <dsp:txXfrm>
        <a:off x="100682" y="2110880"/>
        <a:ext cx="2370489" cy="720000"/>
      </dsp:txXfrm>
    </dsp:sp>
    <dsp:sp modelId="{F0D6A28A-810A-4E73-A5E0-A783E9DED09C}">
      <dsp:nvSpPr>
        <dsp:cNvPr id="0" name=""/>
        <dsp:cNvSpPr/>
      </dsp:nvSpPr>
      <dsp:spPr>
        <a:xfrm>
          <a:off x="3348252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C738D-C03D-472F-B624-D58D427189AE}">
      <dsp:nvSpPr>
        <dsp:cNvPr id="0" name=""/>
        <dsp:cNvSpPr/>
      </dsp:nvSpPr>
      <dsp:spPr>
        <a:xfrm>
          <a:off x="3656416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0A5FB-9BFC-4232-99F3-F5C7309AA0DC}">
      <dsp:nvSpPr>
        <dsp:cNvPr id="0" name=""/>
        <dsp:cNvSpPr/>
      </dsp:nvSpPr>
      <dsp:spPr>
        <a:xfrm>
          <a:off x="2886007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Summary</a:t>
          </a:r>
        </a:p>
      </dsp:txBody>
      <dsp:txXfrm>
        <a:off x="2886007" y="2110880"/>
        <a:ext cx="2370489" cy="720000"/>
      </dsp:txXfrm>
    </dsp:sp>
    <dsp:sp modelId="{78834327-EB9F-4067-9A4D-5F1294FB4537}">
      <dsp:nvSpPr>
        <dsp:cNvPr id="0" name=""/>
        <dsp:cNvSpPr/>
      </dsp:nvSpPr>
      <dsp:spPr>
        <a:xfrm>
          <a:off x="6133577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40289-12D4-4234-AD23-6A5311B81F5E}">
      <dsp:nvSpPr>
        <dsp:cNvPr id="0" name=""/>
        <dsp:cNvSpPr/>
      </dsp:nvSpPr>
      <dsp:spPr>
        <a:xfrm>
          <a:off x="6441741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1157E-65D9-4EE6-B0F6-05BBAB8C4A29}">
      <dsp:nvSpPr>
        <dsp:cNvPr id="0" name=""/>
        <dsp:cNvSpPr/>
      </dsp:nvSpPr>
      <dsp:spPr>
        <a:xfrm>
          <a:off x="5671332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Discussion</a:t>
          </a:r>
        </a:p>
      </dsp:txBody>
      <dsp:txXfrm>
        <a:off x="5671332" y="2110880"/>
        <a:ext cx="2370489" cy="720000"/>
      </dsp:txXfrm>
    </dsp:sp>
    <dsp:sp modelId="{955C763D-87A2-4705-869F-845F9951A366}">
      <dsp:nvSpPr>
        <dsp:cNvPr id="0" name=""/>
        <dsp:cNvSpPr/>
      </dsp:nvSpPr>
      <dsp:spPr>
        <a:xfrm>
          <a:off x="8918902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8AB34-29F6-42F6-A208-367253E4D968}">
      <dsp:nvSpPr>
        <dsp:cNvPr id="0" name=""/>
        <dsp:cNvSpPr/>
      </dsp:nvSpPr>
      <dsp:spPr>
        <a:xfrm>
          <a:off x="9227066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728BD-ED04-4FF5-B0B6-3E0199BCE4F6}">
      <dsp:nvSpPr>
        <dsp:cNvPr id="0" name=""/>
        <dsp:cNvSpPr/>
      </dsp:nvSpPr>
      <dsp:spPr>
        <a:xfrm>
          <a:off x="8456657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Benchmark</a:t>
          </a:r>
        </a:p>
      </dsp:txBody>
      <dsp:txXfrm>
        <a:off x="8456657" y="2110880"/>
        <a:ext cx="237048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07150-195B-4C49-9CAE-63B7A26C2C4C}">
      <dsp:nvSpPr>
        <dsp:cNvPr id="0" name=""/>
        <dsp:cNvSpPr/>
      </dsp:nvSpPr>
      <dsp:spPr>
        <a:xfrm>
          <a:off x="562927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17FF7-D333-447E-90AA-797F1B89CD19}">
      <dsp:nvSpPr>
        <dsp:cNvPr id="0" name=""/>
        <dsp:cNvSpPr/>
      </dsp:nvSpPr>
      <dsp:spPr>
        <a:xfrm>
          <a:off x="871091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1F045-4C5F-45EF-BC45-22B06697B0D3}">
      <dsp:nvSpPr>
        <dsp:cNvPr id="0" name=""/>
        <dsp:cNvSpPr/>
      </dsp:nvSpPr>
      <dsp:spPr>
        <a:xfrm>
          <a:off x="100682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Taxonomy</a:t>
          </a:r>
        </a:p>
      </dsp:txBody>
      <dsp:txXfrm>
        <a:off x="100682" y="2110880"/>
        <a:ext cx="2370489" cy="720000"/>
      </dsp:txXfrm>
    </dsp:sp>
    <dsp:sp modelId="{F0D6A28A-810A-4E73-A5E0-A783E9DED09C}">
      <dsp:nvSpPr>
        <dsp:cNvPr id="0" name=""/>
        <dsp:cNvSpPr/>
      </dsp:nvSpPr>
      <dsp:spPr>
        <a:xfrm>
          <a:off x="3348252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C738D-C03D-472F-B624-D58D427189AE}">
      <dsp:nvSpPr>
        <dsp:cNvPr id="0" name=""/>
        <dsp:cNvSpPr/>
      </dsp:nvSpPr>
      <dsp:spPr>
        <a:xfrm>
          <a:off x="3656416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0A5FB-9BFC-4232-99F3-F5C7309AA0DC}">
      <dsp:nvSpPr>
        <dsp:cNvPr id="0" name=""/>
        <dsp:cNvSpPr/>
      </dsp:nvSpPr>
      <dsp:spPr>
        <a:xfrm>
          <a:off x="2886007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Summary</a:t>
          </a:r>
        </a:p>
      </dsp:txBody>
      <dsp:txXfrm>
        <a:off x="2886007" y="2110880"/>
        <a:ext cx="2370489" cy="720000"/>
      </dsp:txXfrm>
    </dsp:sp>
    <dsp:sp modelId="{78834327-EB9F-4067-9A4D-5F1294FB4537}">
      <dsp:nvSpPr>
        <dsp:cNvPr id="0" name=""/>
        <dsp:cNvSpPr/>
      </dsp:nvSpPr>
      <dsp:spPr>
        <a:xfrm>
          <a:off x="6133577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40289-12D4-4234-AD23-6A5311B81F5E}">
      <dsp:nvSpPr>
        <dsp:cNvPr id="0" name=""/>
        <dsp:cNvSpPr/>
      </dsp:nvSpPr>
      <dsp:spPr>
        <a:xfrm>
          <a:off x="6441741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1157E-65D9-4EE6-B0F6-05BBAB8C4A29}">
      <dsp:nvSpPr>
        <dsp:cNvPr id="0" name=""/>
        <dsp:cNvSpPr/>
      </dsp:nvSpPr>
      <dsp:spPr>
        <a:xfrm>
          <a:off x="5671332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Discussion</a:t>
          </a:r>
        </a:p>
      </dsp:txBody>
      <dsp:txXfrm>
        <a:off x="5671332" y="2110880"/>
        <a:ext cx="2370489" cy="720000"/>
      </dsp:txXfrm>
    </dsp:sp>
    <dsp:sp modelId="{955C763D-87A2-4705-869F-845F9951A366}">
      <dsp:nvSpPr>
        <dsp:cNvPr id="0" name=""/>
        <dsp:cNvSpPr/>
      </dsp:nvSpPr>
      <dsp:spPr>
        <a:xfrm>
          <a:off x="8918902" y="214488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8AB34-29F6-42F6-A208-367253E4D968}">
      <dsp:nvSpPr>
        <dsp:cNvPr id="0" name=""/>
        <dsp:cNvSpPr/>
      </dsp:nvSpPr>
      <dsp:spPr>
        <a:xfrm>
          <a:off x="9227066" y="522652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728BD-ED04-4FF5-B0B6-3E0199BCE4F6}">
      <dsp:nvSpPr>
        <dsp:cNvPr id="0" name=""/>
        <dsp:cNvSpPr/>
      </dsp:nvSpPr>
      <dsp:spPr>
        <a:xfrm>
          <a:off x="8456657" y="2110880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Benchmark</a:t>
          </a:r>
        </a:p>
      </dsp:txBody>
      <dsp:txXfrm>
        <a:off x="8456657" y="2110880"/>
        <a:ext cx="237048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BED5B-FD27-1941-9918-B1EED2D64343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30B5C-1B33-094E-A9C0-401127C14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0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B9A6-58B2-6549-876C-32770301D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5729A-8AC4-6827-64A2-9C66F530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CC45F-17FC-A10E-CBAC-B03107AE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B8C05-7837-9E41-B8E0-EE74CB0DEA55}" type="datetime1">
              <a:rPr lang="en-US" smtClean="0"/>
              <a:t>5/16/23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40B6C-121F-4F91-8B82-89362DA4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6722-F431-BAEA-9E5A-9683CFA4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EA57F-6BAC-5341-A27B-F4E87AA7BE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8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C8459-0408-C867-B946-FD0A3479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10BBF-0198-E178-0680-15BC4DE95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50153-023C-86EB-4254-DBAD9C3E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AB74-9B47-B14F-A189-4997470519A4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EEFCF-B73E-3D0D-9AB5-0885450B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A7F99-227D-3B9F-3DB6-566CB710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3A914B-99DC-94B6-2B67-B7A0910FC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DA148-A313-3FE5-BDDA-047A4672B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BDDAF-2ADE-7A04-531B-C097D0B92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D501-326C-424D-A524-C8A37C462113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0FB9D-F22E-2257-3B3E-D391F671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14BA8-FE7F-CBCA-5814-4F94302A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748B-453B-7B9C-04DF-71A9958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DFF66-59A3-581A-657A-1CBC317CA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E3870-E2E4-45CF-50AE-96975ABF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1DCCB-38E0-1E4F-98BB-36CCC2AA0263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516B9-3236-B170-D09E-4A6A3B8A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AA9E1-F017-F739-8E84-4E043890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B770-6FE8-CFC9-D2BA-AFDFF80D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82492-630E-2829-4576-2A9A0F66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603F-0328-FE01-01B3-0DE047CA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F661-FA6C-F94F-97C5-C337D2A2A57C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591E8-62C4-D534-03AC-683854C9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F993-45FA-F8BE-D5EC-9C6371DC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9F83-0453-7C5B-BB9A-4F54DBD3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2487-8C63-440F-01EB-AA9FFD32E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D0FF8-E693-554B-77BB-85F65F471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845A1-2C5E-C0F2-98F0-AB62C123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6459-E601-0C42-B9AC-3C8FA299B297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EEA78-6334-A79E-73CA-96EE579F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011CC-33FD-6893-21DC-56E98D97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B9C7-52ED-2513-1E86-C818842F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C6685-B033-72FE-27CC-1EB989303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9B5FB-2527-1493-A9C4-7795E87DE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758CF-1258-F2C2-22AD-E00F81D3E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0795A-2D79-2DF2-8A43-EA02B3BFE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52FC9-DA27-4701-BDE9-105760BE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63ED-45FE-E847-8AF2-6FE3A23F0475}" type="datetime1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364A23-B497-103C-F64E-82D6C421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17D5C-783F-1F5E-1043-9B733E59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0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1F8C-1185-A1D0-7619-C0A9DD7A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99CF6-41D8-B8DF-FEB2-7F50887C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0265-9F8A-1444-AB1A-523B3330E94B}" type="datetime1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5A9E4-6BC7-0F00-E07C-A30A8AA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7FE8E-0D6D-7260-53C1-EB096D03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4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FB440-8D96-45F1-60A8-D2997B83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692CE-059C-2E4F-9541-CCEE9551E056}" type="datetime1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B3EF3-2EC8-547B-72D0-7673DC7E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A34A5-AD07-651B-09F2-A45EDAF3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7A58-CE4E-2D51-4CD0-70F37221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53BF-0675-9821-5745-6CE40BC7B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E3FB9-3373-1F9D-9729-FB554A7BB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2A254-955F-025E-A8FF-6537F48B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0FA4A-DE3A-7941-8448-DBAFEE56D5E6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2D227-C23B-731C-1726-D7304F0D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9F411-CDF7-1E20-1288-DE87E5DB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8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50B7-E2D2-E8E8-E17E-1303E698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79D68-825A-C264-C4A4-B1DD32B1A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8A968-248A-0077-D967-FCBCB29E1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996E0-AD32-AF7F-4E26-C0F034AA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AA3E-B846-2141-9B3D-F2767A2C5964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93634-2FDC-F148-B962-28880836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E3915-B837-FAC5-9FEC-A311FC1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0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4D7DE-9841-1C35-5CCC-04CF151E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628D7-6985-F396-7DAE-73A82E983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2C9A-386F-30F5-CB14-E8534678F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8D039-D5AD-7E40-8509-C569C4BC4A09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F4B6B-F10E-95B8-A98F-6ADC3188C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87CDD-381B-3211-4268-317E2F7AF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EA57F-6BAC-5341-A27B-F4E87AA7B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12" Type="http://schemas.openxmlformats.org/officeDocument/2006/relationships/image" Target="../media/image80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image" Target="../media/image79.emf"/><Relationship Id="rId5" Type="http://schemas.openxmlformats.org/officeDocument/2006/relationships/image" Target="../media/image76.emf"/><Relationship Id="rId10" Type="http://schemas.openxmlformats.org/officeDocument/2006/relationships/image" Target="../media/image41.emf"/><Relationship Id="rId4" Type="http://schemas.openxmlformats.org/officeDocument/2006/relationships/image" Target="../media/image75.emf"/><Relationship Id="rId9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github.com/MadryLab/mnist_challeng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1.png"/><Relationship Id="rId7" Type="http://schemas.openxmlformats.org/officeDocument/2006/relationships/diagramLayout" Target="../diagrams/layout2.xml"/><Relationship Id="rId2" Type="http://schemas.openxmlformats.org/officeDocument/2006/relationships/hyperlink" Target="https://sokcertifiedrobustness.github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30.png"/><Relationship Id="rId5" Type="http://schemas.openxmlformats.org/officeDocument/2006/relationships/image" Target="../media/image83.png"/><Relationship Id="rId10" Type="http://schemas.microsoft.com/office/2007/relationships/diagramDrawing" Target="../diagrams/drawing2.xml"/><Relationship Id="rId4" Type="http://schemas.openxmlformats.org/officeDocument/2006/relationships/image" Target="../media/image82.png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5.png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C9E02E-43EB-6E0C-0B78-F3A596953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</a:t>
            </a:r>
            <a:r>
              <a:rPr lang="en-US" altLang="zh-CN" dirty="0" err="1">
                <a:solidFill>
                  <a:srgbClr val="FFFFFF"/>
                </a:solidFill>
              </a:rPr>
              <a:t>oK</a:t>
            </a:r>
            <a:br>
              <a:rPr lang="en-US" altLang="zh-CN" sz="4800" dirty="0">
                <a:solidFill>
                  <a:srgbClr val="FFFFFF"/>
                </a:solidFill>
              </a:rPr>
            </a:br>
            <a:r>
              <a:rPr lang="en-US" altLang="zh-CN" sz="4800" dirty="0">
                <a:solidFill>
                  <a:srgbClr val="FFFFFF"/>
                </a:solidFill>
              </a:rPr>
              <a:t>Certified</a:t>
            </a:r>
            <a:r>
              <a:rPr lang="zh-CN" altLang="en-US" sz="4800" dirty="0">
                <a:solidFill>
                  <a:srgbClr val="FFFFFF"/>
                </a:solidFill>
              </a:rPr>
              <a:t> </a:t>
            </a:r>
            <a:r>
              <a:rPr lang="en-US" altLang="zh-CN" sz="4800" dirty="0">
                <a:solidFill>
                  <a:srgbClr val="FFFFFF"/>
                </a:solidFill>
              </a:rPr>
              <a:t>Robustness</a:t>
            </a:r>
            <a:r>
              <a:rPr lang="zh-CN" altLang="en-US" sz="4800" dirty="0">
                <a:solidFill>
                  <a:srgbClr val="FFFFFF"/>
                </a:solidFill>
              </a:rPr>
              <a:t> </a:t>
            </a:r>
            <a:r>
              <a:rPr lang="en-US" altLang="zh-CN" sz="4800" dirty="0">
                <a:solidFill>
                  <a:srgbClr val="FFFFFF"/>
                </a:solidFill>
              </a:rPr>
              <a:t>for</a:t>
            </a:r>
            <a:r>
              <a:rPr lang="zh-CN" altLang="en-US" sz="4800" dirty="0">
                <a:solidFill>
                  <a:srgbClr val="FFFFFF"/>
                </a:solidFill>
              </a:rPr>
              <a:t> </a:t>
            </a:r>
            <a:r>
              <a:rPr lang="en-US" altLang="zh-CN" sz="4800" dirty="0">
                <a:solidFill>
                  <a:srgbClr val="FFFFFF"/>
                </a:solidFill>
              </a:rPr>
              <a:t>Deep</a:t>
            </a:r>
            <a:r>
              <a:rPr lang="zh-CN" altLang="en-US" sz="4800" dirty="0">
                <a:solidFill>
                  <a:srgbClr val="FFFFFF"/>
                </a:solidFill>
              </a:rPr>
              <a:t> </a:t>
            </a:r>
            <a:r>
              <a:rPr lang="en-US" altLang="zh-CN" sz="4800" dirty="0">
                <a:solidFill>
                  <a:srgbClr val="FFFFFF"/>
                </a:solidFill>
              </a:rPr>
              <a:t>Neural</a:t>
            </a:r>
            <a:r>
              <a:rPr lang="zh-CN" altLang="en-US" sz="4800" dirty="0">
                <a:solidFill>
                  <a:srgbClr val="FFFFFF"/>
                </a:solidFill>
              </a:rPr>
              <a:t> </a:t>
            </a:r>
            <a:r>
              <a:rPr lang="en-US" altLang="zh-CN" sz="4800" dirty="0">
                <a:solidFill>
                  <a:srgbClr val="FFFFFF"/>
                </a:solidFill>
              </a:rPr>
              <a:t>Networks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14050-C679-AFCF-71F0-B74C96761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729" y="4430806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altLang="zh-CN" b="1" dirty="0"/>
              <a:t>Linyi</a:t>
            </a:r>
            <a:r>
              <a:rPr lang="zh-CN" altLang="en-US" b="1" dirty="0"/>
              <a:t> </a:t>
            </a:r>
            <a:r>
              <a:rPr lang="en-US" altLang="zh-CN" b="1" dirty="0"/>
              <a:t>Li</a:t>
            </a:r>
            <a:r>
              <a:rPr lang="zh-CN" altLang="en-US" dirty="0"/>
              <a:t> </a:t>
            </a:r>
            <a:r>
              <a:rPr lang="en-US" altLang="zh-CN" dirty="0"/>
              <a:t>(UIUC),</a:t>
            </a:r>
            <a:r>
              <a:rPr lang="zh-CN" altLang="en-US" dirty="0"/>
              <a:t> </a:t>
            </a:r>
            <a:r>
              <a:rPr lang="en-US" altLang="zh-CN" dirty="0"/>
              <a:t>Tao</a:t>
            </a:r>
            <a:r>
              <a:rPr lang="zh-CN" altLang="en-US" dirty="0"/>
              <a:t> </a:t>
            </a:r>
            <a:r>
              <a:rPr lang="en-US" altLang="zh-CN" dirty="0" err="1"/>
              <a:t>Xie</a:t>
            </a:r>
            <a:r>
              <a:rPr lang="zh-CN" altLang="en-US" dirty="0"/>
              <a:t> </a:t>
            </a:r>
            <a:r>
              <a:rPr lang="en-US" altLang="zh-CN" dirty="0"/>
              <a:t>(Peking</a:t>
            </a:r>
            <a:r>
              <a:rPr lang="zh-CN" altLang="en-US" dirty="0"/>
              <a:t> </a:t>
            </a:r>
            <a:r>
              <a:rPr lang="en-US" altLang="zh-CN" dirty="0"/>
              <a:t>University),</a:t>
            </a:r>
            <a:r>
              <a:rPr lang="zh-CN" altLang="en-US" dirty="0"/>
              <a:t> </a:t>
            </a:r>
            <a:r>
              <a:rPr lang="en-US" altLang="zh-CN" dirty="0"/>
              <a:t>Bo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r>
              <a:rPr lang="en-US" altLang="zh-CN" dirty="0"/>
              <a:t>(UIUC)</a:t>
            </a:r>
            <a:endParaRPr lang="en-US" dirty="0"/>
          </a:p>
        </p:txBody>
      </p:sp>
      <p:pic>
        <p:nvPicPr>
          <p:cNvPr id="1026" name="Picture 2" descr="Peking University - Wikipedia">
            <a:extLst>
              <a:ext uri="{FF2B5EF4-FFF2-40B4-BE49-F238E27FC236}">
                <a16:creationId xmlns:a16="http://schemas.microsoft.com/office/drawing/2014/main" id="{D7500D96-3B92-D053-9401-2C3F1C0E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356" y="5644513"/>
            <a:ext cx="1019176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435DB8C-E28D-F60F-193A-0128FB8F1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2"/>
          <a:stretch/>
        </p:blipFill>
        <p:spPr bwMode="auto">
          <a:xfrm>
            <a:off x="8411534" y="5402500"/>
            <a:ext cx="1019177" cy="123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vatar">
            <a:extLst>
              <a:ext uri="{FF2B5EF4-FFF2-40B4-BE49-F238E27FC236}">
                <a16:creationId xmlns:a16="http://schemas.microsoft.com/office/drawing/2014/main" id="{99887B96-5D8F-0D9A-810D-FC69FE6E2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53" y="5487090"/>
            <a:ext cx="1019176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B4A8F-C35D-331B-897D-55CE7C63D4D9}"/>
              </a:ext>
            </a:extLst>
          </p:cNvPr>
          <p:cNvSpPr txBox="1"/>
          <p:nvPr/>
        </p:nvSpPr>
        <p:spPr>
          <a:xfrm>
            <a:off x="8401819" y="6486051"/>
            <a:ext cx="231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UIUC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66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Formal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Definition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of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Certification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59E1D1-AC35-D915-44D9-609769A8FBC9}"/>
              </a:ext>
            </a:extLst>
          </p:cNvPr>
          <p:cNvSpPr/>
          <p:nvPr/>
        </p:nvSpPr>
        <p:spPr>
          <a:xfrm>
            <a:off x="1005839" y="2255494"/>
            <a:ext cx="7497683" cy="1992057"/>
          </a:xfrm>
          <a:prstGeom prst="roundRect">
            <a:avLst>
              <a:gd name="adj" fmla="val 919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13019-7520-B66D-8D1F-97EF65350FC3}"/>
              </a:ext>
            </a:extLst>
          </p:cNvPr>
          <p:cNvSpPr txBox="1"/>
          <p:nvPr/>
        </p:nvSpPr>
        <p:spPr>
          <a:xfrm>
            <a:off x="1093304" y="2343651"/>
            <a:ext cx="72582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instance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compute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endParaRPr lang="en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86502-26F2-7131-08A8-EB276755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173" y="2975700"/>
            <a:ext cx="183080" cy="223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138DD-9115-844F-8A8C-7A1860217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52" y="3640918"/>
            <a:ext cx="3634944" cy="343214"/>
          </a:xfrm>
          <a:prstGeom prst="rect">
            <a:avLst/>
          </a:prstGeom>
        </p:spPr>
      </p:pic>
      <p:pic>
        <p:nvPicPr>
          <p:cNvPr id="9" name="Picture 8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20BBF975-AAD9-B9B7-A30D-E0F4E3182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130" y="3001111"/>
            <a:ext cx="1806199" cy="1806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383B5-6DCE-16E0-8F08-980BC3210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529" y="3984132"/>
            <a:ext cx="139700" cy="139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32787-3D27-41B0-8CE4-B56B8A23B241}"/>
              </a:ext>
            </a:extLst>
          </p:cNvPr>
          <p:cNvGrpSpPr/>
          <p:nvPr/>
        </p:nvGrpSpPr>
        <p:grpSpPr>
          <a:xfrm>
            <a:off x="9658700" y="3596531"/>
            <a:ext cx="651021" cy="651021"/>
            <a:chOff x="7725058" y="2969706"/>
            <a:chExt cx="651021" cy="6510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344B2E-3B55-B17A-9C1D-CE615E322161}"/>
                </a:ext>
              </a:extLst>
            </p:cNvPr>
            <p:cNvSpPr/>
            <p:nvPr/>
          </p:nvSpPr>
          <p:spPr>
            <a:xfrm>
              <a:off x="7725058" y="2969706"/>
              <a:ext cx="651021" cy="651021"/>
            </a:xfrm>
            <a:prstGeom prst="ellipse">
              <a:avLst/>
            </a:prstGeom>
            <a:solidFill>
              <a:srgbClr val="FFE4FF">
                <a:alpha val="5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2CD4DC2-E6D1-CCFC-6B3C-23907670500D}"/>
                </a:ext>
              </a:extLst>
            </p:cNvPr>
            <p:cNvCxnSpPr>
              <a:endCxn id="15" idx="7"/>
            </p:cNvCxnSpPr>
            <p:nvPr/>
          </p:nvCxnSpPr>
          <p:spPr>
            <a:xfrm flipV="1">
              <a:off x="8050568" y="3065046"/>
              <a:ext cx="230171" cy="23017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9A9F264-0A54-8307-74D2-B338796E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366" y="3817324"/>
            <a:ext cx="114300" cy="139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C76049-8A67-2646-751F-21C58F815A3F}"/>
              </a:ext>
            </a:extLst>
          </p:cNvPr>
          <p:cNvSpPr txBox="1"/>
          <p:nvPr/>
        </p:nvSpPr>
        <p:spPr>
          <a:xfrm>
            <a:off x="1371599" y="4603051"/>
            <a:ext cx="58944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Larger certified radius</a:t>
            </a:r>
          </a:p>
          <a:p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Tighter certification </a:t>
            </a:r>
          </a:p>
          <a:p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Better</a:t>
            </a:r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</a:t>
            </a:r>
            <a:r>
              <a:rPr lang="zh-CN" alt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  <a:endParaRPr lang="en-CN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872FFB-2B0D-1DBA-9399-4D7BF1659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154" y="2414771"/>
            <a:ext cx="191077" cy="347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CCCABD-366A-AE27-6FDD-1B64C8167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448" y="2504384"/>
            <a:ext cx="249482" cy="2494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1F7559-70C8-E1B0-0B4C-066DAB9F8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1073" y="2934460"/>
            <a:ext cx="241429" cy="329221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3974D06-8644-D4EF-DE66-136FC935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85000" y="1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Taxonomy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of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Verification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Method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72A016-7A77-ADFA-E9A9-AED4137D8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274" y="420720"/>
            <a:ext cx="749300" cy="74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65729C-D2E9-497F-552A-1B5C3B3CE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4902"/>
            <a:ext cx="12192000" cy="34479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ECD834-1347-850F-291E-07805FC89CE2}"/>
              </a:ext>
            </a:extLst>
          </p:cNvPr>
          <p:cNvSpPr/>
          <p:nvPr/>
        </p:nvSpPr>
        <p:spPr>
          <a:xfrm>
            <a:off x="2844800" y="3638859"/>
            <a:ext cx="2772229" cy="1723958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7266F6-E122-749C-9D5A-07068A796036}"/>
              </a:ext>
            </a:extLst>
          </p:cNvPr>
          <p:cNvSpPr/>
          <p:nvPr/>
        </p:nvSpPr>
        <p:spPr>
          <a:xfrm>
            <a:off x="8345714" y="3070604"/>
            <a:ext cx="3846286" cy="2030570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B5CC8-BC78-22D7-B40B-100EF06D1E32}"/>
              </a:ext>
            </a:extLst>
          </p:cNvPr>
          <p:cNvSpPr txBox="1"/>
          <p:nvPr/>
        </p:nvSpPr>
        <p:spPr>
          <a:xfrm>
            <a:off x="2526804" y="5372105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 determinisitc certified robustness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general DNNs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CDAC7-143B-40A9-A448-F6E1BD68DAB1}"/>
              </a:ext>
            </a:extLst>
          </p:cNvPr>
          <p:cNvSpPr txBox="1"/>
          <p:nvPr/>
        </p:nvSpPr>
        <p:spPr>
          <a:xfrm>
            <a:off x="7944787" y="5317938"/>
            <a:ext cx="424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 probabilistic certified robustness</a:t>
            </a:r>
          </a:p>
          <a:p>
            <a:r>
              <a:rPr lang="en-CN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C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 supporting large models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088061B-0EF7-4C37-5085-E81A03B0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DNN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Architecture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1B8ABCF2-9287-5025-E977-DE08A5C55B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7969" y="1865988"/>
                <a:ext cx="7406405" cy="48349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zh-CN" b="1" dirty="0"/>
                  <a:t>Input layer</a:t>
                </a:r>
                <a:r>
                  <a:rPr lang="en-US" altLang="zh-CN" dirty="0"/>
                  <a:t>: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Weights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</a:p>
              <a:p>
                <a:pPr lvl="1"/>
                <a:r>
                  <a:rPr lang="en-US" altLang="zh-CN" b="1" dirty="0"/>
                  <a:t>Activation function</a:t>
                </a:r>
                <a:r>
                  <a:rPr lang="en-US" altLang="zh-CN" dirty="0"/>
                  <a:t>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⁡{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,0}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Computation</a:t>
                </a:r>
                <a:r>
                  <a:rPr lang="en-US" altLang="zh-CN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ReLU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ReLU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,</a:t>
                </a:r>
              </a:p>
              <a:p>
                <a:pPr lvl="2"/>
                <a:r>
                  <a:rPr lang="en-US" altLang="zh-CN" dirty="0"/>
                  <a:t>…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Output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dirty="0"/>
                  <a:t> - confidence score for each class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1B8ABCF2-9287-5025-E977-DE08A5C55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7969" y="1865988"/>
                <a:ext cx="7406405" cy="4834948"/>
              </a:xfrm>
              <a:blipFill>
                <a:blip r:embed="rId2"/>
                <a:stretch>
                  <a:fillRect t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Working of Deep Learning">
            <a:extLst>
              <a:ext uri="{FF2B5EF4-FFF2-40B4-BE49-F238E27FC236}">
                <a16:creationId xmlns:a16="http://schemas.microsoft.com/office/drawing/2014/main" id="{67A10FA6-4B71-3345-5B53-FBDD5935B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90" b="10990"/>
          <a:stretch/>
        </p:blipFill>
        <p:spPr bwMode="auto">
          <a:xfrm>
            <a:off x="751836" y="2021022"/>
            <a:ext cx="4629633" cy="28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3754A5C5-D05A-6134-16D2-FAC15909BED0}"/>
              </a:ext>
            </a:extLst>
          </p:cNvPr>
          <p:cNvSpPr/>
          <p:nvPr/>
        </p:nvSpPr>
        <p:spPr>
          <a:xfrm>
            <a:off x="43848" y="6547048"/>
            <a:ext cx="3814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https://www.educba.com/deep-learning-technique/</a:t>
            </a:r>
            <a:endParaRPr lang="zh-CN" altLang="en-US" sz="1400" i="1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E952CEC-F6BA-B563-49A0-8779DD8C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8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Linear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Relaxation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of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</a:rPr>
              <a:t>ReLU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5">
                <a:extLst>
                  <a:ext uri="{FF2B5EF4-FFF2-40B4-BE49-F238E27FC236}">
                    <a16:creationId xmlns:a16="http://schemas.microsoft.com/office/drawing/2014/main" id="{BCAC4890-09ED-D237-2D54-CB61CC0D4A74}"/>
                  </a:ext>
                </a:extLst>
              </p:cNvPr>
              <p:cNvSpPr txBox="1"/>
              <p:nvPr/>
            </p:nvSpPr>
            <p:spPr>
              <a:xfrm>
                <a:off x="2647375" y="4518433"/>
                <a:ext cx="72870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Different Linear Relaxations for </a:t>
                </a:r>
                <a:r>
                  <a:rPr lang="en-US" altLang="zh-CN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max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{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,0}</m:t>
                    </m:r>
                  </m:oMath>
                </a14:m>
                <a:endParaRPr lang="zh-CN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5">
                <a:extLst>
                  <a:ext uri="{FF2B5EF4-FFF2-40B4-BE49-F238E27FC236}">
                    <a16:creationId xmlns:a16="http://schemas.microsoft.com/office/drawing/2014/main" id="{BCAC4890-09ED-D237-2D54-CB61CC0D4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375" y="4518433"/>
                <a:ext cx="7287004" cy="430887"/>
              </a:xfrm>
              <a:prstGeom prst="rect">
                <a:avLst/>
              </a:prstGeom>
              <a:blipFill>
                <a:blip r:embed="rId2"/>
                <a:stretch>
                  <a:fillRect t="-8571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EFE6AFD-3729-4909-ECE4-D0451239FF0D}"/>
              </a:ext>
            </a:extLst>
          </p:cNvPr>
          <p:cNvSpPr txBox="1"/>
          <p:nvPr/>
        </p:nvSpPr>
        <p:spPr>
          <a:xfrm>
            <a:off x="-3" y="6119336"/>
            <a:ext cx="109428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Weng, Lily, et al. “Towards fast computation of certified robustness for </a:t>
            </a:r>
            <a:r>
              <a:rPr lang="en-US" sz="1400" b="0" i="1" dirty="0" err="1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networks.” 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Wong, Eric, and Zico Kolter. “Provable defenses against adversarial examples via the convex outer adversarial polytope.” 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Singh, Gagandeep, et al. “Fast and Effective Robustness Certification.” 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NIPS</a:t>
            </a:r>
            <a:r>
              <a:rPr lang="zh-CN" altLang="en-US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i="1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n-CN" sz="14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4" descr="图片包含 游戏机, 地图&#10;&#10;描述已自动生成">
            <a:extLst>
              <a:ext uri="{FF2B5EF4-FFF2-40B4-BE49-F238E27FC236}">
                <a16:creationId xmlns:a16="http://schemas.microsoft.com/office/drawing/2014/main" id="{A6597BA5-A85D-822A-60D8-3AFFFEA3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b="31792"/>
          <a:stretch/>
        </p:blipFill>
        <p:spPr>
          <a:xfrm>
            <a:off x="1670723" y="3000291"/>
            <a:ext cx="4620154" cy="1155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8E02F9-83E0-B61F-751C-625E1312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365" y="3102567"/>
            <a:ext cx="4088088" cy="1044484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15FF340-CCF7-9366-DCD0-8206C2901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Linear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Relaxation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Induces Linear Inequality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31C81D8-FA69-1657-CC1A-B3B3C398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6" y="2025878"/>
            <a:ext cx="10874683" cy="2806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600" dirty="0"/>
              <a:t>Propagate linear inequalities that bound possible output region</a:t>
            </a:r>
            <a:endParaRPr lang="zh-CN" altLang="en-US" sz="2600" dirty="0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ADBC274A-A87D-0F86-116F-CD78D0FC69CF}"/>
              </a:ext>
            </a:extLst>
          </p:cNvPr>
          <p:cNvSpPr/>
          <p:nvPr/>
        </p:nvSpPr>
        <p:spPr>
          <a:xfrm>
            <a:off x="3811587" y="3688109"/>
            <a:ext cx="311727" cy="124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63FED586-3EB7-FA44-B6E8-082E4EC871C6}"/>
              </a:ext>
            </a:extLst>
          </p:cNvPr>
          <p:cNvSpPr/>
          <p:nvPr/>
        </p:nvSpPr>
        <p:spPr>
          <a:xfrm>
            <a:off x="4992687" y="3544152"/>
            <a:ext cx="311727" cy="1540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9220B953-5A93-C06B-C8C6-74C06A67D785}"/>
              </a:ext>
            </a:extLst>
          </p:cNvPr>
          <p:cNvSpPr/>
          <p:nvPr/>
        </p:nvSpPr>
        <p:spPr>
          <a:xfrm>
            <a:off x="6281160" y="3542635"/>
            <a:ext cx="311727" cy="1540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0">
            <a:extLst>
              <a:ext uri="{FF2B5EF4-FFF2-40B4-BE49-F238E27FC236}">
                <a16:creationId xmlns:a16="http://schemas.microsoft.com/office/drawing/2014/main" id="{26123F26-E8D3-9417-74A3-499602A4E24D}"/>
              </a:ext>
            </a:extLst>
          </p:cNvPr>
          <p:cNvSpPr/>
          <p:nvPr/>
        </p:nvSpPr>
        <p:spPr>
          <a:xfrm>
            <a:off x="7649296" y="3561143"/>
            <a:ext cx="311727" cy="15408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67A2D39A-34ED-724D-4047-8D3261643F4D}"/>
              </a:ext>
            </a:extLst>
          </p:cNvPr>
          <p:cNvSpPr/>
          <p:nvPr/>
        </p:nvSpPr>
        <p:spPr>
          <a:xfrm>
            <a:off x="8861568" y="3869300"/>
            <a:ext cx="311727" cy="9217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4">
            <a:extLst>
              <a:ext uri="{FF2B5EF4-FFF2-40B4-BE49-F238E27FC236}">
                <a16:creationId xmlns:a16="http://schemas.microsoft.com/office/drawing/2014/main" id="{9B29E15D-BCBF-3D69-3F4B-98394A423422}"/>
              </a:ext>
            </a:extLst>
          </p:cNvPr>
          <p:cNvSpPr txBox="1"/>
          <p:nvPr/>
        </p:nvSpPr>
        <p:spPr>
          <a:xfrm>
            <a:off x="4701740" y="3066239"/>
            <a:ext cx="9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Layer 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92805F24-843E-9EC3-D51F-1A8C23BE5CEE}"/>
              </a:ext>
            </a:extLst>
          </p:cNvPr>
          <p:cNvSpPr txBox="1"/>
          <p:nvPr/>
        </p:nvSpPr>
        <p:spPr>
          <a:xfrm>
            <a:off x="6017920" y="3066239"/>
            <a:ext cx="9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Layer 2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48399DFC-6CEA-AB6F-BC01-B3FDB97AE657}"/>
              </a:ext>
            </a:extLst>
          </p:cNvPr>
          <p:cNvSpPr txBox="1"/>
          <p:nvPr/>
        </p:nvSpPr>
        <p:spPr>
          <a:xfrm>
            <a:off x="7334100" y="3094451"/>
            <a:ext cx="9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Layer 3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0">
            <a:extLst>
              <a:ext uri="{FF2B5EF4-FFF2-40B4-BE49-F238E27FC236}">
                <a16:creationId xmlns:a16="http://schemas.microsoft.com/office/drawing/2014/main" id="{AA593F6D-DB6C-B557-F2D2-ADF64F4D0CE3}"/>
              </a:ext>
            </a:extLst>
          </p:cNvPr>
          <p:cNvSpPr txBox="1"/>
          <p:nvPr/>
        </p:nvSpPr>
        <p:spPr>
          <a:xfrm>
            <a:off x="8648701" y="2932759"/>
            <a:ext cx="89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Output Layer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箭头: 右 32">
            <a:extLst>
              <a:ext uri="{FF2B5EF4-FFF2-40B4-BE49-F238E27FC236}">
                <a16:creationId xmlns:a16="http://schemas.microsoft.com/office/drawing/2014/main" id="{D1777FA2-60D8-0693-B445-5BB71728F5B7}"/>
              </a:ext>
            </a:extLst>
          </p:cNvPr>
          <p:cNvSpPr/>
          <p:nvPr/>
        </p:nvSpPr>
        <p:spPr>
          <a:xfrm>
            <a:off x="4243277" y="4167464"/>
            <a:ext cx="660619" cy="241947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34">
            <a:extLst>
              <a:ext uri="{FF2B5EF4-FFF2-40B4-BE49-F238E27FC236}">
                <a16:creationId xmlns:a16="http://schemas.microsoft.com/office/drawing/2014/main" id="{EBD431DF-9649-07E4-2952-2424C6376AFA}"/>
              </a:ext>
            </a:extLst>
          </p:cNvPr>
          <p:cNvSpPr/>
          <p:nvPr/>
        </p:nvSpPr>
        <p:spPr>
          <a:xfrm>
            <a:off x="5500578" y="4154392"/>
            <a:ext cx="660619" cy="241947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36">
            <a:extLst>
              <a:ext uri="{FF2B5EF4-FFF2-40B4-BE49-F238E27FC236}">
                <a16:creationId xmlns:a16="http://schemas.microsoft.com/office/drawing/2014/main" id="{0F862853-B66A-BC2C-5846-2F53F5C6D1B7}"/>
              </a:ext>
            </a:extLst>
          </p:cNvPr>
          <p:cNvSpPr/>
          <p:nvPr/>
        </p:nvSpPr>
        <p:spPr>
          <a:xfrm>
            <a:off x="6790782" y="4162657"/>
            <a:ext cx="660619" cy="241947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38">
            <a:extLst>
              <a:ext uri="{FF2B5EF4-FFF2-40B4-BE49-F238E27FC236}">
                <a16:creationId xmlns:a16="http://schemas.microsoft.com/office/drawing/2014/main" id="{3BF5CD24-DC72-4795-59E3-CAEBAD719BE8}"/>
              </a:ext>
            </a:extLst>
          </p:cNvPr>
          <p:cNvSpPr/>
          <p:nvPr/>
        </p:nvSpPr>
        <p:spPr>
          <a:xfrm>
            <a:off x="8080986" y="4183426"/>
            <a:ext cx="660619" cy="241947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42">
            <a:extLst>
              <a:ext uri="{FF2B5EF4-FFF2-40B4-BE49-F238E27FC236}">
                <a16:creationId xmlns:a16="http://schemas.microsoft.com/office/drawing/2014/main" id="{9D9B180B-5E78-7420-2F31-B9F931889086}"/>
              </a:ext>
            </a:extLst>
          </p:cNvPr>
          <p:cNvSpPr txBox="1"/>
          <p:nvPr/>
        </p:nvSpPr>
        <p:spPr>
          <a:xfrm>
            <a:off x="1153009" y="5388782"/>
            <a:ext cx="192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Linear Bound Propagation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44">
                <a:extLst>
                  <a:ext uri="{FF2B5EF4-FFF2-40B4-BE49-F238E27FC236}">
                    <a16:creationId xmlns:a16="http://schemas.microsoft.com/office/drawing/2014/main" id="{32437F03-A03E-7F62-1000-9D3256E5A707}"/>
                  </a:ext>
                </a:extLst>
              </p:cNvPr>
              <p:cNvSpPr txBox="1"/>
              <p:nvPr/>
            </p:nvSpPr>
            <p:spPr>
              <a:xfrm>
                <a:off x="3781046" y="5528944"/>
                <a:ext cx="5702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0" name="文本框 44">
                <a:extLst>
                  <a:ext uri="{FF2B5EF4-FFF2-40B4-BE49-F238E27FC236}">
                    <a16:creationId xmlns:a16="http://schemas.microsoft.com/office/drawing/2014/main" id="{32437F03-A03E-7F62-1000-9D3256E5A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046" y="5528944"/>
                <a:ext cx="570221" cy="276999"/>
              </a:xfrm>
              <a:prstGeom prst="rect">
                <a:avLst/>
              </a:prstGeom>
              <a:blipFill>
                <a:blip r:embed="rId2"/>
                <a:stretch>
                  <a:fillRect l="-13043" t="-4545" r="-1304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46">
                <a:extLst>
                  <a:ext uri="{FF2B5EF4-FFF2-40B4-BE49-F238E27FC236}">
                    <a16:creationId xmlns:a16="http://schemas.microsoft.com/office/drawing/2014/main" id="{47D6E2F4-8056-08C4-190A-F1AC8754EE56}"/>
                  </a:ext>
                </a:extLst>
              </p:cNvPr>
              <p:cNvSpPr txBox="1"/>
              <p:nvPr/>
            </p:nvSpPr>
            <p:spPr>
              <a:xfrm>
                <a:off x="4701740" y="5437207"/>
                <a:ext cx="103913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1" name="文本框 46">
                <a:extLst>
                  <a:ext uri="{FF2B5EF4-FFF2-40B4-BE49-F238E27FC236}">
                    <a16:creationId xmlns:a16="http://schemas.microsoft.com/office/drawing/2014/main" id="{47D6E2F4-8056-08C4-190A-F1AC8754E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740" y="5437207"/>
                <a:ext cx="1039131" cy="553998"/>
              </a:xfrm>
              <a:prstGeom prst="rect">
                <a:avLst/>
              </a:prstGeom>
              <a:blipFill>
                <a:blip r:embed="rId3"/>
                <a:stretch>
                  <a:fillRect l="-8434" t="-4545" r="-7229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48">
                <a:extLst>
                  <a:ext uri="{FF2B5EF4-FFF2-40B4-BE49-F238E27FC236}">
                    <a16:creationId xmlns:a16="http://schemas.microsoft.com/office/drawing/2014/main" id="{B0B46A57-2590-B84D-7ADE-81109DF8BCAE}"/>
                  </a:ext>
                </a:extLst>
              </p:cNvPr>
              <p:cNvSpPr txBox="1"/>
              <p:nvPr/>
            </p:nvSpPr>
            <p:spPr>
              <a:xfrm>
                <a:off x="6091344" y="5434949"/>
                <a:ext cx="104977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2" name="文本框 48">
                <a:extLst>
                  <a:ext uri="{FF2B5EF4-FFF2-40B4-BE49-F238E27FC236}">
                    <a16:creationId xmlns:a16="http://schemas.microsoft.com/office/drawing/2014/main" id="{B0B46A57-2590-B84D-7ADE-81109DF8B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344" y="5434949"/>
                <a:ext cx="1049775" cy="553998"/>
              </a:xfrm>
              <a:prstGeom prst="rect">
                <a:avLst/>
              </a:prstGeom>
              <a:blipFill>
                <a:blip r:embed="rId4"/>
                <a:stretch>
                  <a:fillRect l="-7143" t="-4545" r="-714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50">
                <a:extLst>
                  <a:ext uri="{FF2B5EF4-FFF2-40B4-BE49-F238E27FC236}">
                    <a16:creationId xmlns:a16="http://schemas.microsoft.com/office/drawing/2014/main" id="{91869F6B-3C0E-3883-0CA4-DA958A62A57A}"/>
                  </a:ext>
                </a:extLst>
              </p:cNvPr>
              <p:cNvSpPr txBox="1"/>
              <p:nvPr/>
            </p:nvSpPr>
            <p:spPr>
              <a:xfrm>
                <a:off x="7456956" y="5434949"/>
                <a:ext cx="104977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3" name="文本框 50">
                <a:extLst>
                  <a:ext uri="{FF2B5EF4-FFF2-40B4-BE49-F238E27FC236}">
                    <a16:creationId xmlns:a16="http://schemas.microsoft.com/office/drawing/2014/main" id="{91869F6B-3C0E-3883-0CA4-DA958A62A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56" y="5434949"/>
                <a:ext cx="1049775" cy="553998"/>
              </a:xfrm>
              <a:prstGeom prst="rect">
                <a:avLst/>
              </a:prstGeom>
              <a:blipFill>
                <a:blip r:embed="rId5"/>
                <a:stretch>
                  <a:fillRect l="-8434" t="-4545" r="-843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52">
                <a:extLst>
                  <a:ext uri="{FF2B5EF4-FFF2-40B4-BE49-F238E27FC236}">
                    <a16:creationId xmlns:a16="http://schemas.microsoft.com/office/drawing/2014/main" id="{936D11C1-4374-3836-554B-EB0F42F68F2D}"/>
                  </a:ext>
                </a:extLst>
              </p:cNvPr>
              <p:cNvSpPr txBox="1"/>
              <p:nvPr/>
            </p:nvSpPr>
            <p:spPr>
              <a:xfrm>
                <a:off x="8648701" y="5434949"/>
                <a:ext cx="104977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34" name="文本框 52">
                <a:extLst>
                  <a:ext uri="{FF2B5EF4-FFF2-40B4-BE49-F238E27FC236}">
                    <a16:creationId xmlns:a16="http://schemas.microsoft.com/office/drawing/2014/main" id="{936D11C1-4374-3836-554B-EB0F42F68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701" y="5434949"/>
                <a:ext cx="1049775" cy="553998"/>
              </a:xfrm>
              <a:prstGeom prst="rect">
                <a:avLst/>
              </a:prstGeom>
              <a:blipFill>
                <a:blip r:embed="rId6"/>
                <a:stretch>
                  <a:fillRect l="-8434" t="-4545" r="-8434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7A262DE-11C5-AF87-346C-68601FBF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2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73" y="335576"/>
            <a:ext cx="11279747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Combat Over-Relaxation with Branch-and-Bound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6CC750D-892B-1043-9913-74AB9097FC98}"/>
              </a:ext>
            </a:extLst>
          </p:cNvPr>
          <p:cNvSpPr/>
          <p:nvPr/>
        </p:nvSpPr>
        <p:spPr>
          <a:xfrm>
            <a:off x="468305" y="3262735"/>
            <a:ext cx="11091364" cy="24883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A8F00F2-078C-9119-8892-21DBBDF96A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773" y="2036787"/>
                <a:ext cx="11090323" cy="43818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Conditioned on two branches: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	each ReLU neuron is reduced to </a:t>
                </a:r>
                <a:r>
                  <a:rPr lang="en-CN" b="1" dirty="0">
                    <a:solidFill>
                      <a:schemeClr val="accent1">
                        <a:lumMod val="50000"/>
                      </a:schemeClr>
                    </a:solidFill>
                  </a:rPr>
                  <a:t>linear constraints</a:t>
                </a:r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CN" dirty="0">
                    <a:solidFill>
                      <a:schemeClr val="accent1">
                        <a:lumMod val="50000"/>
                      </a:schemeClr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N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altLang="zh-CN" sz="2800" dirty="0">
                  <a:solidFill>
                    <a:srgbClr val="31538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Select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some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neurons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on,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solve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subproblems</a:t>
                </a:r>
              </a:p>
              <a:p>
                <a:pPr marL="192881" indent="-192881"/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x&lt;=0,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y=0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(linearized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subproblem)</a:t>
                </a:r>
              </a:p>
              <a:p>
                <a:pPr marL="192881" indent="-192881"/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x&gt; 0,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y=x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(linearized</a:t>
                </a:r>
                <a:r>
                  <a:rPr lang="zh-CN" altLang="en-US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subproblem)</a:t>
                </a:r>
                <a:r>
                  <a:rPr lang="en-CN" dirty="0"/>
                  <a:t> </a:t>
                </a:r>
              </a:p>
              <a:p>
                <a:pPr marL="192881" indent="-192881"/>
                <a:r>
                  <a:rPr lang="en-CN" dirty="0">
                    <a:solidFill>
                      <a:schemeClr val="accent6">
                        <a:lumMod val="50000"/>
                      </a:schemeClr>
                    </a:solidFill>
                  </a:rPr>
                  <a:t>Relax other neurons by linear re</a:t>
                </a:r>
                <a:r>
                  <a:rPr lang="en-US" altLang="zh-CN" dirty="0">
                    <a:solidFill>
                      <a:schemeClr val="accent6">
                        <a:lumMod val="50000"/>
                      </a:schemeClr>
                    </a:solidFill>
                  </a:rPr>
                  <a:t>laxation</a:t>
                </a:r>
                <a:r>
                  <a:rPr lang="zh-CN" alt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6">
                        <a:lumMod val="50000"/>
                      </a:schemeClr>
                    </a:solidFill>
                  </a:rPr>
                  <a:t>and</a:t>
                </a:r>
                <a:r>
                  <a:rPr lang="zh-CN" alt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6">
                        <a:lumMod val="50000"/>
                      </a:schemeClr>
                    </a:solidFill>
                  </a:rPr>
                  <a:t>bound</a:t>
                </a:r>
                <a:r>
                  <a:rPr lang="zh-CN" alt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accent6">
                        <a:lumMod val="50000"/>
                      </a:schemeClr>
                    </a:solidFill>
                  </a:rPr>
                  <a:t>propagation</a:t>
                </a:r>
                <a:endParaRPr lang="en-CN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CN" dirty="0"/>
              </a:p>
              <a:p>
                <a:r>
                  <a:rPr lang="en-US" altLang="zh-CN" b="1" dirty="0"/>
                  <a:t>Most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scalable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verification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method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so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far</a:t>
                </a:r>
                <a:endParaRPr lang="en-CN" b="1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A8F00F2-078C-9119-8892-21DBBDF9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73" y="2036787"/>
                <a:ext cx="11090323" cy="4381857"/>
              </a:xfrm>
              <a:prstGeom prst="rect">
                <a:avLst/>
              </a:prstGeom>
              <a:blipFill>
                <a:blip r:embed="rId2"/>
                <a:stretch>
                  <a:fillRect l="-914" t="-2023" b="-2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D7F0F6E-E709-43ED-6EBF-9018A9BB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42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CN" altLang="zh-CN" sz="4000" dirty="0">
                <a:solidFill>
                  <a:schemeClr val="bg1"/>
                </a:solidFill>
              </a:rPr>
              <a:t>Randomi</a:t>
            </a:r>
            <a:r>
              <a:rPr lang="en-US" altLang="zh-CN" sz="4000" dirty="0">
                <a:solidFill>
                  <a:schemeClr val="bg1"/>
                </a:solidFill>
              </a:rPr>
              <a:t>zed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Smoothing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DF727C1-3028-5BA6-A7F6-5EBD1BCA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984" y="2452952"/>
            <a:ext cx="10547349" cy="316111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a model </a:t>
            </a:r>
            <a:r>
              <a:rPr lang="zh-CN" altLang="en-US" dirty="0"/>
              <a:t>        </a:t>
            </a:r>
            <a:r>
              <a:rPr lang="en-US" altLang="zh-CN" dirty="0">
                <a:solidFill>
                  <a:srgbClr val="2F5496"/>
                </a:solidFill>
              </a:rPr>
              <a:t>(“base classifier”) </a:t>
            </a:r>
            <a:r>
              <a:rPr lang="en-US" altLang="zh-CN" dirty="0"/>
              <a:t>under some known noise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Smooth</a:t>
            </a:r>
            <a:r>
              <a:rPr lang="zh-CN" altLang="en-US" dirty="0"/>
              <a:t>  </a:t>
            </a:r>
            <a:r>
              <a:rPr lang="en-US" altLang="zh-CN" dirty="0"/>
              <a:t> </a:t>
            </a:r>
            <a:r>
              <a:rPr lang="zh-CN" altLang="en-US" dirty="0"/>
              <a:t>      </a:t>
            </a:r>
            <a:r>
              <a:rPr lang="en-US" altLang="zh-CN" dirty="0"/>
              <a:t>into a new classifier </a:t>
            </a:r>
            <a:r>
              <a:rPr lang="zh-CN" altLang="en-US" dirty="0"/>
              <a:t>   </a:t>
            </a:r>
            <a:r>
              <a:rPr lang="en-US" altLang="zh-CN" dirty="0">
                <a:solidFill>
                  <a:srgbClr val="2F5496"/>
                </a:solidFill>
              </a:rPr>
              <a:t>(“smoothed classifier”)</a:t>
            </a:r>
            <a:r>
              <a:rPr lang="en-US" altLang="zh-CN" dirty="0"/>
              <a:t>, such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</a:p>
          <a:p>
            <a:pPr marL="342900" lvl="1" indent="0">
              <a:buNone/>
            </a:pPr>
            <a:r>
              <a:rPr lang="zh-CN" altLang="en-US" sz="2800" dirty="0"/>
              <a:t>       </a:t>
            </a:r>
            <a:r>
              <a:rPr lang="en-US" altLang="zh-CN" sz="2800" dirty="0"/>
              <a:t>= the most probable prediction by </a:t>
            </a:r>
            <a:r>
              <a:rPr lang="zh-CN" altLang="en-US" sz="2800" dirty="0"/>
              <a:t>        </a:t>
            </a:r>
            <a:r>
              <a:rPr lang="en-US" altLang="zh-CN" sz="2800" dirty="0"/>
              <a:t>under noised corruptions of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>
                <a:solidFill>
                  <a:srgbClr val="2F5496"/>
                </a:solidFill>
              </a:rPr>
              <a:t>In</a:t>
            </a:r>
            <a:r>
              <a:rPr lang="zh-CN" altLang="en-US" dirty="0">
                <a:solidFill>
                  <a:srgbClr val="2F5496"/>
                </a:solidFill>
              </a:rPr>
              <a:t> </a:t>
            </a:r>
            <a:r>
              <a:rPr lang="en-US" altLang="zh-CN" dirty="0">
                <a:solidFill>
                  <a:srgbClr val="2F5496"/>
                </a:solidFill>
              </a:rPr>
              <a:t>deployment,</a:t>
            </a:r>
            <a:r>
              <a:rPr lang="zh-CN" altLang="en-US" dirty="0">
                <a:solidFill>
                  <a:srgbClr val="2F5496"/>
                </a:solidFill>
              </a:rPr>
              <a:t> </a:t>
            </a:r>
            <a:r>
              <a:rPr lang="en-US" altLang="zh-CN" dirty="0">
                <a:solidFill>
                  <a:srgbClr val="2F5496"/>
                </a:solidFill>
              </a:rPr>
              <a:t>use</a:t>
            </a:r>
            <a:r>
              <a:rPr lang="zh-CN" altLang="en-US" dirty="0">
                <a:solidFill>
                  <a:srgbClr val="2F5496"/>
                </a:solidFill>
              </a:rPr>
              <a:t> </a:t>
            </a:r>
            <a:r>
              <a:rPr lang="en-US" altLang="zh-CN" dirty="0">
                <a:solidFill>
                  <a:srgbClr val="2F5496"/>
                </a:solidFill>
              </a:rPr>
              <a:t>smoothed</a:t>
            </a:r>
            <a:r>
              <a:rPr lang="zh-CN" altLang="en-US" dirty="0">
                <a:solidFill>
                  <a:srgbClr val="2F5496"/>
                </a:solidFill>
              </a:rPr>
              <a:t> </a:t>
            </a:r>
            <a:r>
              <a:rPr lang="en-US" altLang="zh-CN" dirty="0">
                <a:solidFill>
                  <a:srgbClr val="2F5496"/>
                </a:solidFill>
              </a:rPr>
              <a:t>classifier</a:t>
            </a:r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BEDE21C-D15C-1E82-6A5D-755852EE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921" y="2516058"/>
            <a:ext cx="677431" cy="3225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787A00-94D8-E2C4-80CA-FAD278D3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20" y="3036266"/>
            <a:ext cx="600001" cy="2857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BED7F6-C6CD-225A-9AE8-FFD512DD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328" y="3056333"/>
            <a:ext cx="157143" cy="2857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1D852DC-0241-86F7-5ADE-E08E38989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574" y="3878101"/>
            <a:ext cx="550983" cy="3108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4ECE02-EDB5-CA90-FC11-55FABA895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727" y="3876173"/>
            <a:ext cx="653184" cy="311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3B7988-DDF4-8459-6A8A-D62192590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05" y="5242839"/>
            <a:ext cx="187622" cy="341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AD87A6F-0AD8-2771-FEE8-B8324EEF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100" y="4346369"/>
            <a:ext cx="184763" cy="184763"/>
          </a:xfrm>
          <a:prstGeom prst="rect">
            <a:avLst/>
          </a:prstGeom>
        </p:spPr>
      </p:pic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39ED200C-1733-A547-C396-62FDC449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89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Illustration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of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Randomized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Smoothing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at look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58D4510-FC46-F000-F6C8-C9202FC8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11" y="3556322"/>
            <a:ext cx="1278775" cy="1278775"/>
          </a:xfrm>
          <a:prstGeom prst="rect">
            <a:avLst/>
          </a:prstGeom>
        </p:spPr>
      </p:pic>
      <p:pic>
        <p:nvPicPr>
          <p:cNvPr id="6" name="Picture 5" descr="A cat looking at the camera&#10;&#10;Description automatically generated">
            <a:extLst>
              <a:ext uri="{FF2B5EF4-FFF2-40B4-BE49-F238E27FC236}">
                <a16:creationId xmlns:a16="http://schemas.microsoft.com/office/drawing/2014/main" id="{48043962-10A1-38B0-2126-269322EF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42" y="2602545"/>
            <a:ext cx="1278775" cy="1278775"/>
          </a:xfrm>
          <a:prstGeom prst="rect">
            <a:avLst/>
          </a:prstGeom>
        </p:spPr>
      </p:pic>
      <p:pic>
        <p:nvPicPr>
          <p:cNvPr id="7" name="Picture 6" descr="A cat lying on a blanket&#10;&#10;Description automatically generated with low confidence">
            <a:extLst>
              <a:ext uri="{FF2B5EF4-FFF2-40B4-BE49-F238E27FC236}">
                <a16:creationId xmlns:a16="http://schemas.microsoft.com/office/drawing/2014/main" id="{1643219C-39BE-9DE7-0FCE-6BA909B83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841" y="4372239"/>
            <a:ext cx="1278776" cy="1278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38B88-80C0-5F33-57A4-AE38D4337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464" y="4932483"/>
            <a:ext cx="186267" cy="186267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FD7C6EE7-DF71-843F-1190-5FB482AA25D8}"/>
              </a:ext>
            </a:extLst>
          </p:cNvPr>
          <p:cNvSpPr/>
          <p:nvPr/>
        </p:nvSpPr>
        <p:spPr>
          <a:xfrm>
            <a:off x="2655514" y="2803921"/>
            <a:ext cx="685373" cy="2665636"/>
          </a:xfrm>
          <a:prstGeom prst="leftBrace">
            <a:avLst>
              <a:gd name="adj1" fmla="val 544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CA3973-12BD-B009-772C-9798DCDA5669}"/>
              </a:ext>
            </a:extLst>
          </p:cNvPr>
          <p:cNvGrpSpPr/>
          <p:nvPr/>
        </p:nvGrpSpPr>
        <p:grpSpPr>
          <a:xfrm>
            <a:off x="2198960" y="5035460"/>
            <a:ext cx="2749656" cy="1200329"/>
            <a:chOff x="1836303" y="3759541"/>
            <a:chExt cx="2062242" cy="90024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1E337D-E1DB-A2E8-3E1E-E620C70656B4}"/>
                </a:ext>
              </a:extLst>
            </p:cNvPr>
            <p:cNvSpPr txBox="1"/>
            <p:nvPr/>
          </p:nvSpPr>
          <p:spPr>
            <a:xfrm>
              <a:off x="1836303" y="3759541"/>
              <a:ext cx="119886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zh-CN" altLang="en-US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zh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Gaussian</a:t>
              </a:r>
              <a:r>
                <a:rPr lang="zh-CN" altLang="en-US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zh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noise</a:t>
              </a:r>
              <a:endParaRPr lang="en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927F0B-1E6D-43E3-2197-0B460ED95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2345" y="4359850"/>
              <a:ext cx="1346200" cy="2667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6FF2BC-6F4F-3672-F562-DF0F29147894}"/>
              </a:ext>
            </a:extLst>
          </p:cNvPr>
          <p:cNvSpPr txBox="1"/>
          <p:nvPr/>
        </p:nvSpPr>
        <p:spPr>
          <a:xfrm rot="5400000">
            <a:off x="4062091" y="3952726"/>
            <a:ext cx="685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N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FFD974-E52A-C5E8-34B2-F833916EA8D9}"/>
              </a:ext>
            </a:extLst>
          </p:cNvPr>
          <p:cNvCxnSpPr>
            <a:cxnSpLocks/>
          </p:cNvCxnSpPr>
          <p:nvPr/>
        </p:nvCxnSpPr>
        <p:spPr>
          <a:xfrm>
            <a:off x="5103952" y="3241931"/>
            <a:ext cx="16245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1D2D167-6207-D7EB-28A1-7069311D4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877" y="2803920"/>
            <a:ext cx="1625600" cy="32173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6A11B6-D8BC-C831-C9AD-50D5A9EAC47A}"/>
              </a:ext>
            </a:extLst>
          </p:cNvPr>
          <p:cNvCxnSpPr>
            <a:cxnSpLocks/>
          </p:cNvCxnSpPr>
          <p:nvPr/>
        </p:nvCxnSpPr>
        <p:spPr>
          <a:xfrm>
            <a:off x="5103952" y="4964255"/>
            <a:ext cx="162452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DE2CE51-BE40-A2E6-9DF2-F8821E75B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413" y="4527718"/>
            <a:ext cx="1727200" cy="3217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CB68E9-8CB8-A6E7-5E5D-83FC645A6398}"/>
              </a:ext>
            </a:extLst>
          </p:cNvPr>
          <p:cNvSpPr txBox="1"/>
          <p:nvPr/>
        </p:nvSpPr>
        <p:spPr>
          <a:xfrm rot="5400000">
            <a:off x="5582326" y="3952726"/>
            <a:ext cx="685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N" sz="2400" dirty="0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F9E80FC8-B68B-E825-EE3D-FC6B6813EAE0}"/>
              </a:ext>
            </a:extLst>
          </p:cNvPr>
          <p:cNvSpPr/>
          <p:nvPr/>
        </p:nvSpPr>
        <p:spPr>
          <a:xfrm flipH="1">
            <a:off x="6869149" y="2803919"/>
            <a:ext cx="659753" cy="2665636"/>
          </a:xfrm>
          <a:prstGeom prst="leftBrace">
            <a:avLst>
              <a:gd name="adj1" fmla="val 544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57B106-2FF3-77A6-C1A0-E1B76D3CE427}"/>
              </a:ext>
            </a:extLst>
          </p:cNvPr>
          <p:cNvGrpSpPr/>
          <p:nvPr/>
        </p:nvGrpSpPr>
        <p:grpSpPr>
          <a:xfrm>
            <a:off x="7576437" y="2964787"/>
            <a:ext cx="2128060" cy="2253172"/>
            <a:chOff x="6068290" y="2159455"/>
            <a:chExt cx="1596045" cy="16898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E36A6E-0664-CB5C-FDE7-54CC1B40B78B}"/>
                </a:ext>
              </a:extLst>
            </p:cNvPr>
            <p:cNvSpPr txBox="1"/>
            <p:nvPr/>
          </p:nvSpPr>
          <p:spPr>
            <a:xfrm>
              <a:off x="7178684" y="3503085"/>
              <a:ext cx="43415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CN" sz="2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B24382E-B95F-100D-13C7-190EF5204A12}"/>
                </a:ext>
              </a:extLst>
            </p:cNvPr>
            <p:cNvCxnSpPr/>
            <p:nvPr/>
          </p:nvCxnSpPr>
          <p:spPr>
            <a:xfrm flipV="1">
              <a:off x="6068291" y="2327185"/>
              <a:ext cx="0" cy="117219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EA8FFF7-CD8C-FE6C-2161-AB5C3D4656F5}"/>
                </a:ext>
              </a:extLst>
            </p:cNvPr>
            <p:cNvCxnSpPr>
              <a:cxnSpLocks/>
            </p:cNvCxnSpPr>
            <p:nvPr/>
          </p:nvCxnSpPr>
          <p:spPr>
            <a:xfrm>
              <a:off x="6068291" y="3499383"/>
              <a:ext cx="159604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53127F-108A-76EC-76D4-6B43082E53F4}"/>
                </a:ext>
              </a:extLst>
            </p:cNvPr>
            <p:cNvSpPr txBox="1"/>
            <p:nvPr/>
          </p:nvSpPr>
          <p:spPr>
            <a:xfrm>
              <a:off x="6068290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sz="2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A8846B-8CB4-8FC2-85BA-7058D20B77C2}"/>
                </a:ext>
              </a:extLst>
            </p:cNvPr>
            <p:cNvSpPr txBox="1"/>
            <p:nvPr/>
          </p:nvSpPr>
          <p:spPr>
            <a:xfrm>
              <a:off x="6656944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en-CN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6356B9-819C-708B-BC32-44D2DF6E8156}"/>
                </a:ext>
              </a:extLst>
            </p:cNvPr>
            <p:cNvSpPr/>
            <p:nvPr/>
          </p:nvSpPr>
          <p:spPr>
            <a:xfrm>
              <a:off x="6209607" y="2571750"/>
              <a:ext cx="248343" cy="92763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2CFD89-910A-5A63-E6E5-8AE3F8805756}"/>
                </a:ext>
              </a:extLst>
            </p:cNvPr>
            <p:cNvSpPr/>
            <p:nvPr/>
          </p:nvSpPr>
          <p:spPr>
            <a:xfrm>
              <a:off x="6807279" y="3262124"/>
              <a:ext cx="248343" cy="24096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A561182-2EBD-F103-5E4D-5423A2C6A224}"/>
                </a:ext>
              </a:extLst>
            </p:cNvPr>
            <p:cNvGrpSpPr/>
            <p:nvPr/>
          </p:nvGrpSpPr>
          <p:grpSpPr>
            <a:xfrm>
              <a:off x="6225442" y="2487236"/>
              <a:ext cx="190154" cy="169025"/>
              <a:chOff x="6267796" y="1579418"/>
              <a:chExt cx="190154" cy="16902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AAF1C4F-321D-B9F1-9973-0A96F583A86B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A28F5FA-226B-93B1-7246-6282756F2E4A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F782C18-8E09-A4AF-697C-B381175CF3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A9D8D0-D4C7-C34D-9C6A-77FD9BDB5EE8}"/>
                </a:ext>
              </a:extLst>
            </p:cNvPr>
            <p:cNvGrpSpPr/>
            <p:nvPr/>
          </p:nvGrpSpPr>
          <p:grpSpPr>
            <a:xfrm>
              <a:off x="6830246" y="3177611"/>
              <a:ext cx="190154" cy="169025"/>
              <a:chOff x="6267796" y="1579418"/>
              <a:chExt cx="190154" cy="169025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738AB3-A2D1-474C-B51B-4D6DE5893D3A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9217057-6270-6393-5001-52625283D0D3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B686ED6-F6FC-B23F-2069-518A5A55B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3364D3-B1D1-D420-E76D-F935262B735D}"/>
                </a:ext>
              </a:extLst>
            </p:cNvPr>
            <p:cNvSpPr txBox="1"/>
            <p:nvPr/>
          </p:nvSpPr>
          <p:spPr>
            <a:xfrm>
              <a:off x="6084332" y="2159455"/>
              <a:ext cx="1234239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  <a:r>
                <a:rPr lang="en-US" altLang="zh-CN" sz="16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rgbClr val="2F5496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BA816B-0FC3-0E67-9BF2-DB957B5134D6}"/>
                </a:ext>
              </a:extLst>
            </p:cNvPr>
            <p:cNvSpPr txBox="1"/>
            <p:nvPr/>
          </p:nvSpPr>
          <p:spPr>
            <a:xfrm>
              <a:off x="6610350" y="2849830"/>
              <a:ext cx="100249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r>
                <a:rPr lang="en-US" altLang="zh-CN" sz="16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C8E0AA-067B-9536-8E6F-8AB920F101D4}"/>
              </a:ext>
            </a:extLst>
          </p:cNvPr>
          <p:cNvCxnSpPr>
            <a:cxnSpLocks/>
          </p:cNvCxnSpPr>
          <p:nvPr/>
        </p:nvCxnSpPr>
        <p:spPr>
          <a:xfrm>
            <a:off x="9555215" y="4131508"/>
            <a:ext cx="58092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5536C1-3B99-E20D-81A8-783CF1DC3BD9}"/>
              </a:ext>
            </a:extLst>
          </p:cNvPr>
          <p:cNvGrpSpPr/>
          <p:nvPr/>
        </p:nvGrpSpPr>
        <p:grpSpPr>
          <a:xfrm>
            <a:off x="10136137" y="3724712"/>
            <a:ext cx="1936600" cy="822984"/>
            <a:chOff x="7602103" y="2793533"/>
            <a:chExt cx="1452450" cy="617238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B68A53A9-04B7-C336-8777-FB9E6469F33E}"/>
                </a:ext>
              </a:extLst>
            </p:cNvPr>
            <p:cNvSpPr/>
            <p:nvPr/>
          </p:nvSpPr>
          <p:spPr>
            <a:xfrm>
              <a:off x="7602103" y="2793533"/>
              <a:ext cx="1433255" cy="6172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7235AD1-A20A-0FA9-7E62-76B51CDC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5080" y="2962346"/>
              <a:ext cx="774700" cy="279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4B251A-5ACC-BBD7-B7F9-CC4304932C1F}"/>
                </a:ext>
              </a:extLst>
            </p:cNvPr>
            <p:cNvSpPr txBox="1"/>
            <p:nvPr/>
          </p:nvSpPr>
          <p:spPr>
            <a:xfrm>
              <a:off x="8459433" y="2890882"/>
              <a:ext cx="59512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355957-11B2-2A81-A40B-4E25A2B7192E}"/>
              </a:ext>
            </a:extLst>
          </p:cNvPr>
          <p:cNvGrpSpPr/>
          <p:nvPr/>
        </p:nvGrpSpPr>
        <p:grpSpPr>
          <a:xfrm>
            <a:off x="108014" y="1687131"/>
            <a:ext cx="5890277" cy="822984"/>
            <a:chOff x="81010" y="1265348"/>
            <a:chExt cx="4417708" cy="61723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48DEB5BA-58FB-48E5-F8CB-7F00CB7746AE}"/>
                </a:ext>
              </a:extLst>
            </p:cNvPr>
            <p:cNvSpPr/>
            <p:nvPr/>
          </p:nvSpPr>
          <p:spPr>
            <a:xfrm>
              <a:off x="81010" y="1265348"/>
              <a:ext cx="4417708" cy="6172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C9F2825-D87E-A660-A369-0B72C2CE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800" y="1410900"/>
              <a:ext cx="4203700" cy="3937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45881A-843A-0B14-E70D-40BCFB0E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3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CN" altLang="zh-CN" sz="4000" dirty="0">
                <a:solidFill>
                  <a:schemeClr val="bg1"/>
                </a:solidFill>
              </a:rPr>
              <a:t>Randomi</a:t>
            </a:r>
            <a:r>
              <a:rPr lang="en-US" altLang="zh-CN" sz="4000" dirty="0">
                <a:solidFill>
                  <a:schemeClr val="bg1"/>
                </a:solidFill>
              </a:rPr>
              <a:t>zed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Smoothing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br>
              <a:rPr lang="en-US" altLang="zh-CN" sz="4000" dirty="0">
                <a:solidFill>
                  <a:schemeClr val="bg1"/>
                </a:solidFill>
              </a:rPr>
            </a:br>
            <a:r>
              <a:rPr lang="en-US" altLang="zh-CN" sz="4000" dirty="0">
                <a:solidFill>
                  <a:schemeClr val="bg1"/>
                </a:solidFill>
              </a:rPr>
              <a:t>Enables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Certified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Robustness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2C6271-D639-FD62-2273-BB2E2C811B71}"/>
              </a:ext>
            </a:extLst>
          </p:cNvPr>
          <p:cNvSpPr txBox="1"/>
          <p:nvPr/>
        </p:nvSpPr>
        <p:spPr>
          <a:xfrm>
            <a:off x="1018713" y="1828698"/>
            <a:ext cx="110122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If order doesn’t change, then consistent prediction guaranteed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4C8168-E4AE-6E0A-DFF9-47562443DBF8}"/>
              </a:ext>
            </a:extLst>
          </p:cNvPr>
          <p:cNvGrpSpPr/>
          <p:nvPr/>
        </p:nvGrpSpPr>
        <p:grpSpPr>
          <a:xfrm>
            <a:off x="7338682" y="4082761"/>
            <a:ext cx="2128060" cy="2029532"/>
            <a:chOff x="6068290" y="2327185"/>
            <a:chExt cx="1596045" cy="152214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91E9E80-6A22-DC76-E5F0-B4F6088BED20}"/>
                </a:ext>
              </a:extLst>
            </p:cNvPr>
            <p:cNvSpPr txBox="1"/>
            <p:nvPr/>
          </p:nvSpPr>
          <p:spPr>
            <a:xfrm>
              <a:off x="7178684" y="3503085"/>
              <a:ext cx="43415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CN" sz="2400" dirty="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13C034D-3A6D-08B5-7CFE-70789C3426BF}"/>
                </a:ext>
              </a:extLst>
            </p:cNvPr>
            <p:cNvCxnSpPr/>
            <p:nvPr/>
          </p:nvCxnSpPr>
          <p:spPr>
            <a:xfrm flipV="1">
              <a:off x="6068291" y="2327185"/>
              <a:ext cx="0" cy="117219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E967FF9-06F2-317B-DFBA-F4D5A2F558BB}"/>
                </a:ext>
              </a:extLst>
            </p:cNvPr>
            <p:cNvCxnSpPr>
              <a:cxnSpLocks/>
            </p:cNvCxnSpPr>
            <p:nvPr/>
          </p:nvCxnSpPr>
          <p:spPr>
            <a:xfrm>
              <a:off x="6068291" y="3499383"/>
              <a:ext cx="159604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8E3FAA-1CFE-856B-7982-6C39B1F96865}"/>
                </a:ext>
              </a:extLst>
            </p:cNvPr>
            <p:cNvSpPr txBox="1"/>
            <p:nvPr/>
          </p:nvSpPr>
          <p:spPr>
            <a:xfrm>
              <a:off x="6068290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sz="24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9DAEC51-33E0-C6A8-3F27-296321E0F766}"/>
                </a:ext>
              </a:extLst>
            </p:cNvPr>
            <p:cNvSpPr txBox="1"/>
            <p:nvPr/>
          </p:nvSpPr>
          <p:spPr>
            <a:xfrm>
              <a:off x="6656944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en-CN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C087D78-DC36-713D-300E-21F4FA786E9B}"/>
                </a:ext>
              </a:extLst>
            </p:cNvPr>
            <p:cNvSpPr/>
            <p:nvPr/>
          </p:nvSpPr>
          <p:spPr>
            <a:xfrm>
              <a:off x="6209607" y="2783735"/>
              <a:ext cx="248343" cy="71564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54BC160-E56F-5108-1EBE-C0181BE70499}"/>
                </a:ext>
              </a:extLst>
            </p:cNvPr>
            <p:cNvSpPr/>
            <p:nvPr/>
          </p:nvSpPr>
          <p:spPr>
            <a:xfrm>
              <a:off x="6807279" y="2983783"/>
              <a:ext cx="248343" cy="51930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1ABD763-886B-3546-48B6-1998D2B8AB5C}"/>
                </a:ext>
              </a:extLst>
            </p:cNvPr>
            <p:cNvGrpSpPr/>
            <p:nvPr/>
          </p:nvGrpSpPr>
          <p:grpSpPr>
            <a:xfrm>
              <a:off x="6225442" y="2698256"/>
              <a:ext cx="190154" cy="169025"/>
              <a:chOff x="6267796" y="1790438"/>
              <a:chExt cx="190154" cy="169025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5E2B7AE-B80D-D849-E724-EC081FC3053F}"/>
                  </a:ext>
                </a:extLst>
              </p:cNvPr>
              <p:cNvCxnSpPr/>
              <p:nvPr/>
            </p:nvCxnSpPr>
            <p:spPr>
              <a:xfrm>
                <a:off x="6267796" y="179043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31E45DB-0CD8-D6D5-9879-AD26099C9517}"/>
                  </a:ext>
                </a:extLst>
              </p:cNvPr>
              <p:cNvCxnSpPr/>
              <p:nvPr/>
            </p:nvCxnSpPr>
            <p:spPr>
              <a:xfrm>
                <a:off x="6267796" y="195946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374474D-9695-59C8-9F2F-858789273D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79043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1F27197-A1BA-1DA3-1D48-06F0934267CA}"/>
                </a:ext>
              </a:extLst>
            </p:cNvPr>
            <p:cNvGrpSpPr/>
            <p:nvPr/>
          </p:nvGrpSpPr>
          <p:grpSpPr>
            <a:xfrm>
              <a:off x="6830246" y="2900258"/>
              <a:ext cx="190154" cy="169025"/>
              <a:chOff x="6267796" y="1302065"/>
              <a:chExt cx="190154" cy="16902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EF2BEE2-8E86-9ACC-44CA-53FB0783CE06}"/>
                  </a:ext>
                </a:extLst>
              </p:cNvPr>
              <p:cNvCxnSpPr/>
              <p:nvPr/>
            </p:nvCxnSpPr>
            <p:spPr>
              <a:xfrm>
                <a:off x="6267796" y="1302065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7CB5A6D-99A4-57E2-E598-233D807AAB67}"/>
                  </a:ext>
                </a:extLst>
              </p:cNvPr>
              <p:cNvCxnSpPr/>
              <p:nvPr/>
            </p:nvCxnSpPr>
            <p:spPr>
              <a:xfrm>
                <a:off x="6267796" y="1471090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48A6312-C250-A0F0-D259-CD49BA09E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302065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31E8AD-C9F2-34B6-12D8-B270D659C9BA}"/>
                </a:ext>
              </a:extLst>
            </p:cNvPr>
            <p:cNvSpPr txBox="1"/>
            <p:nvPr/>
          </p:nvSpPr>
          <p:spPr>
            <a:xfrm>
              <a:off x="6118417" y="2395767"/>
              <a:ext cx="1234239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55%</a:t>
              </a:r>
              <a:r>
                <a:rPr lang="en-US" altLang="zh-CN" sz="16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rgbClr val="2F5496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6E6B66C-0ED9-D299-4D3D-1E8FFFBB60D8}"/>
                </a:ext>
              </a:extLst>
            </p:cNvPr>
            <p:cNvSpPr txBox="1"/>
            <p:nvPr/>
          </p:nvSpPr>
          <p:spPr>
            <a:xfrm>
              <a:off x="6622054" y="2588229"/>
              <a:ext cx="100249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</a:t>
              </a:r>
              <a:r>
                <a:rPr lang="en-US" altLang="zh-CN" sz="16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E17ED25-1DB4-4AE9-3CDC-9AA443CDE785}"/>
              </a:ext>
            </a:extLst>
          </p:cNvPr>
          <p:cNvGrpSpPr/>
          <p:nvPr/>
        </p:nvGrpSpPr>
        <p:grpSpPr>
          <a:xfrm>
            <a:off x="9982200" y="4372867"/>
            <a:ext cx="1936600" cy="822984"/>
            <a:chOff x="6305548" y="2913965"/>
            <a:chExt cx="1452450" cy="617238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F348A470-16F9-A2A3-E418-4A16C72A5C38}"/>
                </a:ext>
              </a:extLst>
            </p:cNvPr>
            <p:cNvSpPr/>
            <p:nvPr/>
          </p:nvSpPr>
          <p:spPr>
            <a:xfrm>
              <a:off x="6305548" y="2913965"/>
              <a:ext cx="1433255" cy="6172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43407D8-8792-156C-ABF9-3F8A809F6AF2}"/>
                </a:ext>
              </a:extLst>
            </p:cNvPr>
            <p:cNvSpPr txBox="1"/>
            <p:nvPr/>
          </p:nvSpPr>
          <p:spPr>
            <a:xfrm>
              <a:off x="7162878" y="3011314"/>
              <a:ext cx="59512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sz="28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3B373C7-CE5B-4E1C-6B09-1D1036B1E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5195" y="3057079"/>
              <a:ext cx="863600" cy="29210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07F8000-05FF-BD53-30EE-479C9C37E4F3}"/>
              </a:ext>
            </a:extLst>
          </p:cNvPr>
          <p:cNvGrpSpPr/>
          <p:nvPr/>
        </p:nvGrpSpPr>
        <p:grpSpPr>
          <a:xfrm>
            <a:off x="936011" y="3597434"/>
            <a:ext cx="2128060" cy="2253172"/>
            <a:chOff x="6068290" y="2159455"/>
            <a:chExt cx="1596045" cy="168987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A37F5A0-3C8A-52C4-BC77-8A28A6B0097D}"/>
                </a:ext>
              </a:extLst>
            </p:cNvPr>
            <p:cNvSpPr txBox="1"/>
            <p:nvPr/>
          </p:nvSpPr>
          <p:spPr>
            <a:xfrm>
              <a:off x="7178684" y="3503085"/>
              <a:ext cx="434155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CN" sz="2400" dirty="0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33A6887-AAA5-1124-D0AB-75E901256937}"/>
                </a:ext>
              </a:extLst>
            </p:cNvPr>
            <p:cNvCxnSpPr/>
            <p:nvPr/>
          </p:nvCxnSpPr>
          <p:spPr>
            <a:xfrm flipV="1">
              <a:off x="6068291" y="2327185"/>
              <a:ext cx="0" cy="117219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43F137A-2080-9495-4395-D1630A301A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8291" y="3499383"/>
              <a:ext cx="159604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0A58609-FD46-0979-B739-DB7A64AFA0F8}"/>
                </a:ext>
              </a:extLst>
            </p:cNvPr>
            <p:cNvSpPr txBox="1"/>
            <p:nvPr/>
          </p:nvSpPr>
          <p:spPr>
            <a:xfrm>
              <a:off x="6068290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sz="2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569EE48-18BD-41B3-CCC7-E298343D3A69}"/>
                </a:ext>
              </a:extLst>
            </p:cNvPr>
            <p:cNvSpPr txBox="1"/>
            <p:nvPr/>
          </p:nvSpPr>
          <p:spPr>
            <a:xfrm>
              <a:off x="6656944" y="3503085"/>
              <a:ext cx="615932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en-CN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EEBFF35-36ED-E24C-D0BE-01EFB6BD561C}"/>
                </a:ext>
              </a:extLst>
            </p:cNvPr>
            <p:cNvSpPr/>
            <p:nvPr/>
          </p:nvSpPr>
          <p:spPr>
            <a:xfrm>
              <a:off x="6209607" y="2571750"/>
              <a:ext cx="248343" cy="92763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4B2CB48-BC1B-4DB7-9F67-254DF5A4B475}"/>
                </a:ext>
              </a:extLst>
            </p:cNvPr>
            <p:cNvSpPr/>
            <p:nvPr/>
          </p:nvSpPr>
          <p:spPr>
            <a:xfrm>
              <a:off x="6807279" y="3262124"/>
              <a:ext cx="248343" cy="24096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78BB55A-7887-CE0D-7ED5-F37F96EE9046}"/>
                </a:ext>
              </a:extLst>
            </p:cNvPr>
            <p:cNvGrpSpPr/>
            <p:nvPr/>
          </p:nvGrpSpPr>
          <p:grpSpPr>
            <a:xfrm>
              <a:off x="6225442" y="2487236"/>
              <a:ext cx="190154" cy="169025"/>
              <a:chOff x="6267796" y="1579418"/>
              <a:chExt cx="190154" cy="169025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F11056F-D606-B19F-68A2-E3D7C9542041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6C86113-C759-3A86-5F20-2857D8850603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3F8850B-5AD1-26AE-7AC1-6A4960F6F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8CC3043-E54E-588F-4AB4-94BBB3012DC6}"/>
                </a:ext>
              </a:extLst>
            </p:cNvPr>
            <p:cNvGrpSpPr/>
            <p:nvPr/>
          </p:nvGrpSpPr>
          <p:grpSpPr>
            <a:xfrm>
              <a:off x="6830246" y="3177611"/>
              <a:ext cx="190154" cy="169025"/>
              <a:chOff x="6267796" y="1579418"/>
              <a:chExt cx="190154" cy="169025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684A5D8-5439-D84D-FFAD-562A903DAA6E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923A6CE9-42AC-9314-C5C7-952C0728F1CF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5364248-18AC-0856-8EEF-370C94BAF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D177AEE-1B5F-0F7A-A19F-75F6F9E73E74}"/>
                </a:ext>
              </a:extLst>
            </p:cNvPr>
            <p:cNvSpPr txBox="1"/>
            <p:nvPr/>
          </p:nvSpPr>
          <p:spPr>
            <a:xfrm>
              <a:off x="6084332" y="2159455"/>
              <a:ext cx="1234239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  <a:r>
                <a:rPr lang="en-US" altLang="zh-CN" sz="16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rgbClr val="2F5496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25487A1-B08D-0F75-19C1-47D01DFC017E}"/>
                </a:ext>
              </a:extLst>
            </p:cNvPr>
            <p:cNvSpPr txBox="1"/>
            <p:nvPr/>
          </p:nvSpPr>
          <p:spPr>
            <a:xfrm>
              <a:off x="6610350" y="2849830"/>
              <a:ext cx="100249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r>
                <a:rPr lang="en-US" altLang="zh-CN" sz="16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6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100" name="Freeform 99">
            <a:extLst>
              <a:ext uri="{FF2B5EF4-FFF2-40B4-BE49-F238E27FC236}">
                <a16:creationId xmlns:a16="http://schemas.microsoft.com/office/drawing/2014/main" id="{194395E6-CE33-67C0-4750-03497A051B19}"/>
              </a:ext>
            </a:extLst>
          </p:cNvPr>
          <p:cNvSpPr/>
          <p:nvPr/>
        </p:nvSpPr>
        <p:spPr>
          <a:xfrm rot="707489" flipH="1">
            <a:off x="2829950" y="3490182"/>
            <a:ext cx="4406793" cy="2698679"/>
          </a:xfrm>
          <a:custGeom>
            <a:avLst/>
            <a:gdLst>
              <a:gd name="connsiteX0" fmla="*/ 2949558 w 2949558"/>
              <a:gd name="connsiteY0" fmla="*/ 0 h 2024009"/>
              <a:gd name="connsiteX1" fmla="*/ 875 w 2949558"/>
              <a:gd name="connsiteY1" fmla="*/ 513708 h 2024009"/>
              <a:gd name="connsiteX2" fmla="*/ 2651608 w 2949558"/>
              <a:gd name="connsiteY2" fmla="*/ 2024009 h 202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9558" h="2024009">
                <a:moveTo>
                  <a:pt x="2949558" y="0"/>
                </a:moveTo>
                <a:cubicBezTo>
                  <a:pt x="1500045" y="88186"/>
                  <a:pt x="50533" y="176373"/>
                  <a:pt x="875" y="513708"/>
                </a:cubicBezTo>
                <a:cubicBezTo>
                  <a:pt x="-48783" y="851043"/>
                  <a:pt x="2028309" y="1784279"/>
                  <a:pt x="2651608" y="202400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CE056F-8503-A222-FB33-5934E6485E64}"/>
              </a:ext>
            </a:extLst>
          </p:cNvPr>
          <p:cNvSpPr txBox="1"/>
          <p:nvPr/>
        </p:nvSpPr>
        <p:spPr>
          <a:xfrm>
            <a:off x="3072329" y="3252353"/>
            <a:ext cx="821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F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endParaRPr lang="en-CN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138E25-89D4-C482-9606-171DD04F91AE}"/>
              </a:ext>
            </a:extLst>
          </p:cNvPr>
          <p:cNvSpPr txBox="1"/>
          <p:nvPr/>
        </p:nvSpPr>
        <p:spPr>
          <a:xfrm>
            <a:off x="4804145" y="2888682"/>
            <a:ext cx="821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CN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51A88EBB-91DE-C9FC-5811-CEF14A30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60" y="4623759"/>
            <a:ext cx="186267" cy="186267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B2DBEC1-0BD6-9224-601D-78DB3E371C9B}"/>
              </a:ext>
            </a:extLst>
          </p:cNvPr>
          <p:cNvGrpSpPr/>
          <p:nvPr/>
        </p:nvGrpSpPr>
        <p:grpSpPr>
          <a:xfrm>
            <a:off x="4169216" y="3628585"/>
            <a:ext cx="1792251" cy="1792251"/>
            <a:chOff x="3415460" y="2649558"/>
            <a:chExt cx="1344188" cy="134418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F2BCE15-8C61-C72F-0428-983DA44229D4}"/>
                </a:ext>
              </a:extLst>
            </p:cNvPr>
            <p:cNvSpPr/>
            <p:nvPr/>
          </p:nvSpPr>
          <p:spPr>
            <a:xfrm>
              <a:off x="4037744" y="3267063"/>
              <a:ext cx="109935" cy="1099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58674E6-3212-9DE4-4D07-4783BB134804}"/>
                </a:ext>
              </a:extLst>
            </p:cNvPr>
            <p:cNvSpPr/>
            <p:nvPr/>
          </p:nvSpPr>
          <p:spPr>
            <a:xfrm>
              <a:off x="3803345" y="3032664"/>
              <a:ext cx="578732" cy="5787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F23EE07-CBAF-FAF7-804A-9D0A92E19B6F}"/>
                </a:ext>
              </a:extLst>
            </p:cNvPr>
            <p:cNvSpPr/>
            <p:nvPr/>
          </p:nvSpPr>
          <p:spPr>
            <a:xfrm>
              <a:off x="3603109" y="2837584"/>
              <a:ext cx="968891" cy="96889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41340DF-E3CB-EDF3-F416-42E32859077D}"/>
                </a:ext>
              </a:extLst>
            </p:cNvPr>
            <p:cNvSpPr/>
            <p:nvPr/>
          </p:nvSpPr>
          <p:spPr>
            <a:xfrm>
              <a:off x="3415460" y="2649558"/>
              <a:ext cx="1344188" cy="13441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7C6332-2FFD-983D-D0D6-B3633C0FCCD2}"/>
              </a:ext>
            </a:extLst>
          </p:cNvPr>
          <p:cNvGrpSpPr/>
          <p:nvPr/>
        </p:nvGrpSpPr>
        <p:grpSpPr>
          <a:xfrm>
            <a:off x="5303433" y="3615664"/>
            <a:ext cx="1792251" cy="1792251"/>
            <a:chOff x="2550585" y="2667227"/>
            <a:chExt cx="1344188" cy="1344188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0E2D934-AA1F-1CA3-BDE7-63CB30041F21}"/>
                </a:ext>
              </a:extLst>
            </p:cNvPr>
            <p:cNvGrpSpPr/>
            <p:nvPr/>
          </p:nvGrpSpPr>
          <p:grpSpPr>
            <a:xfrm>
              <a:off x="2550585" y="2667227"/>
              <a:ext cx="1344188" cy="1344188"/>
              <a:chOff x="3415460" y="2649558"/>
              <a:chExt cx="1344188" cy="134418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B24FA81-D449-CCA4-C495-76880E741832}"/>
                  </a:ext>
                </a:extLst>
              </p:cNvPr>
              <p:cNvSpPr/>
              <p:nvPr/>
            </p:nvSpPr>
            <p:spPr>
              <a:xfrm>
                <a:off x="3803345" y="3032664"/>
                <a:ext cx="578732" cy="578732"/>
              </a:xfrm>
              <a:prstGeom prst="ellipse">
                <a:avLst/>
              </a:prstGeom>
              <a:noFill/>
              <a:ln w="19050">
                <a:solidFill>
                  <a:srgbClr val="4C70A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2400">
                  <a:solidFill>
                    <a:srgbClr val="4C70A6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A460D852-7D0F-F4AE-F9AC-96A23F91A64E}"/>
                  </a:ext>
                </a:extLst>
              </p:cNvPr>
              <p:cNvSpPr/>
              <p:nvPr/>
            </p:nvSpPr>
            <p:spPr>
              <a:xfrm>
                <a:off x="3603109" y="2837584"/>
                <a:ext cx="968891" cy="968891"/>
              </a:xfrm>
              <a:prstGeom prst="ellipse">
                <a:avLst/>
              </a:prstGeom>
              <a:noFill/>
              <a:ln w="19050">
                <a:solidFill>
                  <a:srgbClr val="4C70A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2400">
                  <a:solidFill>
                    <a:srgbClr val="4C70A6"/>
                  </a:solidFill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97414CD-66A3-0DC4-B970-35DBC55A09B8}"/>
                  </a:ext>
                </a:extLst>
              </p:cNvPr>
              <p:cNvSpPr/>
              <p:nvPr/>
            </p:nvSpPr>
            <p:spPr>
              <a:xfrm>
                <a:off x="3415460" y="2649558"/>
                <a:ext cx="1344188" cy="1344188"/>
              </a:xfrm>
              <a:prstGeom prst="ellipse">
                <a:avLst/>
              </a:prstGeom>
              <a:noFill/>
              <a:ln w="19050">
                <a:solidFill>
                  <a:srgbClr val="4C70A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sz="2400">
                  <a:solidFill>
                    <a:srgbClr val="4C70A6"/>
                  </a:solidFill>
                </a:endParaRPr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EC093D8-CB65-125C-90DA-A64142B9B966}"/>
                </a:ext>
              </a:extLst>
            </p:cNvPr>
            <p:cNvSpPr/>
            <p:nvPr/>
          </p:nvSpPr>
          <p:spPr>
            <a:xfrm>
              <a:off x="3162554" y="3294045"/>
              <a:ext cx="109935" cy="109935"/>
            </a:xfrm>
            <a:prstGeom prst="ellipse">
              <a:avLst/>
            </a:prstGeom>
            <a:solidFill>
              <a:srgbClr val="4C7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>
                <a:solidFill>
                  <a:srgbClr val="4C70A6"/>
                </a:solidFill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1CFA6234-1103-6D4C-E17C-6C375FEEB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339" y="4575655"/>
            <a:ext cx="287867" cy="304800"/>
          </a:xfrm>
          <a:prstGeom prst="rect">
            <a:avLst/>
          </a:prstGeom>
        </p:spPr>
      </p:pic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25BD2A94-2E1A-07F0-6980-9070EC6A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Closed-form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Robustness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Guarantee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EBF1E-7181-D6E9-84CE-D7D254B9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715" y="2133037"/>
            <a:ext cx="8491596" cy="1087449"/>
          </a:xfrm>
        </p:spPr>
        <p:txBody>
          <a:bodyPr>
            <a:noAutofit/>
          </a:bodyPr>
          <a:lstStyle/>
          <a:p>
            <a:r>
              <a:rPr lang="zh-CN" altLang="en-US" dirty="0"/>
              <a:t>        </a:t>
            </a:r>
            <a:r>
              <a:rPr lang="en-US" altLang="zh-CN" dirty="0"/>
              <a:t>        ’s probability of the top class (cat)</a:t>
            </a:r>
          </a:p>
          <a:p>
            <a:r>
              <a:rPr lang="zh-CN" altLang="en-US" dirty="0"/>
              <a:t>                </a:t>
            </a:r>
            <a:r>
              <a:rPr lang="en-US" altLang="zh-CN" dirty="0"/>
              <a:t>’s probability of the runner-up class (dog)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62784-5DEB-F4A1-F82B-FF9A25CA72D9}"/>
              </a:ext>
            </a:extLst>
          </p:cNvPr>
          <p:cNvSpPr/>
          <p:nvPr/>
        </p:nvSpPr>
        <p:spPr>
          <a:xfrm>
            <a:off x="1343881" y="3541004"/>
            <a:ext cx="7592407" cy="235866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83FEA3-5881-3B68-B13A-A56765E48B99}"/>
              </a:ext>
            </a:extLst>
          </p:cNvPr>
          <p:cNvGrpSpPr/>
          <p:nvPr/>
        </p:nvGrpSpPr>
        <p:grpSpPr>
          <a:xfrm>
            <a:off x="9713547" y="2020517"/>
            <a:ext cx="1596045" cy="1712962"/>
            <a:chOff x="6068290" y="2159455"/>
            <a:chExt cx="1596045" cy="17129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55DB81-40F7-A4F0-AD8B-1AA073CA4AAF}"/>
                </a:ext>
              </a:extLst>
            </p:cNvPr>
            <p:cNvSpPr txBox="1"/>
            <p:nvPr/>
          </p:nvSpPr>
          <p:spPr>
            <a:xfrm>
              <a:off x="7178684" y="3503085"/>
              <a:ext cx="4341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CN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F89F07B-5A56-458A-E11A-9F4C6A5D8EE3}"/>
                </a:ext>
              </a:extLst>
            </p:cNvPr>
            <p:cNvCxnSpPr/>
            <p:nvPr/>
          </p:nvCxnSpPr>
          <p:spPr>
            <a:xfrm flipV="1">
              <a:off x="6068291" y="2327185"/>
              <a:ext cx="0" cy="117219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C9339FC-1835-CEB5-23A8-5BAB77668D78}"/>
                </a:ext>
              </a:extLst>
            </p:cNvPr>
            <p:cNvCxnSpPr>
              <a:cxnSpLocks/>
            </p:cNvCxnSpPr>
            <p:nvPr/>
          </p:nvCxnSpPr>
          <p:spPr>
            <a:xfrm>
              <a:off x="6068291" y="3499383"/>
              <a:ext cx="159604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A37351-6CCF-9564-2918-377FC8B859F8}"/>
                </a:ext>
              </a:extLst>
            </p:cNvPr>
            <p:cNvSpPr txBox="1"/>
            <p:nvPr/>
          </p:nvSpPr>
          <p:spPr>
            <a:xfrm>
              <a:off x="6068290" y="3503085"/>
              <a:ext cx="6159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</a:t>
              </a:r>
              <a:endParaRPr lang="en-C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6BA2F7-8913-D058-4218-4767BAB7F336}"/>
                </a:ext>
              </a:extLst>
            </p:cNvPr>
            <p:cNvSpPr txBox="1"/>
            <p:nvPr/>
          </p:nvSpPr>
          <p:spPr>
            <a:xfrm>
              <a:off x="6656944" y="3503085"/>
              <a:ext cx="6159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</a:t>
              </a:r>
              <a:endParaRPr lang="en-CN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AC960E-775F-EECF-8589-DEC3904F7AF2}"/>
                </a:ext>
              </a:extLst>
            </p:cNvPr>
            <p:cNvSpPr/>
            <p:nvPr/>
          </p:nvSpPr>
          <p:spPr>
            <a:xfrm>
              <a:off x="6209607" y="2571750"/>
              <a:ext cx="248343" cy="92763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44604D-3461-6FB1-5353-22716967FCE6}"/>
                </a:ext>
              </a:extLst>
            </p:cNvPr>
            <p:cNvSpPr/>
            <p:nvPr/>
          </p:nvSpPr>
          <p:spPr>
            <a:xfrm>
              <a:off x="6807279" y="3262124"/>
              <a:ext cx="248343" cy="24096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FC2CFF-B084-31E3-BF74-238F0321874B}"/>
                </a:ext>
              </a:extLst>
            </p:cNvPr>
            <p:cNvGrpSpPr/>
            <p:nvPr/>
          </p:nvGrpSpPr>
          <p:grpSpPr>
            <a:xfrm>
              <a:off x="6225442" y="2487236"/>
              <a:ext cx="190154" cy="169025"/>
              <a:chOff x="6267796" y="1579418"/>
              <a:chExt cx="190154" cy="16902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69A4EE4-FAAB-8AB4-02DD-25FB1320F8A9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327DBA-080F-1D15-4F0E-CF4FB03936AC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1EFADA8-A30C-8CEA-A164-6CC3F9803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A62FB02-A7A4-C9B8-08FC-991166AA1AFB}"/>
                </a:ext>
              </a:extLst>
            </p:cNvPr>
            <p:cNvGrpSpPr/>
            <p:nvPr/>
          </p:nvGrpSpPr>
          <p:grpSpPr>
            <a:xfrm>
              <a:off x="6830246" y="3177611"/>
              <a:ext cx="190154" cy="169025"/>
              <a:chOff x="6267796" y="1579418"/>
              <a:chExt cx="190154" cy="16902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04D1DBD-DCA2-56B2-03CA-2B9A6533C4FD}"/>
                  </a:ext>
                </a:extLst>
              </p:cNvPr>
              <p:cNvCxnSpPr/>
              <p:nvPr/>
            </p:nvCxnSpPr>
            <p:spPr>
              <a:xfrm>
                <a:off x="6267796" y="1579418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1608A00-E297-DCE8-D72A-D966FD988D5F}"/>
                  </a:ext>
                </a:extLst>
              </p:cNvPr>
              <p:cNvCxnSpPr/>
              <p:nvPr/>
            </p:nvCxnSpPr>
            <p:spPr>
              <a:xfrm>
                <a:off x="6267796" y="1748443"/>
                <a:ext cx="190154" cy="0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4186034-B5A5-841B-DA59-22068750C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703" y="1579418"/>
                <a:ext cx="0" cy="169025"/>
              </a:xfrm>
              <a:prstGeom prst="line">
                <a:avLst/>
              </a:prstGeom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1F4589-163F-BE4D-F525-187763226E7E}"/>
                </a:ext>
              </a:extLst>
            </p:cNvPr>
            <p:cNvSpPr txBox="1"/>
            <p:nvPr/>
          </p:nvSpPr>
          <p:spPr>
            <a:xfrm>
              <a:off x="6084332" y="2159455"/>
              <a:ext cx="12342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  <a:r>
                <a:rPr lang="en-US" altLang="zh-CN" sz="1200" dirty="0">
                  <a:solidFill>
                    <a:srgbClr val="2F54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200" dirty="0">
                <a:solidFill>
                  <a:srgbClr val="2F549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6FF0BF-7204-66AA-7023-E0D00A85F43E}"/>
                </a:ext>
              </a:extLst>
            </p:cNvPr>
            <p:cNvSpPr txBox="1"/>
            <p:nvPr/>
          </p:nvSpPr>
          <p:spPr>
            <a:xfrm>
              <a:off x="6610350" y="2849830"/>
              <a:ext cx="10024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15%</a:t>
              </a:r>
              <a:r>
                <a: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±1%</a:t>
              </a:r>
              <a:endParaRPr lang="en-CN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09EB62-6D5C-0DE8-3B45-350C1AFAED29}"/>
              </a:ext>
            </a:extLst>
          </p:cNvPr>
          <p:cNvGrpSpPr/>
          <p:nvPr/>
        </p:nvGrpSpPr>
        <p:grpSpPr>
          <a:xfrm>
            <a:off x="1654310" y="3637515"/>
            <a:ext cx="7130397" cy="2262158"/>
            <a:chOff x="825006" y="2571750"/>
            <a:chExt cx="7130397" cy="22621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7D00E0E-A0D2-F827-2932-C3C54305DEA7}"/>
                    </a:ext>
                  </a:extLst>
                </p:cNvPr>
                <p:cNvSpPr txBox="1"/>
                <p:nvPr/>
              </p:nvSpPr>
              <p:spPr>
                <a:xfrm>
                  <a:off x="825006" y="2571750"/>
                  <a:ext cx="7130397" cy="22621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:r>
                    <a:rPr lang="en-US" altLang="zh-CN" sz="28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certifiably returns top</a:t>
                  </a:r>
                  <a:r>
                    <a:rPr lang="zh-CN" altLang="en-US" sz="28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28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class within an </a:t>
                  </a:r>
                </a:p>
                <a:p>
                  <a:pPr marL="0" indent="0">
                    <a:buNone/>
                  </a:pPr>
                  <a:r>
                    <a:rPr lang="en-US" altLang="zh-CN" sz="28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ball around    of radius</a:t>
                  </a:r>
                </a:p>
                <a:p>
                  <a:endParaRPr lang="en-US" altLang="zh-CN" sz="2100" i="1" dirty="0">
                    <a:solidFill>
                      <a:srgbClr val="4C70A6"/>
                    </a:solidFill>
                    <a:latin typeface="Cambria Math" panose="02040503050406030204" pitchFamily="18" charset="0"/>
                  </a:endParaRPr>
                </a:p>
                <a:p>
                  <a:endParaRPr lang="en-US" altLang="zh-CN" sz="1600" i="1" dirty="0">
                    <a:solidFill>
                      <a:srgbClr val="4C70A6"/>
                    </a:solidFill>
                    <a:latin typeface="Cambria Math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sz="2400" i="1" dirty="0">
                      <a:solidFill>
                        <a:srgbClr val="4C70A6"/>
                      </a:solidFill>
                      <a:latin typeface="Cambria Math" panose="02040503050406030204" pitchFamily="18" charset="0"/>
                    </a:rPr>
                    <a:t>   </a:t>
                  </a:r>
                  <a:r>
                    <a:rPr lang="zh-CN" altLang="en-US" sz="2400" i="1" dirty="0">
                      <a:solidFill>
                        <a:srgbClr val="4C70A6"/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variance of Gaussian smoothing noise</a:t>
                  </a:r>
                  <a:endParaRPr lang="en-US" altLang="zh-CN" sz="2400" i="1" dirty="0">
                    <a:solidFill>
                      <a:srgbClr val="4C70A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solidFill>
                                <a:srgbClr val="4C7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4C70A6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4C70A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zh-CN" sz="2400" dirty="0">
                      <a:solidFill>
                        <a:srgbClr val="4C70A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the inverse standard Gaussian CDF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7D00E0E-A0D2-F827-2932-C3C54305DE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06" y="2571750"/>
                  <a:ext cx="7130397" cy="2262158"/>
                </a:xfrm>
                <a:prstGeom prst="rect">
                  <a:avLst/>
                </a:prstGeom>
                <a:blipFill>
                  <a:blip r:embed="rId2"/>
                  <a:stretch>
                    <a:fillRect l="-1779" t="-2793" b="-5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E846960-5DA9-0CD1-DE15-5C6AFBE1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326" y="2623677"/>
              <a:ext cx="184412" cy="33529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7111383-ED33-EC2F-8E49-70E164FED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6945" y="2669854"/>
              <a:ext cx="298713" cy="3338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591171-2D0C-84E7-1AE1-E2F00B2B5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5700" y="3198851"/>
              <a:ext cx="184413" cy="18441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E85E8F-E8A2-EFDA-71C5-651AC2E7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6215" y="4176000"/>
              <a:ext cx="198959" cy="162785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15E0DCB-7705-BF5A-6F16-AD28010C1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004" y="4604386"/>
            <a:ext cx="3352800" cy="482600"/>
          </a:xfrm>
          <a:prstGeom prst="rect">
            <a:avLst/>
          </a:prstGeom>
        </p:spPr>
      </p:pic>
      <p:pic>
        <p:nvPicPr>
          <p:cNvPr id="35" name="Picture 34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A2AAF8F3-417F-A775-0631-670F743A4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897" y="3889325"/>
            <a:ext cx="1806199" cy="18061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26EF54-8872-3E26-3BF9-2A778AC66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296" y="4872346"/>
            <a:ext cx="139700" cy="1397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30E648E-D02B-278B-85B6-3CF360998E18}"/>
              </a:ext>
            </a:extLst>
          </p:cNvPr>
          <p:cNvGrpSpPr/>
          <p:nvPr/>
        </p:nvGrpSpPr>
        <p:grpSpPr>
          <a:xfrm>
            <a:off x="9969467" y="4484745"/>
            <a:ext cx="651021" cy="651021"/>
            <a:chOff x="7725058" y="2969706"/>
            <a:chExt cx="651021" cy="65102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C262B5-AD25-3C63-F841-8FA634AA1B54}"/>
                </a:ext>
              </a:extLst>
            </p:cNvPr>
            <p:cNvSpPr/>
            <p:nvPr/>
          </p:nvSpPr>
          <p:spPr>
            <a:xfrm>
              <a:off x="7725058" y="2969706"/>
              <a:ext cx="651021" cy="651021"/>
            </a:xfrm>
            <a:prstGeom prst="ellipse">
              <a:avLst/>
            </a:prstGeom>
            <a:solidFill>
              <a:srgbClr val="FFE4FF">
                <a:alpha val="5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F15E889-E3EB-7660-702F-01DEE31D13F8}"/>
                </a:ext>
              </a:extLst>
            </p:cNvPr>
            <p:cNvCxnSpPr>
              <a:cxnSpLocks/>
              <a:endCxn id="38" idx="7"/>
            </p:cNvCxnSpPr>
            <p:nvPr/>
          </p:nvCxnSpPr>
          <p:spPr>
            <a:xfrm flipV="1">
              <a:off x="8050568" y="3065046"/>
              <a:ext cx="230171" cy="23017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E68A773-F417-5396-7513-119A0D58B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7133" y="4705538"/>
            <a:ext cx="114300" cy="1397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6954F5-E1FD-340A-DB46-FB99509F2B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0765" y="2233267"/>
            <a:ext cx="1248468" cy="2707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66EA75-4315-9F5E-1930-0D68B7051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0765" y="2729152"/>
            <a:ext cx="1248468" cy="267529"/>
          </a:xfrm>
          <a:prstGeom prst="rect">
            <a:avLst/>
          </a:prstGeom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F2B0EE6-89DC-611F-6712-13D2810A8986}"/>
              </a:ext>
            </a:extLst>
          </p:cNvPr>
          <p:cNvSpPr txBox="1">
            <a:spLocks/>
          </p:cNvSpPr>
          <p:nvPr/>
        </p:nvSpPr>
        <p:spPr>
          <a:xfrm>
            <a:off x="-14314" y="6432601"/>
            <a:ext cx="5733608" cy="390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Jeremy M Cohen, Elan Rosenfeld, J. Zico Kolter. Certified Adversarial Robustness via Randomized Smoothing. ICML 2019</a:t>
            </a:r>
            <a:endParaRPr lang="en-CN" sz="1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567FE34-5D99-B933-288B-D6DA9134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Adversarial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Robustness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–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A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Lasting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Threat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FB2F1-B21F-899D-2D00-A69D852D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091" y="1903270"/>
            <a:ext cx="9929814" cy="1897965"/>
          </a:xfrm>
        </p:spPr>
        <p:txBody>
          <a:bodyPr anchor="t" anchorCtr="0">
            <a:noAutofit/>
          </a:bodyPr>
          <a:lstStyle/>
          <a:p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(DNNs)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easily</a:t>
            </a:r>
            <a:r>
              <a:rPr lang="zh-CN" altLang="en-US" dirty="0"/>
              <a:t> </a:t>
            </a:r>
            <a:r>
              <a:rPr lang="en-US" altLang="zh-CN" dirty="0"/>
              <a:t>fooled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adversarial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</a:p>
          <a:p>
            <a:pPr lvl="1"/>
            <a:r>
              <a:rPr lang="en-US" altLang="zh-CN" b="1" dirty="0"/>
              <a:t>Tiny</a:t>
            </a:r>
            <a:r>
              <a:rPr lang="zh-CN" altLang="en-US" dirty="0"/>
              <a:t> </a:t>
            </a:r>
            <a:r>
              <a:rPr lang="en-US" altLang="zh-CN" dirty="0"/>
              <a:t>crafted</a:t>
            </a:r>
            <a:r>
              <a:rPr lang="zh-CN" altLang="en-US" dirty="0"/>
              <a:t> </a:t>
            </a:r>
            <a:r>
              <a:rPr lang="en-US" altLang="zh-CN" dirty="0"/>
              <a:t>perturbations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DNNs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b="1" dirty="0"/>
              <a:t>wrong</a:t>
            </a:r>
            <a:r>
              <a:rPr lang="zh-CN" altLang="en-US" dirty="0"/>
              <a:t> </a:t>
            </a:r>
            <a:r>
              <a:rPr lang="en-US" altLang="zh-CN" dirty="0"/>
              <a:t>predictions</a:t>
            </a:r>
            <a:endParaRPr lang="en-US" dirty="0"/>
          </a:p>
        </p:txBody>
      </p:sp>
      <p:grpSp>
        <p:nvGrpSpPr>
          <p:cNvPr id="5" name="Google Shape;114;p26">
            <a:extLst>
              <a:ext uri="{FF2B5EF4-FFF2-40B4-BE49-F238E27FC236}">
                <a16:creationId xmlns:a16="http://schemas.microsoft.com/office/drawing/2014/main" id="{667BE313-9E5D-4683-DF35-F19E8E7BAC85}"/>
              </a:ext>
            </a:extLst>
          </p:cNvPr>
          <p:cNvGrpSpPr/>
          <p:nvPr/>
        </p:nvGrpSpPr>
        <p:grpSpPr>
          <a:xfrm>
            <a:off x="2405532" y="3606777"/>
            <a:ext cx="7828084" cy="2624697"/>
            <a:chOff x="649938" y="756803"/>
            <a:chExt cx="7828084" cy="2624697"/>
          </a:xfrm>
        </p:grpSpPr>
        <p:sp>
          <p:nvSpPr>
            <p:cNvPr id="6" name="Google Shape;115;p26">
              <a:extLst>
                <a:ext uri="{FF2B5EF4-FFF2-40B4-BE49-F238E27FC236}">
                  <a16:creationId xmlns:a16="http://schemas.microsoft.com/office/drawing/2014/main" id="{A8821DB8-3926-237B-7F8D-52C9170A07A2}"/>
                </a:ext>
              </a:extLst>
            </p:cNvPr>
            <p:cNvSpPr txBox="1"/>
            <p:nvPr/>
          </p:nvSpPr>
          <p:spPr>
            <a:xfrm>
              <a:off x="649938" y="2847500"/>
              <a:ext cx="20676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Cat</a:t>
              </a:r>
              <a:endParaRPr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" name="Google Shape;116;p26">
              <a:extLst>
                <a:ext uri="{FF2B5EF4-FFF2-40B4-BE49-F238E27FC236}">
                  <a16:creationId xmlns:a16="http://schemas.microsoft.com/office/drawing/2014/main" id="{4B079610-4F63-F156-D60F-AF4222CEBEA6}"/>
                </a:ext>
              </a:extLst>
            </p:cNvPr>
            <p:cNvSpPr txBox="1"/>
            <p:nvPr/>
          </p:nvSpPr>
          <p:spPr>
            <a:xfrm>
              <a:off x="6410422" y="2847500"/>
              <a:ext cx="2067600" cy="5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Dog</a:t>
              </a:r>
              <a:endParaRPr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grpSp>
          <p:nvGrpSpPr>
            <p:cNvPr id="9" name="Google Shape;117;p26">
              <a:extLst>
                <a:ext uri="{FF2B5EF4-FFF2-40B4-BE49-F238E27FC236}">
                  <a16:creationId xmlns:a16="http://schemas.microsoft.com/office/drawing/2014/main" id="{59999A47-4FA9-13E8-71B9-37CA55434217}"/>
                </a:ext>
              </a:extLst>
            </p:cNvPr>
            <p:cNvGrpSpPr/>
            <p:nvPr/>
          </p:nvGrpSpPr>
          <p:grpSpPr>
            <a:xfrm>
              <a:off x="769338" y="756803"/>
              <a:ext cx="7589280" cy="2624697"/>
              <a:chOff x="769338" y="756803"/>
              <a:chExt cx="7589280" cy="2624697"/>
            </a:xfrm>
          </p:grpSpPr>
          <p:pic>
            <p:nvPicPr>
              <p:cNvPr id="11" name="Google Shape;118;p26">
                <a:extLst>
                  <a:ext uri="{FF2B5EF4-FFF2-40B4-BE49-F238E27FC236}">
                    <a16:creationId xmlns:a16="http://schemas.microsoft.com/office/drawing/2014/main" id="{4F201435-BE3F-0E99-2A7F-59C86AF87F23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0992" t="6359" r="5916" b="8272"/>
              <a:stretch/>
            </p:blipFill>
            <p:spPr>
              <a:xfrm>
                <a:off x="769338" y="1060237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19;p26">
                <a:extLst>
                  <a:ext uri="{FF2B5EF4-FFF2-40B4-BE49-F238E27FC236}">
                    <a16:creationId xmlns:a16="http://schemas.microsoft.com/office/drawing/2014/main" id="{A5663A56-27E6-0AB3-B49C-75079B5F9390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1557" t="6146" r="5351" b="8485"/>
              <a:stretch/>
            </p:blipFill>
            <p:spPr>
              <a:xfrm>
                <a:off x="6529818" y="1060237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20;p26">
                <a:extLst>
                  <a:ext uri="{FF2B5EF4-FFF2-40B4-BE49-F238E27FC236}">
                    <a16:creationId xmlns:a16="http://schemas.microsoft.com/office/drawing/2014/main" id="{F430259C-181E-A520-56B5-AF15585759CB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56325" y="1060237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121;p26">
                <a:extLst>
                  <a:ext uri="{FF2B5EF4-FFF2-40B4-BE49-F238E27FC236}">
                    <a16:creationId xmlns:a16="http://schemas.microsoft.com/office/drawing/2014/main" id="{41AA5DA0-B272-8E63-8A98-5B172824A2A1}"/>
                  </a:ext>
                </a:extLst>
              </p:cNvPr>
              <p:cNvSpPr txBox="1"/>
              <p:nvPr/>
            </p:nvSpPr>
            <p:spPr>
              <a:xfrm>
                <a:off x="3530175" y="2847500"/>
                <a:ext cx="2067600" cy="5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Adversarial</a:t>
                </a:r>
                <a:endParaRPr sz="20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Distortion</a:t>
                </a:r>
                <a:endParaRPr sz="20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pic>
            <p:nvPicPr>
              <p:cNvPr id="18" name="Google Shape;122;p26">
                <a:extLst>
                  <a:ext uri="{FF2B5EF4-FFF2-40B4-BE49-F238E27FC236}">
                    <a16:creationId xmlns:a16="http://schemas.microsoft.com/office/drawing/2014/main" id="{A63FF931-FB26-BFCD-4D66-FC60C2A128A9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789313" y="1912724"/>
                <a:ext cx="436325" cy="150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23;p26">
                <a:extLst>
                  <a:ext uri="{FF2B5EF4-FFF2-40B4-BE49-F238E27FC236}">
                    <a16:creationId xmlns:a16="http://schemas.microsoft.com/office/drawing/2014/main" id="{8E5FDC4A-8D4A-A0ED-39F0-A6F92A516AB3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636404" y="1791238"/>
                <a:ext cx="981641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24;p26">
                <a:extLst>
                  <a:ext uri="{FF2B5EF4-FFF2-40B4-BE49-F238E27FC236}">
                    <a16:creationId xmlns:a16="http://schemas.microsoft.com/office/drawing/2014/main" id="{595E7E3D-EA6D-9E1E-8538-EA1DD1446795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066676" y="756803"/>
                <a:ext cx="755090" cy="2573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25;p26">
                <a:extLst>
                  <a:ext uri="{FF2B5EF4-FFF2-40B4-BE49-F238E27FC236}">
                    <a16:creationId xmlns:a16="http://schemas.microsoft.com/office/drawing/2014/main" id="{C7127084-110D-FE75-9174-A04097029C5B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565050" y="779966"/>
                <a:ext cx="237410" cy="2110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" name="Google Shape;127;p26">
            <a:extLst>
              <a:ext uri="{FF2B5EF4-FFF2-40B4-BE49-F238E27FC236}">
                <a16:creationId xmlns:a16="http://schemas.microsoft.com/office/drawing/2014/main" id="{644EA686-2AA4-3658-4387-66109B1DFE6F}"/>
              </a:ext>
            </a:extLst>
          </p:cNvPr>
          <p:cNvGrpSpPr/>
          <p:nvPr/>
        </p:nvGrpSpPr>
        <p:grpSpPr>
          <a:xfrm>
            <a:off x="7278999" y="5739009"/>
            <a:ext cx="2589742" cy="1015136"/>
            <a:chOff x="5389892" y="2997641"/>
            <a:chExt cx="2281108" cy="611859"/>
          </a:xfrm>
        </p:grpSpPr>
        <p:cxnSp>
          <p:nvCxnSpPr>
            <p:cNvPr id="23" name="Google Shape;128;p26">
              <a:extLst>
                <a:ext uri="{FF2B5EF4-FFF2-40B4-BE49-F238E27FC236}">
                  <a16:creationId xmlns:a16="http://schemas.microsoft.com/office/drawing/2014/main" id="{A3338E70-D664-B970-708C-538D2A5E81EE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5389892" y="2997641"/>
              <a:ext cx="297808" cy="41175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" name="Google Shape;129;p26">
              <a:extLst>
                <a:ext uri="{FF2B5EF4-FFF2-40B4-BE49-F238E27FC236}">
                  <a16:creationId xmlns:a16="http://schemas.microsoft.com/office/drawing/2014/main" id="{788D8D3D-77BE-5825-7DC6-A8BD8AF29960}"/>
                </a:ext>
              </a:extLst>
            </p:cNvPr>
            <p:cNvSpPr txBox="1"/>
            <p:nvPr/>
          </p:nvSpPr>
          <p:spPr>
            <a:xfrm>
              <a:off x="5687700" y="3209300"/>
              <a:ext cx="1983300" cy="400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Nunito"/>
                  <a:ea typeface="Nunito"/>
                  <a:cs typeface="Nunito"/>
                  <a:sym typeface="Nunito"/>
                </a:rPr>
                <a:t>Carefully crafted noise </a:t>
              </a:r>
              <a:endParaRPr dirty="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0B74B-91AC-CD1D-48C9-C2B2D7FF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4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Certification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Induces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Robust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Training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7D3E1959-9AC9-906E-B030-33F4982F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3196"/>
          </a:xfrm>
        </p:spPr>
        <p:txBody>
          <a:bodyPr/>
          <a:lstStyle/>
          <a:p>
            <a:r>
              <a:rPr lang="en-US" dirty="0"/>
              <a:t>Tra</a:t>
            </a:r>
            <a:r>
              <a:rPr lang="en-US" altLang="zh-CN" dirty="0"/>
              <a:t>ining</a:t>
            </a:r>
            <a:r>
              <a:rPr lang="zh-CN" altLang="en-US" dirty="0"/>
              <a:t> </a:t>
            </a:r>
            <a:r>
              <a:rPr lang="en-US" altLang="zh-CN" dirty="0"/>
              <a:t>DNN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ways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certified</a:t>
            </a:r>
            <a:r>
              <a:rPr lang="zh-CN" altLang="en-US" dirty="0"/>
              <a:t> </a:t>
            </a:r>
            <a:r>
              <a:rPr lang="en-US" altLang="zh-CN" dirty="0"/>
              <a:t>robustness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E48368-EE37-7D43-ADE4-290C7BB143D3}"/>
              </a:ext>
            </a:extLst>
          </p:cNvPr>
          <p:cNvSpPr txBox="1"/>
          <p:nvPr/>
        </p:nvSpPr>
        <p:spPr>
          <a:xfrm>
            <a:off x="838200" y="2588821"/>
            <a:ext cx="105155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relaxation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branch-and-bound:</a:t>
            </a:r>
          </a:p>
          <a:p>
            <a:pPr marL="0"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over-approximation</a:t>
            </a:r>
            <a:endParaRPr lang="en-CN" sz="2800" dirty="0">
              <a:solidFill>
                <a:srgbClr val="3153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447FA4-3731-DE75-C6F3-F123021BCCDA}"/>
              </a:ext>
            </a:extLst>
          </p:cNvPr>
          <p:cNvSpPr txBox="1"/>
          <p:nvPr/>
        </p:nvSpPr>
        <p:spPr>
          <a:xfrm>
            <a:off x="838198" y="4461800"/>
            <a:ext cx="10515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zh-CN" altLang="en-US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315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smoothing:</a:t>
            </a:r>
          </a:p>
          <a:p>
            <a:pPr marL="0"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correctly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noised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endParaRPr lang="en-CN" sz="2800" dirty="0">
              <a:solidFill>
                <a:srgbClr val="3153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A1662689-2A61-3D98-5965-9F4B95F1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55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How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Far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Are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We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Real-World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Datasets?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0AC124EA-E96D-F58F-88DF-55CC4E068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141709"/>
              </p:ext>
            </p:extLst>
          </p:nvPr>
        </p:nvGraphicFramePr>
        <p:xfrm>
          <a:off x="342312" y="1590740"/>
          <a:ext cx="11507372" cy="497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DAE8F-9302-A50D-4673-9D09259B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16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MNIST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F2444BA-A50D-588F-9B79-697FB764F1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CN" dirty="0"/>
                  <a:t> norm,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 = 0.3</m:t>
                    </m:r>
                  </m:oMath>
                </a14:m>
                <a:endParaRPr lang="en-CN" dirty="0"/>
              </a:p>
              <a:p>
                <a:r>
                  <a:rPr lang="en-CN" dirty="0"/>
                  <a:t>SOTA Certified Robust Accuracy: </a:t>
                </a:r>
                <a:r>
                  <a:rPr lang="en-CN" b="1" dirty="0">
                    <a:solidFill>
                      <a:srgbClr val="C00000"/>
                    </a:solidFill>
                  </a:rPr>
                  <a:t>94.02%</a:t>
                </a:r>
              </a:p>
              <a:p>
                <a:pPr lvl="1"/>
                <a:r>
                  <a:rPr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i="1" dirty="0">
                    <a:solidFill>
                      <a:schemeClr val="bg1">
                        <a:lumMod val="65000"/>
                      </a:schemeClr>
                    </a:solidFill>
                  </a:rPr>
                  <a:t>CVPR 2021</a:t>
                </a:r>
                <a:r>
                  <a:rPr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en-US" i="1" dirty="0">
                    <a:solidFill>
                      <a:schemeClr val="bg1">
                        <a:lumMod val="65000"/>
                      </a:schemeClr>
                    </a:solidFill>
                  </a:rPr>
                  <a:t> Towards Evaluating and Training Verifiably Robust Neural Networks</a:t>
                </a:r>
                <a:endParaRPr lang="en-CN" i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CN" dirty="0"/>
                  <a:t>SOTA Empirical Robust Accuracy (against existing attacks): </a:t>
                </a:r>
                <a:r>
                  <a:rPr lang="en-US" altLang="zh-CN" b="1" dirty="0">
                    <a:solidFill>
                      <a:srgbClr val="C00000"/>
                    </a:solidFill>
                  </a:rPr>
                  <a:t>96.34</a:t>
                </a:r>
                <a:r>
                  <a:rPr lang="en-CN" b="1" dirty="0">
                    <a:solidFill>
                      <a:srgbClr val="C00000"/>
                    </a:solidFill>
                  </a:rPr>
                  <a:t>%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https://github.com/MadryLab/mnist_challenge</a:t>
                </a:r>
                <a:endParaRPr lang="en-CN" dirty="0"/>
              </a:p>
              <a:p>
                <a:pPr lvl="1"/>
                <a:r>
                  <a:rPr lang="en-US" i="1" dirty="0">
                    <a:solidFill>
                      <a:schemeClr val="bg1">
                        <a:lumMod val="65000"/>
                      </a:schemeClr>
                    </a:solidFill>
                  </a:rPr>
                  <a:t>Uncovering the Limits of Adversarial Training against Norm-Bounded Adversarial Examples</a:t>
                </a:r>
              </a:p>
              <a:p>
                <a:pPr lvl="1"/>
                <a:r>
                  <a:rPr lang="en-US" altLang="zh-CN" i="1" dirty="0" err="1">
                    <a:solidFill>
                      <a:schemeClr val="bg1">
                        <a:lumMod val="65000"/>
                      </a:schemeClr>
                    </a:solidFill>
                  </a:rPr>
                  <a:t>ArXiv</a:t>
                </a:r>
                <a:r>
                  <a:rPr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:</a:t>
                </a:r>
                <a:r>
                  <a:rPr lang="zh-CN" altLang="en-US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altLang="zh-CN" i="1" dirty="0">
                    <a:solidFill>
                      <a:schemeClr val="bg1">
                        <a:lumMod val="65000"/>
                      </a:schemeClr>
                    </a:solidFill>
                  </a:rPr>
                  <a:t>2010.03593</a:t>
                </a:r>
              </a:p>
              <a:p>
                <a:endParaRPr lang="en-US" i="1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much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difference</a:t>
                </a:r>
                <a:endParaRPr lang="en-CN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F2444BA-A50D-588F-9B79-697FB764F1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965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56D2F-FE57-020A-BC7F-46D41FA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9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CIFAR-10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968F172-5BB8-5249-9231-4A710E2233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5652" y="1825625"/>
                <a:ext cx="10661886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CN" sz="2600" dirty="0"/>
                  <a:t> norm,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=8/255</m:t>
                    </m:r>
                  </m:oMath>
                </a14:m>
                <a:r>
                  <a:rPr lang="en-US" altLang="zh-CN" sz="2600" dirty="0"/>
                  <a:t>:</a:t>
                </a:r>
                <a:endParaRPr lang="en-CN" sz="2600" dirty="0"/>
              </a:p>
              <a:p>
                <a:r>
                  <a:rPr lang="en-CN" sz="2600" dirty="0"/>
                  <a:t>SOTA Certified Robust Accuracy: </a:t>
                </a:r>
                <a:r>
                  <a:rPr lang="en-CN" sz="2600" b="1" dirty="0">
                    <a:solidFill>
                      <a:srgbClr val="C00000"/>
                    </a:solidFill>
                  </a:rPr>
                  <a:t>40.39%</a:t>
                </a:r>
              </a:p>
              <a:p>
                <a:pPr lvl="1"/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200" i="1" dirty="0" err="1">
                    <a:solidFill>
                      <a:schemeClr val="bg1">
                        <a:lumMod val="65000"/>
                      </a:schemeClr>
                    </a:solidFill>
                  </a:rPr>
                  <a:t>NeurIPS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2022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Rethinking Lipschitz Neural Networks and Certified Robustness: A Boolean Function Perspective</a:t>
                </a:r>
                <a:endParaRPr lang="en-CN" sz="2200" i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CN" sz="2600" dirty="0"/>
                  <a:t>SOTA Empirical Robust Accuracy (against existing attacks): </a:t>
                </a:r>
                <a:r>
                  <a:rPr lang="en-CN" sz="2600" b="1" dirty="0">
                    <a:solidFill>
                      <a:srgbClr val="C00000"/>
                    </a:solidFill>
                  </a:rPr>
                  <a:t>71.29%</a:t>
                </a:r>
              </a:p>
              <a:p>
                <a:pPr lvl="1"/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ICML 2022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Diffusion Models for Adversarial Purification</a:t>
                </a:r>
              </a:p>
              <a:p>
                <a:pPr lvl="2"/>
                <a:endParaRPr lang="en-US" sz="2600" i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sz="2600" dirty="0"/>
                  <a:t>Still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a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gap</a:t>
                </a:r>
                <a:endParaRPr lang="en-CN" sz="2600" dirty="0"/>
              </a:p>
              <a:p>
                <a:pPr lvl="1"/>
                <a:endParaRPr lang="en-CN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968F172-5BB8-5249-9231-4A710E223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5652" y="1825625"/>
                <a:ext cx="10661886" cy="4667250"/>
              </a:xfrm>
              <a:blipFill>
                <a:blip r:embed="rId2"/>
                <a:stretch>
                  <a:fillRect l="-832" t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3E41-6F25-19B0-CEB4-F2018F12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9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On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ImageNet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EC55B-B595-DD9D-321F-2739F01A53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1278" y="1885279"/>
                <a:ext cx="1079714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N" sz="2600" dirty="0"/>
                  <a:t> norm,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=2.0</m:t>
                    </m:r>
                  </m:oMath>
                </a14:m>
                <a:endParaRPr lang="en-CN" sz="2600" dirty="0"/>
              </a:p>
              <a:p>
                <a:r>
                  <a:rPr lang="en-CN" sz="2600" dirty="0"/>
                  <a:t>SOTA Certified Robust Accuracy: </a:t>
                </a:r>
                <a:r>
                  <a:rPr lang="en-CN" sz="2600" b="1" dirty="0">
                    <a:solidFill>
                      <a:srgbClr val="C00000"/>
                    </a:solidFill>
                  </a:rPr>
                  <a:t>30.4%</a:t>
                </a:r>
              </a:p>
              <a:p>
                <a:pPr lvl="1"/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Our paper</a:t>
                </a:r>
                <a:r>
                  <a:rPr lang="zh-CN" alt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at</a:t>
                </a:r>
                <a:r>
                  <a:rPr lang="zh-CN" alt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[ICLR</a:t>
                </a:r>
                <a:r>
                  <a:rPr lang="zh-CN" alt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2022]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On the Certified Robustness for Ensemble Models and Beyond</a:t>
                </a:r>
                <a:endParaRPr lang="en-CN" sz="2200" i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altLang="zh-CN" sz="2600" dirty="0"/>
                  <a:t>SOTA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empirical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robustness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accuracy:</a:t>
                </a:r>
                <a:r>
                  <a:rPr lang="zh-CN" altLang="en-US" sz="2600" dirty="0"/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</a:rPr>
                  <a:t>43.18%</a:t>
                </a:r>
                <a:r>
                  <a:rPr lang="zh-CN" altLang="en-US" sz="2600" dirty="0"/>
                  <a:t> </a:t>
                </a:r>
                <a:endParaRPr lang="en-US" altLang="zh-CN" sz="2600" dirty="0"/>
              </a:p>
              <a:p>
                <a:pPr lvl="1"/>
                <a:r>
                  <a:rPr lang="en-US" altLang="zh-CN" sz="2200" dirty="0"/>
                  <a:t>Against</a:t>
                </a:r>
                <a:r>
                  <a:rPr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CN" sz="2200" dirty="0"/>
                  <a:t> norm,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255</m:t>
                        </m:r>
                      </m:den>
                    </m:f>
                  </m:oMath>
                </a14:m>
                <a:r>
                  <a:rPr lang="zh-CN" altLang="en-US" sz="2200" dirty="0"/>
                  <a:t> </a:t>
                </a:r>
                <a:endParaRPr lang="en-US" altLang="zh-CN" sz="2200" dirty="0"/>
              </a:p>
              <a:p>
                <a:pPr lvl="1"/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ICML 2022</a:t>
                </a:r>
                <a:r>
                  <a:rPr lang="en-US" altLang="zh-CN" sz="2200" i="1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en-US" sz="2200" i="1" dirty="0">
                    <a:solidFill>
                      <a:schemeClr val="bg1">
                        <a:lumMod val="65000"/>
                      </a:schemeClr>
                    </a:solidFill>
                  </a:rPr>
                  <a:t> Diffusion Models for Adversarial Purification</a:t>
                </a:r>
              </a:p>
              <a:p>
                <a:endParaRPr lang="en-US" altLang="zh-CN" sz="2600" dirty="0"/>
              </a:p>
              <a:p>
                <a:r>
                  <a:rPr lang="en-US" altLang="zh-CN" sz="2600" dirty="0"/>
                  <a:t>Hard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to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achieve</a:t>
                </a:r>
                <a:r>
                  <a:rPr lang="zh-CN" altLang="en-US" sz="2600" dirty="0"/>
                  <a:t> </a:t>
                </a:r>
                <a:r>
                  <a:rPr lang="en-US" altLang="zh-CN" sz="2600" dirty="0"/>
                  <a:t>robustness</a:t>
                </a:r>
              </a:p>
              <a:p>
                <a:endParaRPr lang="en-US" altLang="zh-CN" sz="26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EC55B-B595-DD9D-321F-2739F01A53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1278" y="1885279"/>
                <a:ext cx="10797144" cy="4351338"/>
              </a:xfrm>
              <a:blipFill>
                <a:blip r:embed="rId2"/>
                <a:stretch>
                  <a:fillRect l="-940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C3C4D-F33C-F147-D86E-8993438A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18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650512" cy="1033669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Key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Messages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EC55B-B595-DD9D-321F-2739F01A5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04" y="2087159"/>
            <a:ext cx="6938977" cy="4111761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Since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2017,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many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methods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proposed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provide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&amp;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improve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DNN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certified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robustness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Linear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relaxation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Branch-and-bound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Randomized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smoothing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  <a:p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Remarkable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certified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robustness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achieved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datasets,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but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still</a:t>
            </a:r>
            <a:r>
              <a:rPr lang="zh-CN" alt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challenging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large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ones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Good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MNIST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altLang="zh-CN" sz="18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To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be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improved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CIFAR-10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ImageNet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5F9F2-39B2-009C-8D36-EBC1AE434158}"/>
              </a:ext>
            </a:extLst>
          </p:cNvPr>
          <p:cNvSpPr txBox="1">
            <a:spLocks/>
          </p:cNvSpPr>
          <p:nvPr/>
        </p:nvSpPr>
        <p:spPr>
          <a:xfrm>
            <a:off x="7489699" y="2087159"/>
            <a:ext cx="4532412" cy="338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Certification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p-norm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bounded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adversary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b="1" dirty="0">
                <a:solidFill>
                  <a:schemeClr val="accent1">
                    <a:lumMod val="50000"/>
                  </a:schemeClr>
                </a:solidFill>
              </a:rPr>
              <a:t>generalizable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threat</a:t>
            </a:r>
            <a:r>
              <a:rPr lang="zh-CN" alt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accent1">
                    <a:lumMod val="50000"/>
                  </a:schemeClr>
                </a:solidFill>
              </a:rPr>
              <a:t>models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Semantic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adversary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Patch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adversary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Word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substitution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adversary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Control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state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perturbation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Poisoning</a:t>
            </a:r>
            <a:r>
              <a:rPr lang="zh-CN" alt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attack</a:t>
            </a:r>
          </a:p>
          <a:p>
            <a:pPr lvl="1"/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73523-0AF7-9B49-F064-5F268C3B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9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DC52B-C24E-5FDD-67EE-B1B145D6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558" y="814093"/>
            <a:ext cx="9405619" cy="1559320"/>
          </a:xfrm>
        </p:spPr>
        <p:txBody>
          <a:bodyPr/>
          <a:lstStyle/>
          <a:p>
            <a:pPr marL="0" indent="0" algn="ctr" defTabSz="813816">
              <a:spcBef>
                <a:spcPts val="890"/>
              </a:spcBef>
              <a:buNone/>
            </a:pPr>
            <a:r>
              <a:rPr lang="en-US" sz="2492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sokcertifiedrobustness.github.io</a:t>
            </a:r>
            <a:endParaRPr lang="en-US" sz="2492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813816">
              <a:spcBef>
                <a:spcPts val="890"/>
              </a:spcBef>
              <a:buNone/>
            </a:pPr>
            <a:endParaRPr lang="en-US" sz="2492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813816">
              <a:spcBef>
                <a:spcPts val="890"/>
              </a:spcBef>
              <a:buNone/>
            </a:pPr>
            <a:endParaRPr lang="en-US" sz="2492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3BB03-E409-7BDD-1992-6CD1752E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764364"/>
            <a:ext cx="10905066" cy="473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2C135-EBE6-3430-8A7C-275BAA1EB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85" y="734139"/>
            <a:ext cx="1181382" cy="397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B6E6E-393A-5AD7-B734-C89E9062B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247" y="1032649"/>
            <a:ext cx="1226820" cy="374862"/>
          </a:xfrm>
          <a:prstGeom prst="rect">
            <a:avLst/>
          </a:prstGeom>
        </p:spPr>
      </p:pic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D0756BF8-2478-E4FA-474F-03D301BA3D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95963"/>
              </p:ext>
            </p:extLst>
          </p:nvPr>
        </p:nvGraphicFramePr>
        <p:xfrm>
          <a:off x="655937" y="2409620"/>
          <a:ext cx="10927829" cy="304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DD71A19-E2BA-0CBC-24B0-194CCCFCE3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57" y="5079220"/>
            <a:ext cx="3340193" cy="1576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6846B6-D39E-5326-784F-E186E3071E8D}"/>
              </a:ext>
            </a:extLst>
          </p:cNvPr>
          <p:cNvSpPr txBox="1"/>
          <p:nvPr/>
        </p:nvSpPr>
        <p:spPr>
          <a:xfrm>
            <a:off x="3713525" y="5074886"/>
            <a:ext cx="255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Generalization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634A7-59D4-B894-1785-88AC58A88EC0}"/>
              </a:ext>
            </a:extLst>
          </p:cNvPr>
          <p:cNvSpPr txBox="1"/>
          <p:nvPr/>
        </p:nvSpPr>
        <p:spPr>
          <a:xfrm>
            <a:off x="6270987" y="5074886"/>
            <a:ext cx="2557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CF7B7-AE09-F07E-859E-BD7B3CC0E872}"/>
              </a:ext>
            </a:extLst>
          </p:cNvPr>
          <p:cNvSpPr txBox="1"/>
          <p:nvPr/>
        </p:nvSpPr>
        <p:spPr>
          <a:xfrm>
            <a:off x="9084608" y="5074886"/>
            <a:ext cx="255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VeriGauge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Open-source platform for 20+ approaches</a:t>
            </a:r>
          </a:p>
        </p:txBody>
      </p:sp>
    </p:spTree>
    <p:extLst>
      <p:ext uri="{BB962C8B-B14F-4D97-AF65-F5344CB8AC3E}">
        <p14:creationId xmlns:p14="http://schemas.microsoft.com/office/powerpoint/2010/main" val="217009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Severe Safety Threats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6" name="Curved Right Arrow 25">
            <a:extLst>
              <a:ext uri="{FF2B5EF4-FFF2-40B4-BE49-F238E27FC236}">
                <a16:creationId xmlns:a16="http://schemas.microsoft.com/office/drawing/2014/main" id="{1BD57CF4-C5FB-49BF-7615-E85EFDE03050}"/>
              </a:ext>
            </a:extLst>
          </p:cNvPr>
          <p:cNvSpPr/>
          <p:nvPr/>
        </p:nvSpPr>
        <p:spPr>
          <a:xfrm flipH="1">
            <a:off x="8677054" y="3664987"/>
            <a:ext cx="2067008" cy="2055223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27" name="Curved Right Arrow 26">
            <a:extLst>
              <a:ext uri="{FF2B5EF4-FFF2-40B4-BE49-F238E27FC236}">
                <a16:creationId xmlns:a16="http://schemas.microsoft.com/office/drawing/2014/main" id="{781D4670-E10C-34AF-16CA-EDA3189C35CA}"/>
              </a:ext>
            </a:extLst>
          </p:cNvPr>
          <p:cNvSpPr/>
          <p:nvPr/>
        </p:nvSpPr>
        <p:spPr>
          <a:xfrm>
            <a:off x="1878484" y="3664987"/>
            <a:ext cx="1882574" cy="2055223"/>
          </a:xfrm>
          <a:prstGeom prst="curv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2730A-6007-9574-AA84-D05BEE8F3DD2}"/>
              </a:ext>
            </a:extLst>
          </p:cNvPr>
          <p:cNvGrpSpPr/>
          <p:nvPr/>
        </p:nvGrpSpPr>
        <p:grpSpPr>
          <a:xfrm>
            <a:off x="3784252" y="4435764"/>
            <a:ext cx="4869608" cy="1732209"/>
            <a:chOff x="1441545" y="2878427"/>
            <a:chExt cx="4869608" cy="173220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398BDCA-BFAF-BECF-562D-67817A7E61F3}"/>
                </a:ext>
              </a:extLst>
            </p:cNvPr>
            <p:cNvSpPr/>
            <p:nvPr/>
          </p:nvSpPr>
          <p:spPr>
            <a:xfrm>
              <a:off x="1441545" y="2878427"/>
              <a:ext cx="4869608" cy="1732209"/>
            </a:xfrm>
            <a:prstGeom prst="roundRect">
              <a:avLst>
                <a:gd name="adj" fmla="val 983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1E1EF8-5EC8-DA58-98DC-05C0792AD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76" t="1445" b="9797"/>
            <a:stretch/>
          </p:blipFill>
          <p:spPr>
            <a:xfrm>
              <a:off x="3142445" y="2955701"/>
              <a:ext cx="2905642" cy="158509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463698-3FEB-DCF3-AE3C-820CBE590901}"/>
                </a:ext>
              </a:extLst>
            </p:cNvPr>
            <p:cNvSpPr txBox="1"/>
            <p:nvPr/>
          </p:nvSpPr>
          <p:spPr>
            <a:xfrm>
              <a:off x="1446677" y="3940467"/>
              <a:ext cx="181035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15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Possibly</a:t>
              </a:r>
            </a:p>
            <a:p>
              <a:pPr lvl="0" algn="ctr"/>
              <a:r>
                <a:rPr lang="en-US" altLang="zh-CN" sz="15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Fatal</a:t>
              </a:r>
              <a:r>
                <a:rPr lang="zh-CN" altLang="en-US" sz="15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Accident</a:t>
              </a:r>
              <a:endParaRPr lang="en-US" sz="825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BC243C-95ED-A2AF-41A1-CA8A979B8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26" b="97051" l="3310" r="95508">
                          <a14:foregroundMark x1="34988" y1="25737" x2="34988" y2="25737"/>
                          <a14:foregroundMark x1="46809" y1="4826" x2="46809" y2="4826"/>
                          <a14:foregroundMark x1="80851" y1="70777" x2="80851" y2="70777"/>
                          <a14:foregroundMark x1="83688" y1="70777" x2="83688" y2="70777"/>
                          <a14:foregroundMark x1="78960" y1="62198" x2="78960" y2="62198"/>
                          <a14:foregroundMark x1="78960" y1="61394" x2="35934" y2="77480"/>
                          <a14:foregroundMark x1="35934" y1="77480" x2="79905" y2="88472"/>
                          <a14:foregroundMark x1="79905" y1="88472" x2="39243" y2="68097"/>
                          <a14:foregroundMark x1="39243" y1="68097" x2="11820" y2="83646"/>
                          <a14:foregroundMark x1="80142" y1="66220" x2="80142" y2="66220"/>
                          <a14:foregroundMark x1="16548" y1="62198" x2="12530" y2="71582"/>
                          <a14:foregroundMark x1="12530" y1="72922" x2="51064" y2="91689"/>
                          <a14:foregroundMark x1="10638" y1="75603" x2="4728" y2="93029"/>
                          <a14:foregroundMark x1="3546" y1="94370" x2="29078" y2="94370"/>
                          <a14:foregroundMark x1="16548" y1="93029" x2="60520" y2="93834"/>
                          <a14:foregroundMark x1="35697" y1="95174" x2="67139" y2="94370"/>
                          <a14:foregroundMark x1="67139" y1="95710" x2="86052" y2="83646"/>
                          <a14:foregroundMark x1="90307" y1="87668" x2="72340" y2="86327"/>
                          <a14:foregroundMark x1="81324" y1="68097" x2="73050" y2="93834"/>
                          <a14:foregroundMark x1="71868" y1="96515" x2="89125" y2="95710"/>
                          <a14:foregroundMark x1="85579" y1="95174" x2="91962" y2="89008"/>
                          <a14:foregroundMark x1="87943" y1="96515" x2="83688" y2="70241"/>
                          <a14:foregroundMark x1="91489" y1="96515" x2="81324" y2="72118"/>
                          <a14:foregroundMark x1="83215" y1="71582" x2="91962" y2="97051"/>
                          <a14:foregroundMark x1="91962" y1="83646" x2="84870" y2="81769"/>
                          <a14:foregroundMark x1="94326" y1="93029" x2="87943" y2="92493"/>
                          <a14:foregroundMark x1="93144" y1="91153" x2="74941" y2="60054"/>
                          <a14:foregroundMark x1="77778" y1="60054" x2="95508" y2="93029"/>
                          <a14:foregroundMark x1="14184" y1="67560" x2="25532" y2="493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0022" y="3006248"/>
              <a:ext cx="1083664" cy="955571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5416B56-54DC-2956-BC09-D9D20AAE78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45" r="30840"/>
          <a:stretch/>
        </p:blipFill>
        <p:spPr>
          <a:xfrm>
            <a:off x="8409259" y="2873948"/>
            <a:ext cx="1749869" cy="1507921"/>
          </a:xfrm>
          <a:prstGeom prst="rect">
            <a:avLst/>
          </a:prstGeom>
        </p:spPr>
      </p:pic>
      <p:pic>
        <p:nvPicPr>
          <p:cNvPr id="34" name="image">
            <a:hlinkClick r:id="" action="ppaction://media"/>
            <a:extLst>
              <a:ext uri="{FF2B5EF4-FFF2-40B4-BE49-F238E27FC236}">
                <a16:creationId xmlns:a16="http://schemas.microsoft.com/office/drawing/2014/main" id="{7CED43F8-84CF-07B5-36EA-0ED14EC3F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2815" y="2876598"/>
            <a:ext cx="1726663" cy="15079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EC133DA-9AE4-1106-3FA0-2973758BCEB5}"/>
              </a:ext>
            </a:extLst>
          </p:cNvPr>
          <p:cNvGrpSpPr/>
          <p:nvPr/>
        </p:nvGrpSpPr>
        <p:grpSpPr>
          <a:xfrm>
            <a:off x="4072672" y="2873948"/>
            <a:ext cx="4315962" cy="1507921"/>
            <a:chOff x="3183600" y="1256770"/>
            <a:chExt cx="3194648" cy="10564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EA26E78-BF25-85FF-B1DD-8E9FA74F56F2}"/>
                </a:ext>
              </a:extLst>
            </p:cNvPr>
            <p:cNvGrpSpPr/>
            <p:nvPr/>
          </p:nvGrpSpPr>
          <p:grpSpPr>
            <a:xfrm>
              <a:off x="3183600" y="1256770"/>
              <a:ext cx="3194648" cy="1056438"/>
              <a:chOff x="831714" y="2748338"/>
              <a:chExt cx="3194648" cy="105643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5A32B71-7D07-188A-9350-A3A90EA23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1714" y="2748338"/>
                <a:ext cx="1583866" cy="1056438"/>
              </a:xfrm>
              <a:prstGeom prst="rect">
                <a:avLst/>
              </a:prstGeom>
            </p:spPr>
          </p:pic>
          <p:pic>
            <p:nvPicPr>
              <p:cNvPr id="40" name="Picture 39" descr="A road in the mountains&#10;&#10;Description automatically generated with low confidence">
                <a:extLst>
                  <a:ext uri="{FF2B5EF4-FFF2-40B4-BE49-F238E27FC236}">
                    <a16:creationId xmlns:a16="http://schemas.microsoft.com/office/drawing/2014/main" id="{FA922B9D-EE13-2E8D-D7A1-04529A2DA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5724" y="2748338"/>
                <a:ext cx="1580638" cy="1054285"/>
              </a:xfrm>
              <a:prstGeom prst="rect">
                <a:avLst/>
              </a:prstGeom>
            </p:spPr>
          </p:pic>
        </p:grpSp>
        <p:sp>
          <p:nvSpPr>
            <p:cNvPr id="37" name="Up Arrow 16">
              <a:extLst>
                <a:ext uri="{FF2B5EF4-FFF2-40B4-BE49-F238E27FC236}">
                  <a16:creationId xmlns:a16="http://schemas.microsoft.com/office/drawing/2014/main" id="{D589B6F8-83B6-F37A-C07E-21FDCA7C5606}"/>
                </a:ext>
              </a:extLst>
            </p:cNvPr>
            <p:cNvSpPr/>
            <p:nvPr/>
          </p:nvSpPr>
          <p:spPr>
            <a:xfrm rot="20967818">
              <a:off x="3948717" y="1867689"/>
              <a:ext cx="153990" cy="375878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269" h="614510">
                  <a:moveTo>
                    <a:pt x="47933" y="87014"/>
                  </a:moveTo>
                  <a:lnTo>
                    <a:pt x="134947" y="0"/>
                  </a:lnTo>
                  <a:lnTo>
                    <a:pt x="221961" y="87014"/>
                  </a:lnTo>
                  <a:lnTo>
                    <a:pt x="178454" y="87014"/>
                  </a:lnTo>
                  <a:lnTo>
                    <a:pt x="253269" y="606197"/>
                  </a:lnTo>
                  <a:lnTo>
                    <a:pt x="0" y="614510"/>
                  </a:lnTo>
                  <a:lnTo>
                    <a:pt x="91440" y="87014"/>
                  </a:lnTo>
                  <a:lnTo>
                    <a:pt x="47933" y="870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8" name="Up Arrow 16">
              <a:extLst>
                <a:ext uri="{FF2B5EF4-FFF2-40B4-BE49-F238E27FC236}">
                  <a16:creationId xmlns:a16="http://schemas.microsoft.com/office/drawing/2014/main" id="{E70B9D22-48E1-4E6D-1D81-101567147BD7}"/>
                </a:ext>
              </a:extLst>
            </p:cNvPr>
            <p:cNvSpPr/>
            <p:nvPr/>
          </p:nvSpPr>
          <p:spPr>
            <a:xfrm rot="18481947" flipH="1">
              <a:off x="5528547" y="1899898"/>
              <a:ext cx="159236" cy="481908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  <a:gd name="connsiteX0" fmla="*/ 0 w 205336"/>
                <a:gd name="connsiteY0" fmla="*/ 87014 h 817178"/>
                <a:gd name="connsiteX1" fmla="*/ 87014 w 205336"/>
                <a:gd name="connsiteY1" fmla="*/ 0 h 817178"/>
                <a:gd name="connsiteX2" fmla="*/ 174028 w 205336"/>
                <a:gd name="connsiteY2" fmla="*/ 87014 h 817178"/>
                <a:gd name="connsiteX3" fmla="*/ 130521 w 205336"/>
                <a:gd name="connsiteY3" fmla="*/ 87014 h 817178"/>
                <a:gd name="connsiteX4" fmla="*/ 205336 w 205336"/>
                <a:gd name="connsiteY4" fmla="*/ 606197 h 817178"/>
                <a:gd name="connsiteX5" fmla="*/ 81122 w 205336"/>
                <a:gd name="connsiteY5" fmla="*/ 817178 h 817178"/>
                <a:gd name="connsiteX6" fmla="*/ 43507 w 205336"/>
                <a:gd name="connsiteY6" fmla="*/ 87014 h 817178"/>
                <a:gd name="connsiteX7" fmla="*/ 0 w 205336"/>
                <a:gd name="connsiteY7" fmla="*/ 87014 h 817178"/>
                <a:gd name="connsiteX0" fmla="*/ 0 w 181405"/>
                <a:gd name="connsiteY0" fmla="*/ 87014 h 817178"/>
                <a:gd name="connsiteX1" fmla="*/ 87014 w 181405"/>
                <a:gd name="connsiteY1" fmla="*/ 0 h 817178"/>
                <a:gd name="connsiteX2" fmla="*/ 174028 w 181405"/>
                <a:gd name="connsiteY2" fmla="*/ 87014 h 817178"/>
                <a:gd name="connsiteX3" fmla="*/ 130521 w 181405"/>
                <a:gd name="connsiteY3" fmla="*/ 87014 h 817178"/>
                <a:gd name="connsiteX4" fmla="*/ 181405 w 181405"/>
                <a:gd name="connsiteY4" fmla="*/ 665903 h 817178"/>
                <a:gd name="connsiteX5" fmla="*/ 81122 w 181405"/>
                <a:gd name="connsiteY5" fmla="*/ 817178 h 817178"/>
                <a:gd name="connsiteX6" fmla="*/ 43507 w 181405"/>
                <a:gd name="connsiteY6" fmla="*/ 87014 h 817178"/>
                <a:gd name="connsiteX7" fmla="*/ 0 w 181405"/>
                <a:gd name="connsiteY7" fmla="*/ 87014 h 817178"/>
                <a:gd name="connsiteX0" fmla="*/ 0 w 270338"/>
                <a:gd name="connsiteY0" fmla="*/ 110377 h 817178"/>
                <a:gd name="connsiteX1" fmla="*/ 175947 w 270338"/>
                <a:gd name="connsiteY1" fmla="*/ 0 h 817178"/>
                <a:gd name="connsiteX2" fmla="*/ 262961 w 270338"/>
                <a:gd name="connsiteY2" fmla="*/ 87014 h 817178"/>
                <a:gd name="connsiteX3" fmla="*/ 219454 w 270338"/>
                <a:gd name="connsiteY3" fmla="*/ 87014 h 817178"/>
                <a:gd name="connsiteX4" fmla="*/ 270338 w 270338"/>
                <a:gd name="connsiteY4" fmla="*/ 665903 h 817178"/>
                <a:gd name="connsiteX5" fmla="*/ 170055 w 270338"/>
                <a:gd name="connsiteY5" fmla="*/ 817178 h 817178"/>
                <a:gd name="connsiteX6" fmla="*/ 132440 w 270338"/>
                <a:gd name="connsiteY6" fmla="*/ 87014 h 817178"/>
                <a:gd name="connsiteX7" fmla="*/ 0 w 270338"/>
                <a:gd name="connsiteY7" fmla="*/ 110377 h 817178"/>
                <a:gd name="connsiteX0" fmla="*/ 0 w 339928"/>
                <a:gd name="connsiteY0" fmla="*/ 110377 h 817178"/>
                <a:gd name="connsiteX1" fmla="*/ 175947 w 339928"/>
                <a:gd name="connsiteY1" fmla="*/ 0 h 817178"/>
                <a:gd name="connsiteX2" fmla="*/ 339928 w 339928"/>
                <a:gd name="connsiteY2" fmla="*/ 93505 h 817178"/>
                <a:gd name="connsiteX3" fmla="*/ 219454 w 339928"/>
                <a:gd name="connsiteY3" fmla="*/ 87014 h 817178"/>
                <a:gd name="connsiteX4" fmla="*/ 270338 w 339928"/>
                <a:gd name="connsiteY4" fmla="*/ 665903 h 817178"/>
                <a:gd name="connsiteX5" fmla="*/ 170055 w 339928"/>
                <a:gd name="connsiteY5" fmla="*/ 817178 h 817178"/>
                <a:gd name="connsiteX6" fmla="*/ 132440 w 339928"/>
                <a:gd name="connsiteY6" fmla="*/ 87014 h 817178"/>
                <a:gd name="connsiteX7" fmla="*/ 0 w 339928"/>
                <a:gd name="connsiteY7" fmla="*/ 110377 h 817178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270338 w 339928"/>
                <a:gd name="connsiteY4" fmla="*/ 709044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01868 w 339928"/>
                <a:gd name="connsiteY3" fmla="*/ 155126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74957 w 339928"/>
                <a:gd name="connsiteY6" fmla="*/ 146969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6794 w 339928"/>
                <a:gd name="connsiteY4" fmla="*/ 678956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17548 w 339928"/>
                <a:gd name="connsiteY4" fmla="*/ 682347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76957"/>
                <a:gd name="connsiteY0" fmla="*/ 153518 h 791593"/>
                <a:gd name="connsiteX1" fmla="*/ 161033 w 376957"/>
                <a:gd name="connsiteY1" fmla="*/ 0 h 791593"/>
                <a:gd name="connsiteX2" fmla="*/ 339928 w 376957"/>
                <a:gd name="connsiteY2" fmla="*/ 136646 h 791593"/>
                <a:gd name="connsiteX3" fmla="*/ 201868 w 376957"/>
                <a:gd name="connsiteY3" fmla="*/ 155126 h 791593"/>
                <a:gd name="connsiteX4" fmla="*/ 376957 w 376957"/>
                <a:gd name="connsiteY4" fmla="*/ 738537 h 791593"/>
                <a:gd name="connsiteX5" fmla="*/ 235603 w 376957"/>
                <a:gd name="connsiteY5" fmla="*/ 791593 h 791593"/>
                <a:gd name="connsiteX6" fmla="*/ 144626 w 376957"/>
                <a:gd name="connsiteY6" fmla="*/ 151085 h 791593"/>
                <a:gd name="connsiteX7" fmla="*/ 0 w 376957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144626 w 386282"/>
                <a:gd name="connsiteY6" fmla="*/ 151085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50924 w 386282"/>
                <a:gd name="connsiteY2" fmla="*/ 68328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545802"/>
                <a:gd name="connsiteY0" fmla="*/ 153518 h 791593"/>
                <a:gd name="connsiteX1" fmla="*/ 161033 w 545802"/>
                <a:gd name="connsiteY1" fmla="*/ 0 h 791593"/>
                <a:gd name="connsiteX2" fmla="*/ 545802 w 545802"/>
                <a:gd name="connsiteY2" fmla="*/ 72719 h 791593"/>
                <a:gd name="connsiteX3" fmla="*/ 386282 w 545802"/>
                <a:gd name="connsiteY3" fmla="*/ 127525 h 791593"/>
                <a:gd name="connsiteX4" fmla="*/ 376957 w 545802"/>
                <a:gd name="connsiteY4" fmla="*/ 738537 h 791593"/>
                <a:gd name="connsiteX5" fmla="*/ 235603 w 545802"/>
                <a:gd name="connsiteY5" fmla="*/ 791593 h 791593"/>
                <a:gd name="connsiteX6" fmla="*/ 358630 w 545802"/>
                <a:gd name="connsiteY6" fmla="*/ 140030 h 791593"/>
                <a:gd name="connsiteX7" fmla="*/ 0 w 545802"/>
                <a:gd name="connsiteY7" fmla="*/ 153518 h 791593"/>
                <a:gd name="connsiteX0" fmla="*/ 0 w 444259"/>
                <a:gd name="connsiteY0" fmla="*/ 153518 h 791593"/>
                <a:gd name="connsiteX1" fmla="*/ 161033 w 444259"/>
                <a:gd name="connsiteY1" fmla="*/ 0 h 791593"/>
                <a:gd name="connsiteX2" fmla="*/ 444259 w 444259"/>
                <a:gd name="connsiteY2" fmla="*/ 117341 h 791593"/>
                <a:gd name="connsiteX3" fmla="*/ 386282 w 444259"/>
                <a:gd name="connsiteY3" fmla="*/ 127525 h 791593"/>
                <a:gd name="connsiteX4" fmla="*/ 376957 w 444259"/>
                <a:gd name="connsiteY4" fmla="*/ 738537 h 791593"/>
                <a:gd name="connsiteX5" fmla="*/ 235603 w 444259"/>
                <a:gd name="connsiteY5" fmla="*/ 791593 h 791593"/>
                <a:gd name="connsiteX6" fmla="*/ 358630 w 444259"/>
                <a:gd name="connsiteY6" fmla="*/ 140030 h 791593"/>
                <a:gd name="connsiteX7" fmla="*/ 0 w 444259"/>
                <a:gd name="connsiteY7" fmla="*/ 153518 h 791593"/>
                <a:gd name="connsiteX0" fmla="*/ 149296 w 283226"/>
                <a:gd name="connsiteY0" fmla="*/ 134529 h 791593"/>
                <a:gd name="connsiteX1" fmla="*/ 0 w 283226"/>
                <a:gd name="connsiteY1" fmla="*/ 0 h 791593"/>
                <a:gd name="connsiteX2" fmla="*/ 283226 w 283226"/>
                <a:gd name="connsiteY2" fmla="*/ 117341 h 791593"/>
                <a:gd name="connsiteX3" fmla="*/ 225249 w 283226"/>
                <a:gd name="connsiteY3" fmla="*/ 127525 h 791593"/>
                <a:gd name="connsiteX4" fmla="*/ 215924 w 283226"/>
                <a:gd name="connsiteY4" fmla="*/ 738537 h 791593"/>
                <a:gd name="connsiteX5" fmla="*/ 74570 w 283226"/>
                <a:gd name="connsiteY5" fmla="*/ 791593 h 791593"/>
                <a:gd name="connsiteX6" fmla="*/ 197597 w 283226"/>
                <a:gd name="connsiteY6" fmla="*/ 140030 h 791593"/>
                <a:gd name="connsiteX7" fmla="*/ 149296 w 283226"/>
                <a:gd name="connsiteY7" fmla="*/ 134529 h 791593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23027 w 208656"/>
                <a:gd name="connsiteY6" fmla="*/ 97231 h 748794"/>
                <a:gd name="connsiteX7" fmla="*/ 74726 w 208656"/>
                <a:gd name="connsiteY7" fmla="*/ 91730 h 748794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74726 w 208656"/>
                <a:gd name="connsiteY7" fmla="*/ 91730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60089 w 208656"/>
                <a:gd name="connsiteY0" fmla="*/ 73444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60089 w 208656"/>
                <a:gd name="connsiteY7" fmla="*/ 73444 h 748794"/>
                <a:gd name="connsiteX0" fmla="*/ 60089 w 214001"/>
                <a:gd name="connsiteY0" fmla="*/ 73444 h 748794"/>
                <a:gd name="connsiteX1" fmla="*/ 159247 w 214001"/>
                <a:gd name="connsiteY1" fmla="*/ 0 h 748794"/>
                <a:gd name="connsiteX2" fmla="*/ 214001 w 214001"/>
                <a:gd name="connsiteY2" fmla="*/ 102089 h 748794"/>
                <a:gd name="connsiteX3" fmla="*/ 150679 w 214001"/>
                <a:gd name="connsiteY3" fmla="*/ 84726 h 748794"/>
                <a:gd name="connsiteX4" fmla="*/ 141354 w 214001"/>
                <a:gd name="connsiteY4" fmla="*/ 695738 h 748794"/>
                <a:gd name="connsiteX5" fmla="*/ 0 w 214001"/>
                <a:gd name="connsiteY5" fmla="*/ 748794 h 748794"/>
                <a:gd name="connsiteX6" fmla="*/ 118942 w 214001"/>
                <a:gd name="connsiteY6" fmla="*/ 83495 h 748794"/>
                <a:gd name="connsiteX7" fmla="*/ 60089 w 214001"/>
                <a:gd name="connsiteY7" fmla="*/ 73444 h 748794"/>
                <a:gd name="connsiteX0" fmla="*/ 60089 w 221450"/>
                <a:gd name="connsiteY0" fmla="*/ 73444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0089 w 221450"/>
                <a:gd name="connsiteY7" fmla="*/ 73444 h 748794"/>
                <a:gd name="connsiteX0" fmla="*/ 57200 w 221450"/>
                <a:gd name="connsiteY0" fmla="*/ 89255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57200 w 221450"/>
                <a:gd name="connsiteY7" fmla="*/ 89255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50" h="748794">
                  <a:moveTo>
                    <a:pt x="64649" y="72822"/>
                  </a:moveTo>
                  <a:lnTo>
                    <a:pt x="159247" y="0"/>
                  </a:lnTo>
                  <a:lnTo>
                    <a:pt x="221450" y="85657"/>
                  </a:lnTo>
                  <a:lnTo>
                    <a:pt x="150679" y="84726"/>
                  </a:lnTo>
                  <a:lnTo>
                    <a:pt x="141354" y="695738"/>
                  </a:lnTo>
                  <a:lnTo>
                    <a:pt x="0" y="748794"/>
                  </a:lnTo>
                  <a:lnTo>
                    <a:pt x="118942" y="83495"/>
                  </a:lnTo>
                  <a:lnTo>
                    <a:pt x="64649" y="7282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D698917-613E-F137-F2B8-7803F3166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36" y="1922249"/>
            <a:ext cx="9724031" cy="866794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en-US" altLang="zh-CN" dirty="0"/>
              <a:t>Example: autonomous driving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E7A7C-4846-65AB-622A-583E5B52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Arm Race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1F03E8-A237-5635-891D-CC3868F93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Defenses bypassed by follow-up attacks</a:t>
            </a:r>
          </a:p>
        </p:txBody>
      </p:sp>
      <p:pic>
        <p:nvPicPr>
          <p:cNvPr id="11" name="Google Shape;437;p43">
            <a:extLst>
              <a:ext uri="{FF2B5EF4-FFF2-40B4-BE49-F238E27FC236}">
                <a16:creationId xmlns:a16="http://schemas.microsoft.com/office/drawing/2014/main" id="{2F6AEC4C-A3A9-5598-061E-6E04F5E3128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2049" y="2722766"/>
            <a:ext cx="5343449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8;p43">
            <a:extLst>
              <a:ext uri="{FF2B5EF4-FFF2-40B4-BE49-F238E27FC236}">
                <a16:creationId xmlns:a16="http://schemas.microsoft.com/office/drawing/2014/main" id="{8E0CEE1C-D1EB-DF59-5BEB-CB5126480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049" y="2722766"/>
            <a:ext cx="5343449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9;p43">
            <a:extLst>
              <a:ext uri="{FF2B5EF4-FFF2-40B4-BE49-F238E27FC236}">
                <a16:creationId xmlns:a16="http://schemas.microsoft.com/office/drawing/2014/main" id="{FFD7AE68-DC31-B31E-51DA-41035B1169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049" y="2722766"/>
            <a:ext cx="5343449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40;p43">
            <a:extLst>
              <a:ext uri="{FF2B5EF4-FFF2-40B4-BE49-F238E27FC236}">
                <a16:creationId xmlns:a16="http://schemas.microsoft.com/office/drawing/2014/main" id="{C61C40C6-A078-0963-D9F1-0D96EDFC6D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049" y="2722766"/>
            <a:ext cx="5343449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41;p43">
            <a:extLst>
              <a:ext uri="{FF2B5EF4-FFF2-40B4-BE49-F238E27FC236}">
                <a16:creationId xmlns:a16="http://schemas.microsoft.com/office/drawing/2014/main" id="{09F6DA70-549F-D0EA-7267-D76BAA51D50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2049" y="2722766"/>
            <a:ext cx="5343449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1B014-E1F2-891A-0AF9-47E5807F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3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Ending Arm Race? Certified Robustness!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1F03E8-A237-5635-891D-CC3868F9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8963"/>
            <a:ext cx="8171688" cy="3048000"/>
          </a:xfrm>
        </p:spPr>
        <p:txBody>
          <a:bodyPr/>
          <a:lstStyle/>
          <a:p>
            <a:r>
              <a:rPr lang="en-US" altLang="zh-CN" sz="2800" u="sng" dirty="0"/>
              <a:t>Prove</a:t>
            </a:r>
            <a:r>
              <a:rPr lang="zh-CN" altLang="en-US" sz="2800" dirty="0"/>
              <a:t> </a:t>
            </a:r>
            <a:r>
              <a:rPr lang="en-US" altLang="zh-CN" sz="2800" dirty="0"/>
              <a:t>adversarial</a:t>
            </a:r>
            <a:r>
              <a:rPr lang="zh-CN" altLang="en-US" sz="2800" dirty="0"/>
              <a:t> </a:t>
            </a:r>
            <a:r>
              <a:rPr lang="en-US" altLang="zh-CN" sz="2800" dirty="0"/>
              <a:t>example</a:t>
            </a:r>
            <a:r>
              <a:rPr lang="zh-CN" altLang="en-US" sz="2800" dirty="0"/>
              <a:t> </a:t>
            </a:r>
            <a:r>
              <a:rPr lang="en-US" altLang="zh-CN" sz="2800" dirty="0"/>
              <a:t>doesn’t</a:t>
            </a:r>
            <a:r>
              <a:rPr lang="zh-CN" altLang="en-US" sz="2800" dirty="0"/>
              <a:t> </a:t>
            </a:r>
            <a:r>
              <a:rPr lang="en-US" altLang="zh-CN" sz="2800" dirty="0"/>
              <a:t>exist</a:t>
            </a:r>
            <a:endParaRPr lang="en-CN" sz="2800" dirty="0"/>
          </a:p>
          <a:p>
            <a:pPr marL="0" indent="0" algn="ctr">
              <a:buNone/>
            </a:pPr>
            <a:r>
              <a:rPr lang="en-US" altLang="zh-CN" sz="2800" b="1" dirty="0">
                <a:solidFill>
                  <a:srgbClr val="4C70A6"/>
                </a:solidFill>
              </a:rPr>
              <a:t>Guarantee</a:t>
            </a:r>
            <a:r>
              <a:rPr lang="zh-CN" altLang="en-US" sz="2800" b="1" dirty="0">
                <a:solidFill>
                  <a:srgbClr val="4C70A6"/>
                </a:solidFill>
              </a:rPr>
              <a:t> </a:t>
            </a:r>
            <a:r>
              <a:rPr lang="en-US" altLang="zh-CN" sz="2800" b="1" dirty="0">
                <a:solidFill>
                  <a:srgbClr val="4C70A6"/>
                </a:solidFill>
              </a:rPr>
              <a:t>of</a:t>
            </a:r>
            <a:r>
              <a:rPr lang="zh-CN" altLang="en-US" sz="2800" b="1" dirty="0">
                <a:solidFill>
                  <a:srgbClr val="4C70A6"/>
                </a:solidFill>
              </a:rPr>
              <a:t> </a:t>
            </a:r>
            <a:r>
              <a:rPr lang="en-US" altLang="zh-CN" sz="2800" b="1" dirty="0">
                <a:solidFill>
                  <a:srgbClr val="4C70A6"/>
                </a:solidFill>
              </a:rPr>
              <a:t>Safety</a:t>
            </a:r>
            <a:endParaRPr lang="en-CN" sz="2800" b="1" dirty="0">
              <a:solidFill>
                <a:srgbClr val="4C70A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325A0-6B5C-9488-1B75-3B5B69FDC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81" b="51207"/>
          <a:stretch/>
        </p:blipFill>
        <p:spPr>
          <a:xfrm>
            <a:off x="8340196" y="2859738"/>
            <a:ext cx="3275542" cy="16686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B71A1-1D50-5A98-11BB-4F0F95CA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Ending Arm Race? Certified Robustness!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1F03E8-A237-5635-891D-CC3868F9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8963"/>
            <a:ext cx="8171688" cy="3048000"/>
          </a:xfrm>
        </p:spPr>
        <p:txBody>
          <a:bodyPr/>
          <a:lstStyle/>
          <a:p>
            <a:r>
              <a:rPr lang="en-US" altLang="zh-CN" sz="2800" u="sng" dirty="0"/>
              <a:t>Prove</a:t>
            </a:r>
            <a:r>
              <a:rPr lang="zh-CN" altLang="en-US" sz="2800" dirty="0"/>
              <a:t> </a:t>
            </a:r>
            <a:r>
              <a:rPr lang="en-US" altLang="zh-CN" sz="2800" dirty="0"/>
              <a:t>adversarial</a:t>
            </a:r>
            <a:r>
              <a:rPr lang="zh-CN" altLang="en-US" sz="2800" dirty="0"/>
              <a:t> </a:t>
            </a:r>
            <a:r>
              <a:rPr lang="en-US" altLang="zh-CN" sz="2800" dirty="0"/>
              <a:t>example</a:t>
            </a:r>
            <a:r>
              <a:rPr lang="zh-CN" altLang="en-US" sz="2800" dirty="0"/>
              <a:t> </a:t>
            </a:r>
            <a:r>
              <a:rPr lang="en-US" altLang="zh-CN" sz="2800" dirty="0"/>
              <a:t>doesn’t</a:t>
            </a:r>
            <a:r>
              <a:rPr lang="zh-CN" altLang="en-US" sz="2800" dirty="0"/>
              <a:t> </a:t>
            </a:r>
            <a:r>
              <a:rPr lang="en-US" altLang="zh-CN" sz="2800" dirty="0"/>
              <a:t>exist</a:t>
            </a:r>
            <a:endParaRPr lang="en-CN" sz="2800" dirty="0"/>
          </a:p>
          <a:p>
            <a:pPr marL="0" indent="0" algn="ctr">
              <a:buNone/>
            </a:pPr>
            <a:r>
              <a:rPr lang="en-US" altLang="zh-CN" sz="2800" b="1" dirty="0">
                <a:solidFill>
                  <a:srgbClr val="4C70A6"/>
                </a:solidFill>
              </a:rPr>
              <a:t>Guarantee</a:t>
            </a:r>
            <a:r>
              <a:rPr lang="zh-CN" altLang="en-US" sz="2800" b="1" dirty="0">
                <a:solidFill>
                  <a:srgbClr val="4C70A6"/>
                </a:solidFill>
              </a:rPr>
              <a:t> </a:t>
            </a:r>
            <a:r>
              <a:rPr lang="en-US" altLang="zh-CN" sz="2800" b="1" dirty="0">
                <a:solidFill>
                  <a:srgbClr val="4C70A6"/>
                </a:solidFill>
              </a:rPr>
              <a:t>of</a:t>
            </a:r>
            <a:r>
              <a:rPr lang="zh-CN" altLang="en-US" sz="2800" b="1" dirty="0">
                <a:solidFill>
                  <a:srgbClr val="4C70A6"/>
                </a:solidFill>
              </a:rPr>
              <a:t> </a:t>
            </a:r>
            <a:r>
              <a:rPr lang="en-US" altLang="zh-CN" sz="2800" b="1" dirty="0">
                <a:solidFill>
                  <a:srgbClr val="4C70A6"/>
                </a:solidFill>
              </a:rPr>
              <a:t>Safety</a:t>
            </a:r>
            <a:endParaRPr lang="en-CN" sz="2800" b="1" dirty="0">
              <a:solidFill>
                <a:srgbClr val="4C70A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325A0-6B5C-9488-1B75-3B5B69FDC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81" b="51207"/>
          <a:stretch/>
        </p:blipFill>
        <p:spPr>
          <a:xfrm>
            <a:off x="8340196" y="2859738"/>
            <a:ext cx="3275542" cy="16686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305351-E86F-ADCF-7CED-10DAF35760A9}"/>
              </a:ext>
            </a:extLst>
          </p:cNvPr>
          <p:cNvSpPr/>
          <p:nvPr/>
        </p:nvSpPr>
        <p:spPr>
          <a:xfrm>
            <a:off x="17198" y="1622745"/>
            <a:ext cx="12174798" cy="52352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A136E41-F1DE-CBC2-9A8C-E016DAF76C35}"/>
              </a:ext>
            </a:extLst>
          </p:cNvPr>
          <p:cNvSpPr txBox="1">
            <a:spLocks/>
          </p:cNvSpPr>
          <p:nvPr/>
        </p:nvSpPr>
        <p:spPr>
          <a:xfrm>
            <a:off x="802779" y="3327222"/>
            <a:ext cx="10500763" cy="16686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4C70A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N" sz="3500" b="1" dirty="0"/>
              <a:t>First System</a:t>
            </a:r>
            <a:r>
              <a:rPr lang="en-US" altLang="zh-CN" sz="3500" b="1" dirty="0" err="1"/>
              <a:t>ati</a:t>
            </a:r>
            <a:r>
              <a:rPr lang="en-CN" sz="3500" b="1" dirty="0"/>
              <a:t>zation of Knowledge on</a:t>
            </a:r>
          </a:p>
          <a:p>
            <a:r>
              <a:rPr lang="en-CN" sz="3500" b="1" dirty="0"/>
              <a:t>Certified Robustness for Deep Neural Networks!</a:t>
            </a:r>
            <a:endParaRPr lang="en-CN" sz="35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4ED33-3780-E18B-CB9F-4DBD4C58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43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FFA4A-A428-5B3B-6F58-44BE9CA6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Content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832832-AFB3-D387-D34B-B5B694212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357686"/>
              </p:ext>
            </p:extLst>
          </p:nvPr>
        </p:nvGraphicFramePr>
        <p:xfrm>
          <a:off x="632085" y="1783807"/>
          <a:ext cx="10927829" cy="3045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D50644C-5FF7-0014-F9E3-167BCE8DF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75" y="4597012"/>
            <a:ext cx="3340193" cy="1576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8560D-6788-A419-67FC-372DC8662D21}"/>
              </a:ext>
            </a:extLst>
          </p:cNvPr>
          <p:cNvSpPr txBox="1"/>
          <p:nvPr/>
        </p:nvSpPr>
        <p:spPr>
          <a:xfrm>
            <a:off x="3702143" y="4592678"/>
            <a:ext cx="2557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Generalization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9D5EE-8F52-AA6A-3676-34E64C9D512D}"/>
              </a:ext>
            </a:extLst>
          </p:cNvPr>
          <p:cNvSpPr txBox="1"/>
          <p:nvPr/>
        </p:nvSpPr>
        <p:spPr>
          <a:xfrm>
            <a:off x="6259605" y="4592678"/>
            <a:ext cx="2557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61184-CAC8-1899-A850-CA2CFE30BED2}"/>
              </a:ext>
            </a:extLst>
          </p:cNvPr>
          <p:cNvSpPr txBox="1"/>
          <p:nvPr/>
        </p:nvSpPr>
        <p:spPr>
          <a:xfrm>
            <a:off x="9073226" y="4592678"/>
            <a:ext cx="255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VeriGauge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Open-source platform for 20+ approaches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B70E7-6164-4ED0-5258-F6741AEF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9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</a:rPr>
              <a:t>Threat</a:t>
            </a:r>
            <a:r>
              <a:rPr lang="zh-CN" altLang="en-US" sz="4000" dirty="0">
                <a:solidFill>
                  <a:srgbClr val="FFFFFF"/>
                </a:solidFill>
              </a:rPr>
              <a:t> </a:t>
            </a:r>
            <a:r>
              <a:rPr lang="en-US" altLang="zh-CN" sz="4000" dirty="0">
                <a:solidFill>
                  <a:srgbClr val="FFFFFF"/>
                </a:solidFill>
              </a:rPr>
              <a:t>Model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1F03E8-A237-5635-891D-CC3868F93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352" y="2157985"/>
            <a:ext cx="8171688" cy="792480"/>
          </a:xfrm>
        </p:spPr>
        <p:txBody>
          <a:bodyPr/>
          <a:lstStyle/>
          <a:p>
            <a:r>
              <a:rPr lang="en-US" altLang="zh-CN" sz="2800" dirty="0"/>
              <a:t>Various</a:t>
            </a:r>
            <a:r>
              <a:rPr lang="zh-CN" altLang="en-US" sz="2800" dirty="0"/>
              <a:t> </a:t>
            </a:r>
            <a:r>
              <a:rPr lang="en-US" altLang="zh-CN" sz="2800" dirty="0"/>
              <a:t>types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adversarial</a:t>
            </a:r>
            <a:r>
              <a:rPr lang="zh-CN" altLang="en-US" sz="2800" dirty="0"/>
              <a:t> </a:t>
            </a:r>
            <a:r>
              <a:rPr lang="en-US" altLang="zh-CN" sz="2800" dirty="0"/>
              <a:t>examples</a:t>
            </a:r>
            <a:r>
              <a:rPr lang="zh-CN" altLang="en-US" sz="2800" dirty="0"/>
              <a:t> </a:t>
            </a:r>
            <a:r>
              <a:rPr lang="en-US" altLang="zh-CN" sz="2800" dirty="0"/>
              <a:t>exist</a:t>
            </a:r>
            <a:endParaRPr lang="en-CN" sz="2800" b="1" dirty="0">
              <a:solidFill>
                <a:srgbClr val="4C70A6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D615F3-01BE-4E38-974D-EB3F20256ABC}"/>
              </a:ext>
            </a:extLst>
          </p:cNvPr>
          <p:cNvSpPr txBox="1">
            <a:spLocks/>
          </p:cNvSpPr>
          <p:nvPr/>
        </p:nvSpPr>
        <p:spPr>
          <a:xfrm>
            <a:off x="911352" y="4809788"/>
            <a:ext cx="9342120" cy="175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sz="2800" dirty="0"/>
              <a:t>(p-norm</a:t>
            </a:r>
            <a:r>
              <a:rPr lang="zh-CN" altLang="en-US" sz="2800" dirty="0"/>
              <a:t> </a:t>
            </a:r>
            <a:r>
              <a:rPr lang="en-US" altLang="zh-CN" dirty="0"/>
              <a:t>c</a:t>
            </a:r>
            <a:r>
              <a:rPr lang="en-US" altLang="zh-CN" sz="2800" dirty="0"/>
              <a:t>onstrained)</a:t>
            </a:r>
            <a:r>
              <a:rPr lang="zh-CN" altLang="en-US" dirty="0"/>
              <a:t> </a:t>
            </a:r>
            <a:r>
              <a:rPr lang="en-US" altLang="zh-CN" dirty="0"/>
              <a:t>p</a:t>
            </a:r>
            <a:r>
              <a:rPr lang="en-US" altLang="zh-CN" sz="2800" dirty="0"/>
              <a:t>erturbations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4C70A6"/>
                </a:solidFill>
              </a:rPr>
              <a:t>Widely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studied</a:t>
            </a:r>
          </a:p>
          <a:p>
            <a:pPr lvl="1"/>
            <a:r>
              <a:rPr lang="en-US" altLang="zh-CN" dirty="0">
                <a:solidFill>
                  <a:srgbClr val="4C70A6"/>
                </a:solidFill>
              </a:rPr>
              <a:t>Techniques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generalizable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to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other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types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of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adversarial</a:t>
            </a:r>
            <a:r>
              <a:rPr lang="zh-CN" altLang="en-US" dirty="0">
                <a:solidFill>
                  <a:srgbClr val="4C70A6"/>
                </a:solidFill>
              </a:rPr>
              <a:t> </a:t>
            </a:r>
            <a:r>
              <a:rPr lang="en-US" altLang="zh-CN" dirty="0">
                <a:solidFill>
                  <a:srgbClr val="4C70A6"/>
                </a:solidFill>
              </a:rPr>
              <a:t>examples</a:t>
            </a:r>
            <a:endParaRPr lang="en-CN" dirty="0">
              <a:solidFill>
                <a:srgbClr val="4C70A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5A8CB-C591-7EE8-AA76-48152FB9AB17}"/>
              </a:ext>
            </a:extLst>
          </p:cNvPr>
          <p:cNvSpPr txBox="1"/>
          <p:nvPr/>
        </p:nvSpPr>
        <p:spPr>
          <a:xfrm>
            <a:off x="7025640" y="3977635"/>
            <a:ext cx="21549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Transformations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684D8D-E6C1-C977-3BB0-C0942F533293}"/>
              </a:ext>
            </a:extLst>
          </p:cNvPr>
          <p:cNvGrpSpPr/>
          <p:nvPr/>
        </p:nvGrpSpPr>
        <p:grpSpPr>
          <a:xfrm>
            <a:off x="6557875" y="2927182"/>
            <a:ext cx="3013646" cy="1050453"/>
            <a:chOff x="519054" y="2068181"/>
            <a:chExt cx="5244083" cy="18169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ABF7B6-A072-E1E9-1299-1F33E88E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54" y="2068181"/>
              <a:ext cx="2605006" cy="1816962"/>
            </a:xfrm>
            <a:prstGeom prst="rect">
              <a:avLst/>
            </a:prstGeom>
          </p:spPr>
        </p:pic>
        <p:sp>
          <p:nvSpPr>
            <p:cNvPr id="15" name="Up Arrow 16">
              <a:extLst>
                <a:ext uri="{FF2B5EF4-FFF2-40B4-BE49-F238E27FC236}">
                  <a16:creationId xmlns:a16="http://schemas.microsoft.com/office/drawing/2014/main" id="{AF69122D-C4E4-749B-2610-FD7137EF28B5}"/>
                </a:ext>
              </a:extLst>
            </p:cNvPr>
            <p:cNvSpPr/>
            <p:nvPr/>
          </p:nvSpPr>
          <p:spPr>
            <a:xfrm rot="20967818">
              <a:off x="1767254" y="3145081"/>
              <a:ext cx="253269" cy="614510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269" h="614510">
                  <a:moveTo>
                    <a:pt x="47933" y="87014"/>
                  </a:moveTo>
                  <a:lnTo>
                    <a:pt x="134947" y="0"/>
                  </a:lnTo>
                  <a:lnTo>
                    <a:pt x="221961" y="87014"/>
                  </a:lnTo>
                  <a:lnTo>
                    <a:pt x="178454" y="87014"/>
                  </a:lnTo>
                  <a:lnTo>
                    <a:pt x="253269" y="606197"/>
                  </a:lnTo>
                  <a:lnTo>
                    <a:pt x="0" y="614510"/>
                  </a:lnTo>
                  <a:lnTo>
                    <a:pt x="91440" y="87014"/>
                  </a:lnTo>
                  <a:lnTo>
                    <a:pt x="47933" y="870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D152E9-703C-3AF1-2A36-AF8BCAEC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58131" y="2068181"/>
              <a:ext cx="2605006" cy="1816962"/>
            </a:xfrm>
            <a:prstGeom prst="rect">
              <a:avLst/>
            </a:prstGeom>
          </p:spPr>
        </p:pic>
        <p:sp>
          <p:nvSpPr>
            <p:cNvPr id="18" name="Up Arrow 16">
              <a:extLst>
                <a:ext uri="{FF2B5EF4-FFF2-40B4-BE49-F238E27FC236}">
                  <a16:creationId xmlns:a16="http://schemas.microsoft.com/office/drawing/2014/main" id="{69D79B78-4FE2-9983-A280-44565CB3B95E}"/>
                </a:ext>
              </a:extLst>
            </p:cNvPr>
            <p:cNvSpPr/>
            <p:nvPr/>
          </p:nvSpPr>
          <p:spPr>
            <a:xfrm rot="18481947" flipH="1">
              <a:off x="4366405" y="3195366"/>
              <a:ext cx="260330" cy="792601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  <a:gd name="connsiteX0" fmla="*/ 0 w 205336"/>
                <a:gd name="connsiteY0" fmla="*/ 87014 h 817178"/>
                <a:gd name="connsiteX1" fmla="*/ 87014 w 205336"/>
                <a:gd name="connsiteY1" fmla="*/ 0 h 817178"/>
                <a:gd name="connsiteX2" fmla="*/ 174028 w 205336"/>
                <a:gd name="connsiteY2" fmla="*/ 87014 h 817178"/>
                <a:gd name="connsiteX3" fmla="*/ 130521 w 205336"/>
                <a:gd name="connsiteY3" fmla="*/ 87014 h 817178"/>
                <a:gd name="connsiteX4" fmla="*/ 205336 w 205336"/>
                <a:gd name="connsiteY4" fmla="*/ 606197 h 817178"/>
                <a:gd name="connsiteX5" fmla="*/ 81122 w 205336"/>
                <a:gd name="connsiteY5" fmla="*/ 817178 h 817178"/>
                <a:gd name="connsiteX6" fmla="*/ 43507 w 205336"/>
                <a:gd name="connsiteY6" fmla="*/ 87014 h 817178"/>
                <a:gd name="connsiteX7" fmla="*/ 0 w 205336"/>
                <a:gd name="connsiteY7" fmla="*/ 87014 h 817178"/>
                <a:gd name="connsiteX0" fmla="*/ 0 w 181405"/>
                <a:gd name="connsiteY0" fmla="*/ 87014 h 817178"/>
                <a:gd name="connsiteX1" fmla="*/ 87014 w 181405"/>
                <a:gd name="connsiteY1" fmla="*/ 0 h 817178"/>
                <a:gd name="connsiteX2" fmla="*/ 174028 w 181405"/>
                <a:gd name="connsiteY2" fmla="*/ 87014 h 817178"/>
                <a:gd name="connsiteX3" fmla="*/ 130521 w 181405"/>
                <a:gd name="connsiteY3" fmla="*/ 87014 h 817178"/>
                <a:gd name="connsiteX4" fmla="*/ 181405 w 181405"/>
                <a:gd name="connsiteY4" fmla="*/ 665903 h 817178"/>
                <a:gd name="connsiteX5" fmla="*/ 81122 w 181405"/>
                <a:gd name="connsiteY5" fmla="*/ 817178 h 817178"/>
                <a:gd name="connsiteX6" fmla="*/ 43507 w 181405"/>
                <a:gd name="connsiteY6" fmla="*/ 87014 h 817178"/>
                <a:gd name="connsiteX7" fmla="*/ 0 w 181405"/>
                <a:gd name="connsiteY7" fmla="*/ 87014 h 817178"/>
                <a:gd name="connsiteX0" fmla="*/ 0 w 270338"/>
                <a:gd name="connsiteY0" fmla="*/ 110377 h 817178"/>
                <a:gd name="connsiteX1" fmla="*/ 175947 w 270338"/>
                <a:gd name="connsiteY1" fmla="*/ 0 h 817178"/>
                <a:gd name="connsiteX2" fmla="*/ 262961 w 270338"/>
                <a:gd name="connsiteY2" fmla="*/ 87014 h 817178"/>
                <a:gd name="connsiteX3" fmla="*/ 219454 w 270338"/>
                <a:gd name="connsiteY3" fmla="*/ 87014 h 817178"/>
                <a:gd name="connsiteX4" fmla="*/ 270338 w 270338"/>
                <a:gd name="connsiteY4" fmla="*/ 665903 h 817178"/>
                <a:gd name="connsiteX5" fmla="*/ 170055 w 270338"/>
                <a:gd name="connsiteY5" fmla="*/ 817178 h 817178"/>
                <a:gd name="connsiteX6" fmla="*/ 132440 w 270338"/>
                <a:gd name="connsiteY6" fmla="*/ 87014 h 817178"/>
                <a:gd name="connsiteX7" fmla="*/ 0 w 270338"/>
                <a:gd name="connsiteY7" fmla="*/ 110377 h 817178"/>
                <a:gd name="connsiteX0" fmla="*/ 0 w 339928"/>
                <a:gd name="connsiteY0" fmla="*/ 110377 h 817178"/>
                <a:gd name="connsiteX1" fmla="*/ 175947 w 339928"/>
                <a:gd name="connsiteY1" fmla="*/ 0 h 817178"/>
                <a:gd name="connsiteX2" fmla="*/ 339928 w 339928"/>
                <a:gd name="connsiteY2" fmla="*/ 93505 h 817178"/>
                <a:gd name="connsiteX3" fmla="*/ 219454 w 339928"/>
                <a:gd name="connsiteY3" fmla="*/ 87014 h 817178"/>
                <a:gd name="connsiteX4" fmla="*/ 270338 w 339928"/>
                <a:gd name="connsiteY4" fmla="*/ 665903 h 817178"/>
                <a:gd name="connsiteX5" fmla="*/ 170055 w 339928"/>
                <a:gd name="connsiteY5" fmla="*/ 817178 h 817178"/>
                <a:gd name="connsiteX6" fmla="*/ 132440 w 339928"/>
                <a:gd name="connsiteY6" fmla="*/ 87014 h 817178"/>
                <a:gd name="connsiteX7" fmla="*/ 0 w 339928"/>
                <a:gd name="connsiteY7" fmla="*/ 110377 h 817178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270338 w 339928"/>
                <a:gd name="connsiteY4" fmla="*/ 709044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01868 w 339928"/>
                <a:gd name="connsiteY3" fmla="*/ 155126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74957 w 339928"/>
                <a:gd name="connsiteY6" fmla="*/ 146969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6794 w 339928"/>
                <a:gd name="connsiteY4" fmla="*/ 678956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17548 w 339928"/>
                <a:gd name="connsiteY4" fmla="*/ 682347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76957"/>
                <a:gd name="connsiteY0" fmla="*/ 153518 h 791593"/>
                <a:gd name="connsiteX1" fmla="*/ 161033 w 376957"/>
                <a:gd name="connsiteY1" fmla="*/ 0 h 791593"/>
                <a:gd name="connsiteX2" fmla="*/ 339928 w 376957"/>
                <a:gd name="connsiteY2" fmla="*/ 136646 h 791593"/>
                <a:gd name="connsiteX3" fmla="*/ 201868 w 376957"/>
                <a:gd name="connsiteY3" fmla="*/ 155126 h 791593"/>
                <a:gd name="connsiteX4" fmla="*/ 376957 w 376957"/>
                <a:gd name="connsiteY4" fmla="*/ 738537 h 791593"/>
                <a:gd name="connsiteX5" fmla="*/ 235603 w 376957"/>
                <a:gd name="connsiteY5" fmla="*/ 791593 h 791593"/>
                <a:gd name="connsiteX6" fmla="*/ 144626 w 376957"/>
                <a:gd name="connsiteY6" fmla="*/ 151085 h 791593"/>
                <a:gd name="connsiteX7" fmla="*/ 0 w 376957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144626 w 386282"/>
                <a:gd name="connsiteY6" fmla="*/ 151085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50924 w 386282"/>
                <a:gd name="connsiteY2" fmla="*/ 68328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545802"/>
                <a:gd name="connsiteY0" fmla="*/ 153518 h 791593"/>
                <a:gd name="connsiteX1" fmla="*/ 161033 w 545802"/>
                <a:gd name="connsiteY1" fmla="*/ 0 h 791593"/>
                <a:gd name="connsiteX2" fmla="*/ 545802 w 545802"/>
                <a:gd name="connsiteY2" fmla="*/ 72719 h 791593"/>
                <a:gd name="connsiteX3" fmla="*/ 386282 w 545802"/>
                <a:gd name="connsiteY3" fmla="*/ 127525 h 791593"/>
                <a:gd name="connsiteX4" fmla="*/ 376957 w 545802"/>
                <a:gd name="connsiteY4" fmla="*/ 738537 h 791593"/>
                <a:gd name="connsiteX5" fmla="*/ 235603 w 545802"/>
                <a:gd name="connsiteY5" fmla="*/ 791593 h 791593"/>
                <a:gd name="connsiteX6" fmla="*/ 358630 w 545802"/>
                <a:gd name="connsiteY6" fmla="*/ 140030 h 791593"/>
                <a:gd name="connsiteX7" fmla="*/ 0 w 545802"/>
                <a:gd name="connsiteY7" fmla="*/ 153518 h 791593"/>
                <a:gd name="connsiteX0" fmla="*/ 0 w 444259"/>
                <a:gd name="connsiteY0" fmla="*/ 153518 h 791593"/>
                <a:gd name="connsiteX1" fmla="*/ 161033 w 444259"/>
                <a:gd name="connsiteY1" fmla="*/ 0 h 791593"/>
                <a:gd name="connsiteX2" fmla="*/ 444259 w 444259"/>
                <a:gd name="connsiteY2" fmla="*/ 117341 h 791593"/>
                <a:gd name="connsiteX3" fmla="*/ 386282 w 444259"/>
                <a:gd name="connsiteY3" fmla="*/ 127525 h 791593"/>
                <a:gd name="connsiteX4" fmla="*/ 376957 w 444259"/>
                <a:gd name="connsiteY4" fmla="*/ 738537 h 791593"/>
                <a:gd name="connsiteX5" fmla="*/ 235603 w 444259"/>
                <a:gd name="connsiteY5" fmla="*/ 791593 h 791593"/>
                <a:gd name="connsiteX6" fmla="*/ 358630 w 444259"/>
                <a:gd name="connsiteY6" fmla="*/ 140030 h 791593"/>
                <a:gd name="connsiteX7" fmla="*/ 0 w 444259"/>
                <a:gd name="connsiteY7" fmla="*/ 153518 h 791593"/>
                <a:gd name="connsiteX0" fmla="*/ 149296 w 283226"/>
                <a:gd name="connsiteY0" fmla="*/ 134529 h 791593"/>
                <a:gd name="connsiteX1" fmla="*/ 0 w 283226"/>
                <a:gd name="connsiteY1" fmla="*/ 0 h 791593"/>
                <a:gd name="connsiteX2" fmla="*/ 283226 w 283226"/>
                <a:gd name="connsiteY2" fmla="*/ 117341 h 791593"/>
                <a:gd name="connsiteX3" fmla="*/ 225249 w 283226"/>
                <a:gd name="connsiteY3" fmla="*/ 127525 h 791593"/>
                <a:gd name="connsiteX4" fmla="*/ 215924 w 283226"/>
                <a:gd name="connsiteY4" fmla="*/ 738537 h 791593"/>
                <a:gd name="connsiteX5" fmla="*/ 74570 w 283226"/>
                <a:gd name="connsiteY5" fmla="*/ 791593 h 791593"/>
                <a:gd name="connsiteX6" fmla="*/ 197597 w 283226"/>
                <a:gd name="connsiteY6" fmla="*/ 140030 h 791593"/>
                <a:gd name="connsiteX7" fmla="*/ 149296 w 283226"/>
                <a:gd name="connsiteY7" fmla="*/ 134529 h 791593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23027 w 208656"/>
                <a:gd name="connsiteY6" fmla="*/ 97231 h 748794"/>
                <a:gd name="connsiteX7" fmla="*/ 74726 w 208656"/>
                <a:gd name="connsiteY7" fmla="*/ 91730 h 748794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74726 w 208656"/>
                <a:gd name="connsiteY7" fmla="*/ 91730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60089 w 208656"/>
                <a:gd name="connsiteY0" fmla="*/ 73444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60089 w 208656"/>
                <a:gd name="connsiteY7" fmla="*/ 73444 h 748794"/>
                <a:gd name="connsiteX0" fmla="*/ 60089 w 214001"/>
                <a:gd name="connsiteY0" fmla="*/ 73444 h 748794"/>
                <a:gd name="connsiteX1" fmla="*/ 159247 w 214001"/>
                <a:gd name="connsiteY1" fmla="*/ 0 h 748794"/>
                <a:gd name="connsiteX2" fmla="*/ 214001 w 214001"/>
                <a:gd name="connsiteY2" fmla="*/ 102089 h 748794"/>
                <a:gd name="connsiteX3" fmla="*/ 150679 w 214001"/>
                <a:gd name="connsiteY3" fmla="*/ 84726 h 748794"/>
                <a:gd name="connsiteX4" fmla="*/ 141354 w 214001"/>
                <a:gd name="connsiteY4" fmla="*/ 695738 h 748794"/>
                <a:gd name="connsiteX5" fmla="*/ 0 w 214001"/>
                <a:gd name="connsiteY5" fmla="*/ 748794 h 748794"/>
                <a:gd name="connsiteX6" fmla="*/ 118942 w 214001"/>
                <a:gd name="connsiteY6" fmla="*/ 83495 h 748794"/>
                <a:gd name="connsiteX7" fmla="*/ 60089 w 214001"/>
                <a:gd name="connsiteY7" fmla="*/ 73444 h 748794"/>
                <a:gd name="connsiteX0" fmla="*/ 60089 w 221450"/>
                <a:gd name="connsiteY0" fmla="*/ 73444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0089 w 221450"/>
                <a:gd name="connsiteY7" fmla="*/ 73444 h 748794"/>
                <a:gd name="connsiteX0" fmla="*/ 57200 w 221450"/>
                <a:gd name="connsiteY0" fmla="*/ 89255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57200 w 221450"/>
                <a:gd name="connsiteY7" fmla="*/ 89255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50" h="748794">
                  <a:moveTo>
                    <a:pt x="64649" y="72822"/>
                  </a:moveTo>
                  <a:lnTo>
                    <a:pt x="159247" y="0"/>
                  </a:lnTo>
                  <a:lnTo>
                    <a:pt x="221450" y="85657"/>
                  </a:lnTo>
                  <a:lnTo>
                    <a:pt x="150679" y="84726"/>
                  </a:lnTo>
                  <a:lnTo>
                    <a:pt x="141354" y="695738"/>
                  </a:lnTo>
                  <a:lnTo>
                    <a:pt x="0" y="748794"/>
                  </a:lnTo>
                  <a:lnTo>
                    <a:pt x="118942" y="83495"/>
                  </a:lnTo>
                  <a:lnTo>
                    <a:pt x="64649" y="7282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B9FC24-0872-FF98-FEF8-EFF74AA1BCFF}"/>
              </a:ext>
            </a:extLst>
          </p:cNvPr>
          <p:cNvGrpSpPr/>
          <p:nvPr/>
        </p:nvGrpSpPr>
        <p:grpSpPr>
          <a:xfrm>
            <a:off x="2439545" y="2894634"/>
            <a:ext cx="3194648" cy="1056438"/>
            <a:chOff x="3183600" y="1256770"/>
            <a:chExt cx="3194648" cy="10564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AD6F030-EBB5-F538-F254-6EE829C8E598}"/>
                </a:ext>
              </a:extLst>
            </p:cNvPr>
            <p:cNvGrpSpPr/>
            <p:nvPr/>
          </p:nvGrpSpPr>
          <p:grpSpPr>
            <a:xfrm>
              <a:off x="3183600" y="1256770"/>
              <a:ext cx="3194648" cy="1056438"/>
              <a:chOff x="831714" y="2748338"/>
              <a:chExt cx="3194648" cy="10564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02F16F8-2363-0A39-DE20-BA1C82804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1714" y="2748338"/>
                <a:ext cx="1583866" cy="1056438"/>
              </a:xfrm>
              <a:prstGeom prst="rect">
                <a:avLst/>
              </a:prstGeom>
            </p:spPr>
          </p:pic>
          <p:pic>
            <p:nvPicPr>
              <p:cNvPr id="24" name="Picture 23" descr="A road in the mountains&#10;&#10;Description automatically generated with low confidence">
                <a:extLst>
                  <a:ext uri="{FF2B5EF4-FFF2-40B4-BE49-F238E27FC236}">
                    <a16:creationId xmlns:a16="http://schemas.microsoft.com/office/drawing/2014/main" id="{1AD662EA-2CEC-BD54-6D8D-C332C8BA0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5724" y="2748338"/>
                <a:ext cx="1580638" cy="1054285"/>
              </a:xfrm>
              <a:prstGeom prst="rect">
                <a:avLst/>
              </a:prstGeom>
            </p:spPr>
          </p:pic>
        </p:grpSp>
        <p:sp>
          <p:nvSpPr>
            <p:cNvPr id="21" name="Up Arrow 16">
              <a:extLst>
                <a:ext uri="{FF2B5EF4-FFF2-40B4-BE49-F238E27FC236}">
                  <a16:creationId xmlns:a16="http://schemas.microsoft.com/office/drawing/2014/main" id="{FF6B3F0E-DC38-2583-BBF7-2D406C42503A}"/>
                </a:ext>
              </a:extLst>
            </p:cNvPr>
            <p:cNvSpPr/>
            <p:nvPr/>
          </p:nvSpPr>
          <p:spPr>
            <a:xfrm rot="20967818">
              <a:off x="3948717" y="1867689"/>
              <a:ext cx="153990" cy="375878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269" h="614510">
                  <a:moveTo>
                    <a:pt x="47933" y="87014"/>
                  </a:moveTo>
                  <a:lnTo>
                    <a:pt x="134947" y="0"/>
                  </a:lnTo>
                  <a:lnTo>
                    <a:pt x="221961" y="87014"/>
                  </a:lnTo>
                  <a:lnTo>
                    <a:pt x="178454" y="87014"/>
                  </a:lnTo>
                  <a:lnTo>
                    <a:pt x="253269" y="606197"/>
                  </a:lnTo>
                  <a:lnTo>
                    <a:pt x="0" y="614510"/>
                  </a:lnTo>
                  <a:lnTo>
                    <a:pt x="91440" y="87014"/>
                  </a:lnTo>
                  <a:lnTo>
                    <a:pt x="47933" y="8701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Up Arrow 16">
              <a:extLst>
                <a:ext uri="{FF2B5EF4-FFF2-40B4-BE49-F238E27FC236}">
                  <a16:creationId xmlns:a16="http://schemas.microsoft.com/office/drawing/2014/main" id="{40A0EE7A-65A2-9450-B000-59D6D1E513F0}"/>
                </a:ext>
              </a:extLst>
            </p:cNvPr>
            <p:cNvSpPr/>
            <p:nvPr/>
          </p:nvSpPr>
          <p:spPr>
            <a:xfrm rot="18481947" flipH="1">
              <a:off x="5528547" y="1899898"/>
              <a:ext cx="159236" cy="481908"/>
            </a:xfrm>
            <a:custGeom>
              <a:avLst/>
              <a:gdLst>
                <a:gd name="connsiteX0" fmla="*/ 0 w 174028"/>
                <a:gd name="connsiteY0" fmla="*/ 87014 h 572946"/>
                <a:gd name="connsiteX1" fmla="*/ 87014 w 174028"/>
                <a:gd name="connsiteY1" fmla="*/ 0 h 572946"/>
                <a:gd name="connsiteX2" fmla="*/ 174028 w 174028"/>
                <a:gd name="connsiteY2" fmla="*/ 87014 h 572946"/>
                <a:gd name="connsiteX3" fmla="*/ 130521 w 174028"/>
                <a:gd name="connsiteY3" fmla="*/ 87014 h 572946"/>
                <a:gd name="connsiteX4" fmla="*/ 130521 w 174028"/>
                <a:gd name="connsiteY4" fmla="*/ 572946 h 572946"/>
                <a:gd name="connsiteX5" fmla="*/ 43507 w 174028"/>
                <a:gd name="connsiteY5" fmla="*/ 572946 h 572946"/>
                <a:gd name="connsiteX6" fmla="*/ 43507 w 174028"/>
                <a:gd name="connsiteY6" fmla="*/ 87014 h 572946"/>
                <a:gd name="connsiteX7" fmla="*/ 0 w 174028"/>
                <a:gd name="connsiteY7" fmla="*/ 87014 h 572946"/>
                <a:gd name="connsiteX0" fmla="*/ 47933 w 221961"/>
                <a:gd name="connsiteY0" fmla="*/ 87014 h 614510"/>
                <a:gd name="connsiteX1" fmla="*/ 134947 w 221961"/>
                <a:gd name="connsiteY1" fmla="*/ 0 h 614510"/>
                <a:gd name="connsiteX2" fmla="*/ 221961 w 221961"/>
                <a:gd name="connsiteY2" fmla="*/ 87014 h 614510"/>
                <a:gd name="connsiteX3" fmla="*/ 178454 w 221961"/>
                <a:gd name="connsiteY3" fmla="*/ 87014 h 614510"/>
                <a:gd name="connsiteX4" fmla="*/ 178454 w 221961"/>
                <a:gd name="connsiteY4" fmla="*/ 572946 h 614510"/>
                <a:gd name="connsiteX5" fmla="*/ 0 w 221961"/>
                <a:gd name="connsiteY5" fmla="*/ 614510 h 614510"/>
                <a:gd name="connsiteX6" fmla="*/ 91440 w 221961"/>
                <a:gd name="connsiteY6" fmla="*/ 87014 h 614510"/>
                <a:gd name="connsiteX7" fmla="*/ 47933 w 221961"/>
                <a:gd name="connsiteY7" fmla="*/ 87014 h 614510"/>
                <a:gd name="connsiteX0" fmla="*/ 47933 w 253269"/>
                <a:gd name="connsiteY0" fmla="*/ 87014 h 614510"/>
                <a:gd name="connsiteX1" fmla="*/ 134947 w 253269"/>
                <a:gd name="connsiteY1" fmla="*/ 0 h 614510"/>
                <a:gd name="connsiteX2" fmla="*/ 221961 w 253269"/>
                <a:gd name="connsiteY2" fmla="*/ 87014 h 614510"/>
                <a:gd name="connsiteX3" fmla="*/ 178454 w 253269"/>
                <a:gd name="connsiteY3" fmla="*/ 87014 h 614510"/>
                <a:gd name="connsiteX4" fmla="*/ 253269 w 253269"/>
                <a:gd name="connsiteY4" fmla="*/ 606197 h 614510"/>
                <a:gd name="connsiteX5" fmla="*/ 0 w 253269"/>
                <a:gd name="connsiteY5" fmla="*/ 614510 h 614510"/>
                <a:gd name="connsiteX6" fmla="*/ 91440 w 253269"/>
                <a:gd name="connsiteY6" fmla="*/ 87014 h 614510"/>
                <a:gd name="connsiteX7" fmla="*/ 47933 w 253269"/>
                <a:gd name="connsiteY7" fmla="*/ 87014 h 614510"/>
                <a:gd name="connsiteX0" fmla="*/ 0 w 205336"/>
                <a:gd name="connsiteY0" fmla="*/ 87014 h 817178"/>
                <a:gd name="connsiteX1" fmla="*/ 87014 w 205336"/>
                <a:gd name="connsiteY1" fmla="*/ 0 h 817178"/>
                <a:gd name="connsiteX2" fmla="*/ 174028 w 205336"/>
                <a:gd name="connsiteY2" fmla="*/ 87014 h 817178"/>
                <a:gd name="connsiteX3" fmla="*/ 130521 w 205336"/>
                <a:gd name="connsiteY3" fmla="*/ 87014 h 817178"/>
                <a:gd name="connsiteX4" fmla="*/ 205336 w 205336"/>
                <a:gd name="connsiteY4" fmla="*/ 606197 h 817178"/>
                <a:gd name="connsiteX5" fmla="*/ 81122 w 205336"/>
                <a:gd name="connsiteY5" fmla="*/ 817178 h 817178"/>
                <a:gd name="connsiteX6" fmla="*/ 43507 w 205336"/>
                <a:gd name="connsiteY6" fmla="*/ 87014 h 817178"/>
                <a:gd name="connsiteX7" fmla="*/ 0 w 205336"/>
                <a:gd name="connsiteY7" fmla="*/ 87014 h 817178"/>
                <a:gd name="connsiteX0" fmla="*/ 0 w 181405"/>
                <a:gd name="connsiteY0" fmla="*/ 87014 h 817178"/>
                <a:gd name="connsiteX1" fmla="*/ 87014 w 181405"/>
                <a:gd name="connsiteY1" fmla="*/ 0 h 817178"/>
                <a:gd name="connsiteX2" fmla="*/ 174028 w 181405"/>
                <a:gd name="connsiteY2" fmla="*/ 87014 h 817178"/>
                <a:gd name="connsiteX3" fmla="*/ 130521 w 181405"/>
                <a:gd name="connsiteY3" fmla="*/ 87014 h 817178"/>
                <a:gd name="connsiteX4" fmla="*/ 181405 w 181405"/>
                <a:gd name="connsiteY4" fmla="*/ 665903 h 817178"/>
                <a:gd name="connsiteX5" fmla="*/ 81122 w 181405"/>
                <a:gd name="connsiteY5" fmla="*/ 817178 h 817178"/>
                <a:gd name="connsiteX6" fmla="*/ 43507 w 181405"/>
                <a:gd name="connsiteY6" fmla="*/ 87014 h 817178"/>
                <a:gd name="connsiteX7" fmla="*/ 0 w 181405"/>
                <a:gd name="connsiteY7" fmla="*/ 87014 h 817178"/>
                <a:gd name="connsiteX0" fmla="*/ 0 w 270338"/>
                <a:gd name="connsiteY0" fmla="*/ 110377 h 817178"/>
                <a:gd name="connsiteX1" fmla="*/ 175947 w 270338"/>
                <a:gd name="connsiteY1" fmla="*/ 0 h 817178"/>
                <a:gd name="connsiteX2" fmla="*/ 262961 w 270338"/>
                <a:gd name="connsiteY2" fmla="*/ 87014 h 817178"/>
                <a:gd name="connsiteX3" fmla="*/ 219454 w 270338"/>
                <a:gd name="connsiteY3" fmla="*/ 87014 h 817178"/>
                <a:gd name="connsiteX4" fmla="*/ 270338 w 270338"/>
                <a:gd name="connsiteY4" fmla="*/ 665903 h 817178"/>
                <a:gd name="connsiteX5" fmla="*/ 170055 w 270338"/>
                <a:gd name="connsiteY5" fmla="*/ 817178 h 817178"/>
                <a:gd name="connsiteX6" fmla="*/ 132440 w 270338"/>
                <a:gd name="connsiteY6" fmla="*/ 87014 h 817178"/>
                <a:gd name="connsiteX7" fmla="*/ 0 w 270338"/>
                <a:gd name="connsiteY7" fmla="*/ 110377 h 817178"/>
                <a:gd name="connsiteX0" fmla="*/ 0 w 339928"/>
                <a:gd name="connsiteY0" fmla="*/ 110377 h 817178"/>
                <a:gd name="connsiteX1" fmla="*/ 175947 w 339928"/>
                <a:gd name="connsiteY1" fmla="*/ 0 h 817178"/>
                <a:gd name="connsiteX2" fmla="*/ 339928 w 339928"/>
                <a:gd name="connsiteY2" fmla="*/ 93505 h 817178"/>
                <a:gd name="connsiteX3" fmla="*/ 219454 w 339928"/>
                <a:gd name="connsiteY3" fmla="*/ 87014 h 817178"/>
                <a:gd name="connsiteX4" fmla="*/ 270338 w 339928"/>
                <a:gd name="connsiteY4" fmla="*/ 665903 h 817178"/>
                <a:gd name="connsiteX5" fmla="*/ 170055 w 339928"/>
                <a:gd name="connsiteY5" fmla="*/ 817178 h 817178"/>
                <a:gd name="connsiteX6" fmla="*/ 132440 w 339928"/>
                <a:gd name="connsiteY6" fmla="*/ 87014 h 817178"/>
                <a:gd name="connsiteX7" fmla="*/ 0 w 339928"/>
                <a:gd name="connsiteY7" fmla="*/ 110377 h 817178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270338 w 339928"/>
                <a:gd name="connsiteY4" fmla="*/ 709044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32440 w 339928"/>
                <a:gd name="connsiteY6" fmla="*/ 130155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19454 w 339928"/>
                <a:gd name="connsiteY3" fmla="*/ 130155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860319"/>
                <a:gd name="connsiteX1" fmla="*/ 161033 w 339928"/>
                <a:gd name="connsiteY1" fmla="*/ 0 h 860319"/>
                <a:gd name="connsiteX2" fmla="*/ 339928 w 339928"/>
                <a:gd name="connsiteY2" fmla="*/ 136646 h 860319"/>
                <a:gd name="connsiteX3" fmla="*/ 201868 w 339928"/>
                <a:gd name="connsiteY3" fmla="*/ 155126 h 860319"/>
                <a:gd name="connsiteX4" fmla="*/ 321150 w 339928"/>
                <a:gd name="connsiteY4" fmla="*/ 662628 h 860319"/>
                <a:gd name="connsiteX5" fmla="*/ 170055 w 339928"/>
                <a:gd name="connsiteY5" fmla="*/ 860319 h 860319"/>
                <a:gd name="connsiteX6" fmla="*/ 174957 w 339928"/>
                <a:gd name="connsiteY6" fmla="*/ 146969 h 860319"/>
                <a:gd name="connsiteX7" fmla="*/ 0 w 339928"/>
                <a:gd name="connsiteY7" fmla="*/ 153518 h 860319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74957 w 339928"/>
                <a:gd name="connsiteY6" fmla="*/ 146969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1150 w 339928"/>
                <a:gd name="connsiteY4" fmla="*/ 662628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26794 w 339928"/>
                <a:gd name="connsiteY4" fmla="*/ 678956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39928"/>
                <a:gd name="connsiteY0" fmla="*/ 153518 h 791593"/>
                <a:gd name="connsiteX1" fmla="*/ 161033 w 339928"/>
                <a:gd name="connsiteY1" fmla="*/ 0 h 791593"/>
                <a:gd name="connsiteX2" fmla="*/ 339928 w 339928"/>
                <a:gd name="connsiteY2" fmla="*/ 136646 h 791593"/>
                <a:gd name="connsiteX3" fmla="*/ 201868 w 339928"/>
                <a:gd name="connsiteY3" fmla="*/ 155126 h 791593"/>
                <a:gd name="connsiteX4" fmla="*/ 317548 w 339928"/>
                <a:gd name="connsiteY4" fmla="*/ 682347 h 791593"/>
                <a:gd name="connsiteX5" fmla="*/ 235603 w 339928"/>
                <a:gd name="connsiteY5" fmla="*/ 791593 h 791593"/>
                <a:gd name="connsiteX6" fmla="*/ 144626 w 339928"/>
                <a:gd name="connsiteY6" fmla="*/ 151085 h 791593"/>
                <a:gd name="connsiteX7" fmla="*/ 0 w 339928"/>
                <a:gd name="connsiteY7" fmla="*/ 153518 h 791593"/>
                <a:gd name="connsiteX0" fmla="*/ 0 w 376957"/>
                <a:gd name="connsiteY0" fmla="*/ 153518 h 791593"/>
                <a:gd name="connsiteX1" fmla="*/ 161033 w 376957"/>
                <a:gd name="connsiteY1" fmla="*/ 0 h 791593"/>
                <a:gd name="connsiteX2" fmla="*/ 339928 w 376957"/>
                <a:gd name="connsiteY2" fmla="*/ 136646 h 791593"/>
                <a:gd name="connsiteX3" fmla="*/ 201868 w 376957"/>
                <a:gd name="connsiteY3" fmla="*/ 155126 h 791593"/>
                <a:gd name="connsiteX4" fmla="*/ 376957 w 376957"/>
                <a:gd name="connsiteY4" fmla="*/ 738537 h 791593"/>
                <a:gd name="connsiteX5" fmla="*/ 235603 w 376957"/>
                <a:gd name="connsiteY5" fmla="*/ 791593 h 791593"/>
                <a:gd name="connsiteX6" fmla="*/ 144626 w 376957"/>
                <a:gd name="connsiteY6" fmla="*/ 151085 h 791593"/>
                <a:gd name="connsiteX7" fmla="*/ 0 w 376957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144626 w 386282"/>
                <a:gd name="connsiteY6" fmla="*/ 151085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39928 w 386282"/>
                <a:gd name="connsiteY2" fmla="*/ 136646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386282"/>
                <a:gd name="connsiteY0" fmla="*/ 153518 h 791593"/>
                <a:gd name="connsiteX1" fmla="*/ 161033 w 386282"/>
                <a:gd name="connsiteY1" fmla="*/ 0 h 791593"/>
                <a:gd name="connsiteX2" fmla="*/ 350924 w 386282"/>
                <a:gd name="connsiteY2" fmla="*/ 68328 h 791593"/>
                <a:gd name="connsiteX3" fmla="*/ 386282 w 386282"/>
                <a:gd name="connsiteY3" fmla="*/ 127525 h 791593"/>
                <a:gd name="connsiteX4" fmla="*/ 376957 w 386282"/>
                <a:gd name="connsiteY4" fmla="*/ 738537 h 791593"/>
                <a:gd name="connsiteX5" fmla="*/ 235603 w 386282"/>
                <a:gd name="connsiteY5" fmla="*/ 791593 h 791593"/>
                <a:gd name="connsiteX6" fmla="*/ 358630 w 386282"/>
                <a:gd name="connsiteY6" fmla="*/ 140030 h 791593"/>
                <a:gd name="connsiteX7" fmla="*/ 0 w 386282"/>
                <a:gd name="connsiteY7" fmla="*/ 153518 h 791593"/>
                <a:gd name="connsiteX0" fmla="*/ 0 w 545802"/>
                <a:gd name="connsiteY0" fmla="*/ 153518 h 791593"/>
                <a:gd name="connsiteX1" fmla="*/ 161033 w 545802"/>
                <a:gd name="connsiteY1" fmla="*/ 0 h 791593"/>
                <a:gd name="connsiteX2" fmla="*/ 545802 w 545802"/>
                <a:gd name="connsiteY2" fmla="*/ 72719 h 791593"/>
                <a:gd name="connsiteX3" fmla="*/ 386282 w 545802"/>
                <a:gd name="connsiteY3" fmla="*/ 127525 h 791593"/>
                <a:gd name="connsiteX4" fmla="*/ 376957 w 545802"/>
                <a:gd name="connsiteY4" fmla="*/ 738537 h 791593"/>
                <a:gd name="connsiteX5" fmla="*/ 235603 w 545802"/>
                <a:gd name="connsiteY5" fmla="*/ 791593 h 791593"/>
                <a:gd name="connsiteX6" fmla="*/ 358630 w 545802"/>
                <a:gd name="connsiteY6" fmla="*/ 140030 h 791593"/>
                <a:gd name="connsiteX7" fmla="*/ 0 w 545802"/>
                <a:gd name="connsiteY7" fmla="*/ 153518 h 791593"/>
                <a:gd name="connsiteX0" fmla="*/ 0 w 444259"/>
                <a:gd name="connsiteY0" fmla="*/ 153518 h 791593"/>
                <a:gd name="connsiteX1" fmla="*/ 161033 w 444259"/>
                <a:gd name="connsiteY1" fmla="*/ 0 h 791593"/>
                <a:gd name="connsiteX2" fmla="*/ 444259 w 444259"/>
                <a:gd name="connsiteY2" fmla="*/ 117341 h 791593"/>
                <a:gd name="connsiteX3" fmla="*/ 386282 w 444259"/>
                <a:gd name="connsiteY3" fmla="*/ 127525 h 791593"/>
                <a:gd name="connsiteX4" fmla="*/ 376957 w 444259"/>
                <a:gd name="connsiteY4" fmla="*/ 738537 h 791593"/>
                <a:gd name="connsiteX5" fmla="*/ 235603 w 444259"/>
                <a:gd name="connsiteY5" fmla="*/ 791593 h 791593"/>
                <a:gd name="connsiteX6" fmla="*/ 358630 w 444259"/>
                <a:gd name="connsiteY6" fmla="*/ 140030 h 791593"/>
                <a:gd name="connsiteX7" fmla="*/ 0 w 444259"/>
                <a:gd name="connsiteY7" fmla="*/ 153518 h 791593"/>
                <a:gd name="connsiteX0" fmla="*/ 149296 w 283226"/>
                <a:gd name="connsiteY0" fmla="*/ 134529 h 791593"/>
                <a:gd name="connsiteX1" fmla="*/ 0 w 283226"/>
                <a:gd name="connsiteY1" fmla="*/ 0 h 791593"/>
                <a:gd name="connsiteX2" fmla="*/ 283226 w 283226"/>
                <a:gd name="connsiteY2" fmla="*/ 117341 h 791593"/>
                <a:gd name="connsiteX3" fmla="*/ 225249 w 283226"/>
                <a:gd name="connsiteY3" fmla="*/ 127525 h 791593"/>
                <a:gd name="connsiteX4" fmla="*/ 215924 w 283226"/>
                <a:gd name="connsiteY4" fmla="*/ 738537 h 791593"/>
                <a:gd name="connsiteX5" fmla="*/ 74570 w 283226"/>
                <a:gd name="connsiteY5" fmla="*/ 791593 h 791593"/>
                <a:gd name="connsiteX6" fmla="*/ 197597 w 283226"/>
                <a:gd name="connsiteY6" fmla="*/ 140030 h 791593"/>
                <a:gd name="connsiteX7" fmla="*/ 149296 w 283226"/>
                <a:gd name="connsiteY7" fmla="*/ 134529 h 791593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23027 w 208656"/>
                <a:gd name="connsiteY6" fmla="*/ 97231 h 748794"/>
                <a:gd name="connsiteX7" fmla="*/ 74726 w 208656"/>
                <a:gd name="connsiteY7" fmla="*/ 91730 h 748794"/>
                <a:gd name="connsiteX0" fmla="*/ 74726 w 208656"/>
                <a:gd name="connsiteY0" fmla="*/ 91730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74726 w 208656"/>
                <a:gd name="connsiteY7" fmla="*/ 91730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42075 w 208656"/>
                <a:gd name="connsiteY0" fmla="*/ 99021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42075 w 208656"/>
                <a:gd name="connsiteY7" fmla="*/ 99021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9140 w 208656"/>
                <a:gd name="connsiteY0" fmla="*/ 52087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9140 w 208656"/>
                <a:gd name="connsiteY7" fmla="*/ 52087 h 748794"/>
                <a:gd name="connsiteX0" fmla="*/ 60089 w 208656"/>
                <a:gd name="connsiteY0" fmla="*/ 73444 h 748794"/>
                <a:gd name="connsiteX1" fmla="*/ 159247 w 208656"/>
                <a:gd name="connsiteY1" fmla="*/ 0 h 748794"/>
                <a:gd name="connsiteX2" fmla="*/ 208656 w 208656"/>
                <a:gd name="connsiteY2" fmla="*/ 74542 h 748794"/>
                <a:gd name="connsiteX3" fmla="*/ 150679 w 208656"/>
                <a:gd name="connsiteY3" fmla="*/ 84726 h 748794"/>
                <a:gd name="connsiteX4" fmla="*/ 141354 w 208656"/>
                <a:gd name="connsiteY4" fmla="*/ 695738 h 748794"/>
                <a:gd name="connsiteX5" fmla="*/ 0 w 208656"/>
                <a:gd name="connsiteY5" fmla="*/ 748794 h 748794"/>
                <a:gd name="connsiteX6" fmla="*/ 118942 w 208656"/>
                <a:gd name="connsiteY6" fmla="*/ 83495 h 748794"/>
                <a:gd name="connsiteX7" fmla="*/ 60089 w 208656"/>
                <a:gd name="connsiteY7" fmla="*/ 73444 h 748794"/>
                <a:gd name="connsiteX0" fmla="*/ 60089 w 214001"/>
                <a:gd name="connsiteY0" fmla="*/ 73444 h 748794"/>
                <a:gd name="connsiteX1" fmla="*/ 159247 w 214001"/>
                <a:gd name="connsiteY1" fmla="*/ 0 h 748794"/>
                <a:gd name="connsiteX2" fmla="*/ 214001 w 214001"/>
                <a:gd name="connsiteY2" fmla="*/ 102089 h 748794"/>
                <a:gd name="connsiteX3" fmla="*/ 150679 w 214001"/>
                <a:gd name="connsiteY3" fmla="*/ 84726 h 748794"/>
                <a:gd name="connsiteX4" fmla="*/ 141354 w 214001"/>
                <a:gd name="connsiteY4" fmla="*/ 695738 h 748794"/>
                <a:gd name="connsiteX5" fmla="*/ 0 w 214001"/>
                <a:gd name="connsiteY5" fmla="*/ 748794 h 748794"/>
                <a:gd name="connsiteX6" fmla="*/ 118942 w 214001"/>
                <a:gd name="connsiteY6" fmla="*/ 83495 h 748794"/>
                <a:gd name="connsiteX7" fmla="*/ 60089 w 214001"/>
                <a:gd name="connsiteY7" fmla="*/ 73444 h 748794"/>
                <a:gd name="connsiteX0" fmla="*/ 60089 w 221450"/>
                <a:gd name="connsiteY0" fmla="*/ 73444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0089 w 221450"/>
                <a:gd name="connsiteY7" fmla="*/ 73444 h 748794"/>
                <a:gd name="connsiteX0" fmla="*/ 57200 w 221450"/>
                <a:gd name="connsiteY0" fmla="*/ 89255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57200 w 221450"/>
                <a:gd name="connsiteY7" fmla="*/ 89255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  <a:gd name="connsiteX0" fmla="*/ 64649 w 221450"/>
                <a:gd name="connsiteY0" fmla="*/ 72822 h 748794"/>
                <a:gd name="connsiteX1" fmla="*/ 159247 w 221450"/>
                <a:gd name="connsiteY1" fmla="*/ 0 h 748794"/>
                <a:gd name="connsiteX2" fmla="*/ 221450 w 221450"/>
                <a:gd name="connsiteY2" fmla="*/ 85657 h 748794"/>
                <a:gd name="connsiteX3" fmla="*/ 150679 w 221450"/>
                <a:gd name="connsiteY3" fmla="*/ 84726 h 748794"/>
                <a:gd name="connsiteX4" fmla="*/ 141354 w 221450"/>
                <a:gd name="connsiteY4" fmla="*/ 695738 h 748794"/>
                <a:gd name="connsiteX5" fmla="*/ 0 w 221450"/>
                <a:gd name="connsiteY5" fmla="*/ 748794 h 748794"/>
                <a:gd name="connsiteX6" fmla="*/ 118942 w 221450"/>
                <a:gd name="connsiteY6" fmla="*/ 83495 h 748794"/>
                <a:gd name="connsiteX7" fmla="*/ 64649 w 221450"/>
                <a:gd name="connsiteY7" fmla="*/ 72822 h 748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50" h="748794">
                  <a:moveTo>
                    <a:pt x="64649" y="72822"/>
                  </a:moveTo>
                  <a:lnTo>
                    <a:pt x="159247" y="0"/>
                  </a:lnTo>
                  <a:lnTo>
                    <a:pt x="221450" y="85657"/>
                  </a:lnTo>
                  <a:lnTo>
                    <a:pt x="150679" y="84726"/>
                  </a:lnTo>
                  <a:lnTo>
                    <a:pt x="141354" y="695738"/>
                  </a:lnTo>
                  <a:lnTo>
                    <a:pt x="0" y="748794"/>
                  </a:lnTo>
                  <a:lnTo>
                    <a:pt x="118942" y="83495"/>
                  </a:lnTo>
                  <a:lnTo>
                    <a:pt x="64649" y="72822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5F672E9-AE50-1DFC-1F2A-EA976F31ECE5}"/>
              </a:ext>
            </a:extLst>
          </p:cNvPr>
          <p:cNvSpPr txBox="1"/>
          <p:nvPr/>
        </p:nvSpPr>
        <p:spPr>
          <a:xfrm>
            <a:off x="3079497" y="3968888"/>
            <a:ext cx="191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Tiny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Perturbations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1B9C388-7583-AE45-B9FC-86930AA3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8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121E2-50C8-FAE7-0CF3-7100E736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Robustness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against</a:t>
            </a:r>
            <a:br>
              <a:rPr lang="en-US" altLang="zh-CN" sz="4000" dirty="0">
                <a:solidFill>
                  <a:schemeClr val="bg1"/>
                </a:solidFill>
              </a:rPr>
            </a:br>
            <a:r>
              <a:rPr lang="en-US" altLang="zh-CN" sz="4000" dirty="0">
                <a:solidFill>
                  <a:schemeClr val="bg1"/>
                </a:solidFill>
              </a:rPr>
              <a:t>(p-Norm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Constrained)</a:t>
            </a:r>
            <a:r>
              <a:rPr lang="zh-CN" altLang="en-US" sz="4000" dirty="0">
                <a:solidFill>
                  <a:schemeClr val="bg1"/>
                </a:solidFill>
              </a:rPr>
              <a:t> </a:t>
            </a:r>
            <a:r>
              <a:rPr lang="en-US" altLang="zh-CN" sz="4000" dirty="0">
                <a:solidFill>
                  <a:schemeClr val="bg1"/>
                </a:solidFill>
              </a:rPr>
              <a:t>Perturbations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FB813A-34DC-45B3-34FE-F0FB9BBBC11A}"/>
              </a:ext>
            </a:extLst>
          </p:cNvPr>
          <p:cNvSpPr/>
          <p:nvPr/>
        </p:nvSpPr>
        <p:spPr>
          <a:xfrm>
            <a:off x="2427702" y="2505603"/>
            <a:ext cx="3876959" cy="5553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FF5220D-A150-C672-5AB2-0F47CDD64F25}"/>
              </a:ext>
            </a:extLst>
          </p:cNvPr>
          <p:cNvSpPr txBox="1">
            <a:spLocks/>
          </p:cNvSpPr>
          <p:nvPr/>
        </p:nvSpPr>
        <p:spPr>
          <a:xfrm>
            <a:off x="838200" y="1992974"/>
            <a:ext cx="10515600" cy="104473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/>
              <a:t>Given</a:t>
            </a:r>
            <a:r>
              <a:rPr lang="zh-CN" altLang="en-US" sz="2800" dirty="0"/>
              <a:t> </a:t>
            </a: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DL</a:t>
            </a:r>
            <a:r>
              <a:rPr lang="zh-CN" altLang="en-US" sz="2800" dirty="0"/>
              <a:t> </a:t>
            </a:r>
            <a:r>
              <a:rPr lang="en-US" altLang="zh-CN" sz="2800" dirty="0"/>
              <a:t>model</a:t>
            </a:r>
            <a:r>
              <a:rPr lang="zh-CN" altLang="en-US" sz="2800" dirty="0"/>
              <a:t>   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r>
              <a:rPr lang="en-US" altLang="zh-CN" sz="2800" dirty="0"/>
              <a:t>finite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dataset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Check: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CFE812-B3DD-6025-87C6-E45A0739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555" y="3309619"/>
            <a:ext cx="1518584" cy="1059195"/>
          </a:xfrm>
          <a:prstGeom prst="rect">
            <a:avLst/>
          </a:prstGeom>
        </p:spPr>
      </p:pic>
      <p:pic>
        <p:nvPicPr>
          <p:cNvPr id="28" name="Picture 27" descr="A road in the mountains&#10;&#10;Description automatically generated with low confidence">
            <a:extLst>
              <a:ext uri="{FF2B5EF4-FFF2-40B4-BE49-F238E27FC236}">
                <a16:creationId xmlns:a16="http://schemas.microsoft.com/office/drawing/2014/main" id="{C07D3C7B-8F4C-332D-9740-34110F11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765" y="4655188"/>
            <a:ext cx="1518585" cy="10128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3710F7-87EE-D316-955F-EE7A58123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096" y="2054911"/>
            <a:ext cx="186267" cy="3386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5CAD16-E74A-1638-CD81-2CE3E7C4A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91" y="2054911"/>
            <a:ext cx="3962400" cy="37253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38B4AF2-CEC5-D17A-4BAD-002311E5DC74}"/>
              </a:ext>
            </a:extLst>
          </p:cNvPr>
          <p:cNvSpPr/>
          <p:nvPr/>
        </p:nvSpPr>
        <p:spPr>
          <a:xfrm>
            <a:off x="4715159" y="3455206"/>
            <a:ext cx="2122916" cy="21229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E72E713-C81F-8B2E-0698-0B1F1EE5A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367" y="4581139"/>
            <a:ext cx="1507067" cy="372533"/>
          </a:xfrm>
          <a:prstGeom prst="rect">
            <a:avLst/>
          </a:prstGeom>
        </p:spPr>
      </p:pic>
      <p:sp>
        <p:nvSpPr>
          <p:cNvPr id="33" name="Left Arrow 16">
            <a:extLst>
              <a:ext uri="{FF2B5EF4-FFF2-40B4-BE49-F238E27FC236}">
                <a16:creationId xmlns:a16="http://schemas.microsoft.com/office/drawing/2014/main" id="{7E50556A-FA39-1F28-F1E8-9973D7033D5A}"/>
              </a:ext>
            </a:extLst>
          </p:cNvPr>
          <p:cNvSpPr/>
          <p:nvPr/>
        </p:nvSpPr>
        <p:spPr>
          <a:xfrm rot="10001253">
            <a:off x="5754736" y="3909404"/>
            <a:ext cx="2366085" cy="549037"/>
          </a:xfrm>
          <a:custGeom>
            <a:avLst/>
            <a:gdLst>
              <a:gd name="connsiteX0" fmla="*/ 0 w 1590903"/>
              <a:gd name="connsiteY0" fmla="*/ 205889 h 411778"/>
              <a:gd name="connsiteX1" fmla="*/ 205889 w 1590903"/>
              <a:gd name="connsiteY1" fmla="*/ 0 h 411778"/>
              <a:gd name="connsiteX2" fmla="*/ 205889 w 1590903"/>
              <a:gd name="connsiteY2" fmla="*/ 102945 h 411778"/>
              <a:gd name="connsiteX3" fmla="*/ 1590903 w 1590903"/>
              <a:gd name="connsiteY3" fmla="*/ 102945 h 411778"/>
              <a:gd name="connsiteX4" fmla="*/ 1590903 w 1590903"/>
              <a:gd name="connsiteY4" fmla="*/ 308834 h 411778"/>
              <a:gd name="connsiteX5" fmla="*/ 205889 w 1590903"/>
              <a:gd name="connsiteY5" fmla="*/ 308834 h 411778"/>
              <a:gd name="connsiteX6" fmla="*/ 205889 w 1590903"/>
              <a:gd name="connsiteY6" fmla="*/ 411778 h 411778"/>
              <a:gd name="connsiteX7" fmla="*/ 0 w 1590903"/>
              <a:gd name="connsiteY7" fmla="*/ 205889 h 411778"/>
              <a:gd name="connsiteX0" fmla="*/ 0 w 1774564"/>
              <a:gd name="connsiteY0" fmla="*/ 205889 h 411778"/>
              <a:gd name="connsiteX1" fmla="*/ 205889 w 1774564"/>
              <a:gd name="connsiteY1" fmla="*/ 0 h 411778"/>
              <a:gd name="connsiteX2" fmla="*/ 205889 w 1774564"/>
              <a:gd name="connsiteY2" fmla="*/ 102945 h 411778"/>
              <a:gd name="connsiteX3" fmla="*/ 1590903 w 1774564"/>
              <a:gd name="connsiteY3" fmla="*/ 102945 h 411778"/>
              <a:gd name="connsiteX4" fmla="*/ 1774564 w 1774564"/>
              <a:gd name="connsiteY4" fmla="*/ 188082 h 411778"/>
              <a:gd name="connsiteX5" fmla="*/ 205889 w 1774564"/>
              <a:gd name="connsiteY5" fmla="*/ 308834 h 411778"/>
              <a:gd name="connsiteX6" fmla="*/ 205889 w 1774564"/>
              <a:gd name="connsiteY6" fmla="*/ 411778 h 411778"/>
              <a:gd name="connsiteX7" fmla="*/ 0 w 1774564"/>
              <a:gd name="connsiteY7" fmla="*/ 205889 h 411778"/>
              <a:gd name="connsiteX0" fmla="*/ 0 w 1774564"/>
              <a:gd name="connsiteY0" fmla="*/ 205889 h 411778"/>
              <a:gd name="connsiteX1" fmla="*/ 205889 w 1774564"/>
              <a:gd name="connsiteY1" fmla="*/ 0 h 411778"/>
              <a:gd name="connsiteX2" fmla="*/ 205889 w 1774564"/>
              <a:gd name="connsiteY2" fmla="*/ 102945 h 411778"/>
              <a:gd name="connsiteX3" fmla="*/ 1763685 w 1774564"/>
              <a:gd name="connsiteY3" fmla="*/ 143828 h 411778"/>
              <a:gd name="connsiteX4" fmla="*/ 1774564 w 1774564"/>
              <a:gd name="connsiteY4" fmla="*/ 188082 h 411778"/>
              <a:gd name="connsiteX5" fmla="*/ 205889 w 1774564"/>
              <a:gd name="connsiteY5" fmla="*/ 308834 h 411778"/>
              <a:gd name="connsiteX6" fmla="*/ 205889 w 1774564"/>
              <a:gd name="connsiteY6" fmla="*/ 411778 h 411778"/>
              <a:gd name="connsiteX7" fmla="*/ 0 w 1774564"/>
              <a:gd name="connsiteY7" fmla="*/ 205889 h 41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4564" h="411778">
                <a:moveTo>
                  <a:pt x="0" y="205889"/>
                </a:moveTo>
                <a:lnTo>
                  <a:pt x="205889" y="0"/>
                </a:lnTo>
                <a:lnTo>
                  <a:pt x="205889" y="102945"/>
                </a:lnTo>
                <a:lnTo>
                  <a:pt x="1763685" y="143828"/>
                </a:lnTo>
                <a:lnTo>
                  <a:pt x="1774564" y="188082"/>
                </a:lnTo>
                <a:lnTo>
                  <a:pt x="205889" y="308834"/>
                </a:lnTo>
                <a:lnTo>
                  <a:pt x="205889" y="411778"/>
                </a:lnTo>
                <a:lnTo>
                  <a:pt x="0" y="205889"/>
                </a:lnTo>
                <a:close/>
              </a:path>
            </a:pathLst>
          </a:custGeom>
          <a:solidFill>
            <a:srgbClr val="8FA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4E0817-DB52-55A5-3299-B3DAE6BAB7F4}"/>
              </a:ext>
            </a:extLst>
          </p:cNvPr>
          <p:cNvCxnSpPr>
            <a:cxnSpLocks/>
            <a:stCxn id="46" idx="0"/>
            <a:endCxn id="31" idx="0"/>
          </p:cNvCxnSpPr>
          <p:nvPr/>
        </p:nvCxnSpPr>
        <p:spPr>
          <a:xfrm flipH="1" flipV="1">
            <a:off x="5776618" y="3455205"/>
            <a:ext cx="2012" cy="9741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028CB20-21DD-43DA-54C6-19C5416E04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rcRect l="20182" t="66843" r="43382" b="15343"/>
          <a:stretch/>
        </p:blipFill>
        <p:spPr>
          <a:xfrm>
            <a:off x="2437911" y="2505604"/>
            <a:ext cx="3775968" cy="4797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0135EB3-D1E3-F614-9362-1A5168B65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115" y="3675674"/>
            <a:ext cx="321733" cy="3725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6B20E96-E659-FC97-4DE2-5973DFD38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436" y="3674363"/>
            <a:ext cx="778933" cy="3725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76FD03-1109-A772-2F5C-39AA8BF05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5952" y="3944773"/>
            <a:ext cx="135467" cy="1862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6C7FF6A-4823-8322-1E68-1D08422ADF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0185" y="5115611"/>
            <a:ext cx="795867" cy="287867"/>
          </a:xfrm>
          <a:prstGeom prst="rect">
            <a:avLst/>
          </a:prstGeom>
        </p:spPr>
      </p:pic>
      <p:sp>
        <p:nvSpPr>
          <p:cNvPr id="40" name="Left Arrow 35">
            <a:extLst>
              <a:ext uri="{FF2B5EF4-FFF2-40B4-BE49-F238E27FC236}">
                <a16:creationId xmlns:a16="http://schemas.microsoft.com/office/drawing/2014/main" id="{8D65F069-5ED7-4359-9E33-1EF21EDB36B1}"/>
              </a:ext>
            </a:extLst>
          </p:cNvPr>
          <p:cNvSpPr/>
          <p:nvPr/>
        </p:nvSpPr>
        <p:spPr>
          <a:xfrm rot="11148773">
            <a:off x="6236780" y="4765775"/>
            <a:ext cx="1906821" cy="549037"/>
          </a:xfrm>
          <a:custGeom>
            <a:avLst/>
            <a:gdLst>
              <a:gd name="connsiteX0" fmla="*/ 0 w 1306469"/>
              <a:gd name="connsiteY0" fmla="*/ 205889 h 411778"/>
              <a:gd name="connsiteX1" fmla="*/ 205889 w 1306469"/>
              <a:gd name="connsiteY1" fmla="*/ 0 h 411778"/>
              <a:gd name="connsiteX2" fmla="*/ 205889 w 1306469"/>
              <a:gd name="connsiteY2" fmla="*/ 102945 h 411778"/>
              <a:gd name="connsiteX3" fmla="*/ 1306469 w 1306469"/>
              <a:gd name="connsiteY3" fmla="*/ 102945 h 411778"/>
              <a:gd name="connsiteX4" fmla="*/ 1306469 w 1306469"/>
              <a:gd name="connsiteY4" fmla="*/ 308834 h 411778"/>
              <a:gd name="connsiteX5" fmla="*/ 205889 w 1306469"/>
              <a:gd name="connsiteY5" fmla="*/ 308834 h 411778"/>
              <a:gd name="connsiteX6" fmla="*/ 205889 w 1306469"/>
              <a:gd name="connsiteY6" fmla="*/ 411778 h 411778"/>
              <a:gd name="connsiteX7" fmla="*/ 0 w 1306469"/>
              <a:gd name="connsiteY7" fmla="*/ 205889 h 411778"/>
              <a:gd name="connsiteX0" fmla="*/ 0 w 1425940"/>
              <a:gd name="connsiteY0" fmla="*/ 205889 h 411778"/>
              <a:gd name="connsiteX1" fmla="*/ 205889 w 1425940"/>
              <a:gd name="connsiteY1" fmla="*/ 0 h 411778"/>
              <a:gd name="connsiteX2" fmla="*/ 205889 w 1425940"/>
              <a:gd name="connsiteY2" fmla="*/ 102945 h 411778"/>
              <a:gd name="connsiteX3" fmla="*/ 1425940 w 1425940"/>
              <a:gd name="connsiteY3" fmla="*/ 224636 h 411778"/>
              <a:gd name="connsiteX4" fmla="*/ 1306469 w 1425940"/>
              <a:gd name="connsiteY4" fmla="*/ 308834 h 411778"/>
              <a:gd name="connsiteX5" fmla="*/ 205889 w 1425940"/>
              <a:gd name="connsiteY5" fmla="*/ 308834 h 411778"/>
              <a:gd name="connsiteX6" fmla="*/ 205889 w 1425940"/>
              <a:gd name="connsiteY6" fmla="*/ 411778 h 411778"/>
              <a:gd name="connsiteX7" fmla="*/ 0 w 1425940"/>
              <a:gd name="connsiteY7" fmla="*/ 205889 h 411778"/>
              <a:gd name="connsiteX0" fmla="*/ 0 w 1427419"/>
              <a:gd name="connsiteY0" fmla="*/ 205889 h 411778"/>
              <a:gd name="connsiteX1" fmla="*/ 205889 w 1427419"/>
              <a:gd name="connsiteY1" fmla="*/ 0 h 411778"/>
              <a:gd name="connsiteX2" fmla="*/ 205889 w 1427419"/>
              <a:gd name="connsiteY2" fmla="*/ 102945 h 411778"/>
              <a:gd name="connsiteX3" fmla="*/ 1425940 w 1427419"/>
              <a:gd name="connsiteY3" fmla="*/ 224636 h 411778"/>
              <a:gd name="connsiteX4" fmla="*/ 1427419 w 1427419"/>
              <a:gd name="connsiteY4" fmla="*/ 269750 h 411778"/>
              <a:gd name="connsiteX5" fmla="*/ 205889 w 1427419"/>
              <a:gd name="connsiteY5" fmla="*/ 308834 h 411778"/>
              <a:gd name="connsiteX6" fmla="*/ 205889 w 1427419"/>
              <a:gd name="connsiteY6" fmla="*/ 411778 h 411778"/>
              <a:gd name="connsiteX7" fmla="*/ 0 w 1427419"/>
              <a:gd name="connsiteY7" fmla="*/ 205889 h 411778"/>
              <a:gd name="connsiteX0" fmla="*/ 0 w 1430116"/>
              <a:gd name="connsiteY0" fmla="*/ 205889 h 411778"/>
              <a:gd name="connsiteX1" fmla="*/ 205889 w 1430116"/>
              <a:gd name="connsiteY1" fmla="*/ 0 h 411778"/>
              <a:gd name="connsiteX2" fmla="*/ 205889 w 1430116"/>
              <a:gd name="connsiteY2" fmla="*/ 102945 h 411778"/>
              <a:gd name="connsiteX3" fmla="*/ 1425940 w 1430116"/>
              <a:gd name="connsiteY3" fmla="*/ 224636 h 411778"/>
              <a:gd name="connsiteX4" fmla="*/ 1430116 w 1430116"/>
              <a:gd name="connsiteY4" fmla="*/ 296246 h 411778"/>
              <a:gd name="connsiteX5" fmla="*/ 205889 w 1430116"/>
              <a:gd name="connsiteY5" fmla="*/ 308834 h 411778"/>
              <a:gd name="connsiteX6" fmla="*/ 205889 w 1430116"/>
              <a:gd name="connsiteY6" fmla="*/ 411778 h 411778"/>
              <a:gd name="connsiteX7" fmla="*/ 0 w 1430116"/>
              <a:gd name="connsiteY7" fmla="*/ 205889 h 41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0116" h="411778">
                <a:moveTo>
                  <a:pt x="0" y="205889"/>
                </a:moveTo>
                <a:lnTo>
                  <a:pt x="205889" y="0"/>
                </a:lnTo>
                <a:lnTo>
                  <a:pt x="205889" y="102945"/>
                </a:lnTo>
                <a:lnTo>
                  <a:pt x="1425940" y="224636"/>
                </a:lnTo>
                <a:lnTo>
                  <a:pt x="1430116" y="296246"/>
                </a:lnTo>
                <a:lnTo>
                  <a:pt x="205889" y="308834"/>
                </a:lnTo>
                <a:lnTo>
                  <a:pt x="205889" y="411778"/>
                </a:lnTo>
                <a:lnTo>
                  <a:pt x="0" y="205889"/>
                </a:lnTo>
                <a:close/>
              </a:path>
            </a:pathLst>
          </a:custGeom>
          <a:solidFill>
            <a:srgbClr val="FFB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>
              <a:solidFill>
                <a:srgbClr val="FCDBFF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371C816-C386-D029-91A2-4DEBC7F4A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115" y="5019612"/>
            <a:ext cx="321733" cy="3725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2C7E783-AC4E-DC63-5103-4B0D353CE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436" y="5018302"/>
            <a:ext cx="778933" cy="37253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47B97BE-10E0-AA8F-CE21-B6DB4D1E6C41}"/>
              </a:ext>
            </a:extLst>
          </p:cNvPr>
          <p:cNvGrpSpPr/>
          <p:nvPr/>
        </p:nvGrpSpPr>
        <p:grpSpPr>
          <a:xfrm>
            <a:off x="3202093" y="5685786"/>
            <a:ext cx="1648979" cy="461665"/>
            <a:chOff x="3601363" y="4175015"/>
            <a:chExt cx="1037904" cy="3462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8248ED-8787-5770-3D81-CFF7DDC50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53837" y="4243727"/>
              <a:ext cx="215900" cy="2413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94DDB51-AE93-87F1-209A-90BAD7316674}"/>
                </a:ext>
              </a:extLst>
            </p:cNvPr>
            <p:cNvSpPr txBox="1"/>
            <p:nvPr/>
          </p:nvSpPr>
          <p:spPr>
            <a:xfrm>
              <a:off x="3601363" y="4175015"/>
              <a:ext cx="1037904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zh-CN" altLang="en-US" sz="2400" dirty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altLang="zh-CN" sz="2400" dirty="0">
                  <a:solidFill>
                    <a:srgbClr val="70AD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norm)</a:t>
              </a:r>
              <a:endParaRPr lang="en-CN" sz="2400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8D810A22-DBA2-1DEA-C39A-5DE0EF7D61EA}"/>
              </a:ext>
            </a:extLst>
          </p:cNvPr>
          <p:cNvSpPr/>
          <p:nvPr/>
        </p:nvSpPr>
        <p:spPr>
          <a:xfrm>
            <a:off x="5691306" y="4429342"/>
            <a:ext cx="174647" cy="1746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55B2031-2436-2A35-3BE2-96A16087B6FE}"/>
              </a:ext>
            </a:extLst>
          </p:cNvPr>
          <p:cNvSpPr/>
          <p:nvPr/>
        </p:nvSpPr>
        <p:spPr>
          <a:xfrm>
            <a:off x="6148819" y="4752281"/>
            <a:ext cx="174647" cy="174647"/>
          </a:xfrm>
          <a:prstGeom prst="ellipse">
            <a:avLst/>
          </a:prstGeom>
          <a:solidFill>
            <a:srgbClr val="FF8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>
              <a:solidFill>
                <a:srgbClr val="D837FF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DF33C0-D519-E124-A36D-EE2948F31821}"/>
              </a:ext>
            </a:extLst>
          </p:cNvPr>
          <p:cNvSpPr txBox="1"/>
          <p:nvPr/>
        </p:nvSpPr>
        <p:spPr>
          <a:xfrm>
            <a:off x="3707999" y="4889707"/>
            <a:ext cx="14770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dirty="0">
                <a:solidFill>
                  <a:srgbClr val="4C70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  <a:r>
              <a:rPr lang="zh-CN" altLang="en-US" sz="1867" dirty="0">
                <a:solidFill>
                  <a:srgbClr val="4C70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dirty="0">
                <a:solidFill>
                  <a:srgbClr val="4C70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CN" sz="1867" dirty="0">
              <a:solidFill>
                <a:srgbClr val="4C70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A5B8B8-DDEE-806C-B1F1-FA659F1AFC6B}"/>
              </a:ext>
            </a:extLst>
          </p:cNvPr>
          <p:cNvSpPr txBox="1"/>
          <p:nvPr/>
        </p:nvSpPr>
        <p:spPr>
          <a:xfrm>
            <a:off x="4789557" y="5579063"/>
            <a:ext cx="228825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dirty="0">
                <a:solidFill>
                  <a:srgbClr val="F666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</a:t>
            </a:r>
            <a:r>
              <a:rPr lang="zh-CN" altLang="en-US" sz="1867" dirty="0">
                <a:solidFill>
                  <a:srgbClr val="F666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867" dirty="0">
              <a:solidFill>
                <a:srgbClr val="F666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1867" dirty="0">
                <a:solidFill>
                  <a:srgbClr val="F666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CN" sz="1867" dirty="0">
              <a:solidFill>
                <a:srgbClr val="F666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051FD890-0E03-6CD6-077F-90AB6B1A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EA57F-6BAC-5341-A27B-F4E87AA7BE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40" grpId="0" animBg="1"/>
      <p:bldP spid="46" grpId="0" animBg="1"/>
      <p:bldP spid="47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2E9CB8"/>
      </a:accent2>
      <a:accent3>
        <a:srgbClr val="E97132"/>
      </a:accent3>
      <a:accent4>
        <a:srgbClr val="196B24"/>
      </a:accent4>
      <a:accent5>
        <a:srgbClr val="4EA72E"/>
      </a:accent5>
      <a:accent6>
        <a:srgbClr val="C80724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1120</Words>
  <Application>Microsoft Macintosh PowerPoint</Application>
  <PresentationFormat>Widescreen</PresentationFormat>
  <Paragraphs>252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Cambria Math</vt:lpstr>
      <vt:lpstr>Consolas</vt:lpstr>
      <vt:lpstr>Wingdings</vt:lpstr>
      <vt:lpstr>Nunito</vt:lpstr>
      <vt:lpstr>Aptos</vt:lpstr>
      <vt:lpstr>Arial</vt:lpstr>
      <vt:lpstr>Times New Roman</vt:lpstr>
      <vt:lpstr>Office Theme</vt:lpstr>
      <vt:lpstr>SoK Certified Robustness for Deep Neural Networks</vt:lpstr>
      <vt:lpstr>Adversarial Robustness – A Lasting Threat</vt:lpstr>
      <vt:lpstr>Severe Safety Threats</vt:lpstr>
      <vt:lpstr>Arm Race</vt:lpstr>
      <vt:lpstr>Ending Arm Race? Certified Robustness!</vt:lpstr>
      <vt:lpstr>Ending Arm Race? Certified Robustness!</vt:lpstr>
      <vt:lpstr>Content</vt:lpstr>
      <vt:lpstr>Threat Model</vt:lpstr>
      <vt:lpstr>Robustness against (p-Norm Constrained) Perturbations</vt:lpstr>
      <vt:lpstr>Formal Definition of Certification</vt:lpstr>
      <vt:lpstr>Taxonomy of Verification Method</vt:lpstr>
      <vt:lpstr>DNN Architecture</vt:lpstr>
      <vt:lpstr>Linear Relaxation of ReLU</vt:lpstr>
      <vt:lpstr>Linear Relaxation Induces Linear Inequality</vt:lpstr>
      <vt:lpstr>Combat Over-Relaxation with Branch-and-Bound</vt:lpstr>
      <vt:lpstr>Randomized Smoothing</vt:lpstr>
      <vt:lpstr>Illustration of Randomized Smoothing</vt:lpstr>
      <vt:lpstr>Randomized Smoothing  Enables Certified Robustness</vt:lpstr>
      <vt:lpstr>Closed-form Robustness Guarantee</vt:lpstr>
      <vt:lpstr>Certification Induces Robust Training</vt:lpstr>
      <vt:lpstr>How Far Are We on Real-World Datasets?</vt:lpstr>
      <vt:lpstr>On MNIST</vt:lpstr>
      <vt:lpstr>On CIFAR-10</vt:lpstr>
      <vt:lpstr>On ImageNet</vt:lpstr>
      <vt:lpstr>Key Messages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Linyi Li</dc:creator>
  <cp:keywords/>
  <dc:description/>
  <cp:lastModifiedBy>Linyi Li</cp:lastModifiedBy>
  <cp:revision>20</cp:revision>
  <dcterms:created xsi:type="dcterms:W3CDTF">2023-04-27T04:23:19Z</dcterms:created>
  <dcterms:modified xsi:type="dcterms:W3CDTF">2023-05-16T18:15:10Z</dcterms:modified>
  <cp:category/>
</cp:coreProperties>
</file>