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media/image6.jpg" ContentType="image/png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media/image8.jpg" ContentType="image/png"/>
  <Override PartName="/ppt/notesSlides/notesSlide11.xml" ContentType="application/vnd.openxmlformats-officedocument.presentationml.notesSlide+xml"/>
  <Override PartName="/ppt/media/image9.jpg" ContentType="image/png"/>
  <Override PartName="/ppt/notesSlides/notesSlide12.xml" ContentType="application/vnd.openxmlformats-officedocument.presentationml.notesSlide+xml"/>
  <Override PartName="/ppt/media/image10.jpg" ContentType="image/png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</p:sldMasterIdLst>
  <p:notesMasterIdLst>
    <p:notesMasterId r:id="rId53"/>
  </p:notesMasterIdLst>
  <p:sldIdLst>
    <p:sldId id="256" r:id="rId2"/>
    <p:sldId id="429" r:id="rId3"/>
    <p:sldId id="362" r:id="rId4"/>
    <p:sldId id="365" r:id="rId5"/>
    <p:sldId id="366" r:id="rId6"/>
    <p:sldId id="363" r:id="rId7"/>
    <p:sldId id="367" r:id="rId8"/>
    <p:sldId id="368" r:id="rId9"/>
    <p:sldId id="395" r:id="rId10"/>
    <p:sldId id="369" r:id="rId11"/>
    <p:sldId id="374" r:id="rId12"/>
    <p:sldId id="371" r:id="rId13"/>
    <p:sldId id="370" r:id="rId14"/>
    <p:sldId id="375" r:id="rId15"/>
    <p:sldId id="396" r:id="rId16"/>
    <p:sldId id="372" r:id="rId17"/>
    <p:sldId id="378" r:id="rId18"/>
    <p:sldId id="379" r:id="rId19"/>
    <p:sldId id="376" r:id="rId20"/>
    <p:sldId id="398" r:id="rId21"/>
    <p:sldId id="377" r:id="rId22"/>
    <p:sldId id="380" r:id="rId23"/>
    <p:sldId id="383" r:id="rId24"/>
    <p:sldId id="393" r:id="rId25"/>
    <p:sldId id="382" r:id="rId26"/>
    <p:sldId id="421" r:id="rId27"/>
    <p:sldId id="399" r:id="rId28"/>
    <p:sldId id="400" r:id="rId29"/>
    <p:sldId id="401" r:id="rId30"/>
    <p:sldId id="402" r:id="rId31"/>
    <p:sldId id="403" r:id="rId32"/>
    <p:sldId id="404" r:id="rId33"/>
    <p:sldId id="406" r:id="rId34"/>
    <p:sldId id="432" r:id="rId35"/>
    <p:sldId id="433" r:id="rId36"/>
    <p:sldId id="430" r:id="rId37"/>
    <p:sldId id="431" r:id="rId38"/>
    <p:sldId id="407" r:id="rId39"/>
    <p:sldId id="408" r:id="rId40"/>
    <p:sldId id="410" r:id="rId41"/>
    <p:sldId id="411" r:id="rId42"/>
    <p:sldId id="412" r:id="rId43"/>
    <p:sldId id="413" r:id="rId44"/>
    <p:sldId id="414" r:id="rId45"/>
    <p:sldId id="423" r:id="rId46"/>
    <p:sldId id="424" r:id="rId47"/>
    <p:sldId id="425" r:id="rId48"/>
    <p:sldId id="426" r:id="rId49"/>
    <p:sldId id="427" r:id="rId50"/>
    <p:sldId id="428" r:id="rId51"/>
    <p:sldId id="291" r:id="rId52"/>
  </p:sldIdLst>
  <p:sldSz cx="10080625" cy="7559675"/>
  <p:notesSz cx="7559675" cy="10691813"/>
  <p:defaultTextStyle>
    <a:defPPr>
      <a:defRPr lang="en-GB"/>
    </a:defPPr>
    <a:lvl1pPr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1pPr>
    <a:lvl2pPr marL="742950" indent="-285750"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2pPr>
    <a:lvl3pPr marL="1143000" indent="-228600"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3pPr>
    <a:lvl4pPr marL="1600200" indent="-228600"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4pPr>
    <a:lvl5pPr marL="2057400" indent="-228600" algn="l" defTabSz="457200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Arial Unicode MS" panose="020B0604020202020204" pitchFamily="34" charset="-128"/>
        <a:cs typeface="Arial Unicode MS" panose="020B0604020202020204" pitchFamily="34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4FD24AD-C578-4E4B-85B5-B67EEC38E63C}" v="439" dt="2026-03-20T17:22:54.31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443" autoAdjust="0"/>
    <p:restoredTop sz="94660"/>
  </p:normalViewPr>
  <p:slideViewPr>
    <p:cSldViewPr>
      <p:cViewPr varScale="1">
        <p:scale>
          <a:sx n="71" d="100"/>
          <a:sy n="71" d="100"/>
        </p:scale>
        <p:origin x="1450" y="53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8" Type="http://schemas.microsoft.com/office/2016/11/relationships/changesInfo" Target="changesInfos/changesInfo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microsoft.com/office/2015/10/relationships/revisionInfo" Target="revisionInfo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gor Shinkar" userId="db6eb1b41a9778dd" providerId="LiveId" clId="{4644BABF-BCFA-4D73-975E-C70878E09904}"/>
    <pc:docChg chg="undo custSel addSld delSld modSld sldOrd">
      <pc:chgData name="Igor Shinkar" userId="db6eb1b41a9778dd" providerId="LiveId" clId="{4644BABF-BCFA-4D73-975E-C70878E09904}" dt="2026-03-20T17:23:01.361" v="1534" actId="20577"/>
      <pc:docMkLst>
        <pc:docMk/>
      </pc:docMkLst>
      <pc:sldChg chg="modSp mod">
        <pc:chgData name="Igor Shinkar" userId="db6eb1b41a9778dd" providerId="LiveId" clId="{4644BABF-BCFA-4D73-975E-C70878E09904}" dt="2026-03-18T15:54:31.817" v="1058" actId="20577"/>
        <pc:sldMkLst>
          <pc:docMk/>
          <pc:sldMk cId="0" sldId="256"/>
        </pc:sldMkLst>
        <pc:spChg chg="mod">
          <ac:chgData name="Igor Shinkar" userId="db6eb1b41a9778dd" providerId="LiveId" clId="{4644BABF-BCFA-4D73-975E-C70878E09904}" dt="2026-03-18T15:54:31.817" v="1058" actId="20577"/>
          <ac:spMkLst>
            <pc:docMk/>
            <pc:sldMk cId="0" sldId="256"/>
            <ac:spMk id="4097" creationId="{00000000-0000-0000-0000-000000000000}"/>
          </ac:spMkLst>
        </pc:spChg>
      </pc:sldChg>
      <pc:sldChg chg="add">
        <pc:chgData name="Igor Shinkar" userId="db6eb1b41a9778dd" providerId="LiveId" clId="{4644BABF-BCFA-4D73-975E-C70878E09904}" dt="2026-03-18T15:57:21.264" v="1060"/>
        <pc:sldMkLst>
          <pc:docMk/>
          <pc:sldMk cId="2863769581" sldId="362"/>
        </pc:sldMkLst>
      </pc:sldChg>
      <pc:sldChg chg="add">
        <pc:chgData name="Igor Shinkar" userId="db6eb1b41a9778dd" providerId="LiveId" clId="{4644BABF-BCFA-4D73-975E-C70878E09904}" dt="2026-03-18T15:57:21.264" v="1060"/>
        <pc:sldMkLst>
          <pc:docMk/>
          <pc:sldMk cId="2374865711" sldId="363"/>
        </pc:sldMkLst>
      </pc:sldChg>
      <pc:sldChg chg="add">
        <pc:chgData name="Igor Shinkar" userId="db6eb1b41a9778dd" providerId="LiveId" clId="{4644BABF-BCFA-4D73-975E-C70878E09904}" dt="2026-03-18T15:57:21.264" v="1060"/>
        <pc:sldMkLst>
          <pc:docMk/>
          <pc:sldMk cId="3777225812" sldId="365"/>
        </pc:sldMkLst>
      </pc:sldChg>
      <pc:sldChg chg="add">
        <pc:chgData name="Igor Shinkar" userId="db6eb1b41a9778dd" providerId="LiveId" clId="{4644BABF-BCFA-4D73-975E-C70878E09904}" dt="2026-03-18T15:57:21.264" v="1060"/>
        <pc:sldMkLst>
          <pc:docMk/>
          <pc:sldMk cId="1278323632" sldId="366"/>
        </pc:sldMkLst>
      </pc:sldChg>
      <pc:sldChg chg="add">
        <pc:chgData name="Igor Shinkar" userId="db6eb1b41a9778dd" providerId="LiveId" clId="{4644BABF-BCFA-4D73-975E-C70878E09904}" dt="2026-03-18T15:57:21.264" v="1060"/>
        <pc:sldMkLst>
          <pc:docMk/>
          <pc:sldMk cId="2455536005" sldId="367"/>
        </pc:sldMkLst>
      </pc:sldChg>
      <pc:sldChg chg="add">
        <pc:chgData name="Igor Shinkar" userId="db6eb1b41a9778dd" providerId="LiveId" clId="{4644BABF-BCFA-4D73-975E-C70878E09904}" dt="2026-03-18T15:57:21.264" v="1060"/>
        <pc:sldMkLst>
          <pc:docMk/>
          <pc:sldMk cId="3578383965" sldId="368"/>
        </pc:sldMkLst>
      </pc:sldChg>
      <pc:sldChg chg="add">
        <pc:chgData name="Igor Shinkar" userId="db6eb1b41a9778dd" providerId="LiveId" clId="{4644BABF-BCFA-4D73-975E-C70878E09904}" dt="2026-03-18T15:57:21.264" v="1060"/>
        <pc:sldMkLst>
          <pc:docMk/>
          <pc:sldMk cId="2159784012" sldId="369"/>
        </pc:sldMkLst>
      </pc:sldChg>
      <pc:sldChg chg="add">
        <pc:chgData name="Igor Shinkar" userId="db6eb1b41a9778dd" providerId="LiveId" clId="{4644BABF-BCFA-4D73-975E-C70878E09904}" dt="2026-03-18T15:57:21.264" v="1060"/>
        <pc:sldMkLst>
          <pc:docMk/>
          <pc:sldMk cId="3730379720" sldId="370"/>
        </pc:sldMkLst>
      </pc:sldChg>
      <pc:sldChg chg="add">
        <pc:chgData name="Igor Shinkar" userId="db6eb1b41a9778dd" providerId="LiveId" clId="{4644BABF-BCFA-4D73-975E-C70878E09904}" dt="2026-03-18T15:57:21.264" v="1060"/>
        <pc:sldMkLst>
          <pc:docMk/>
          <pc:sldMk cId="2468035782" sldId="371"/>
        </pc:sldMkLst>
      </pc:sldChg>
      <pc:sldChg chg="add">
        <pc:chgData name="Igor Shinkar" userId="db6eb1b41a9778dd" providerId="LiveId" clId="{4644BABF-BCFA-4D73-975E-C70878E09904}" dt="2026-03-18T15:57:21.264" v="1060"/>
        <pc:sldMkLst>
          <pc:docMk/>
          <pc:sldMk cId="2342867414" sldId="372"/>
        </pc:sldMkLst>
      </pc:sldChg>
      <pc:sldChg chg="add">
        <pc:chgData name="Igor Shinkar" userId="db6eb1b41a9778dd" providerId="LiveId" clId="{4644BABF-BCFA-4D73-975E-C70878E09904}" dt="2026-03-18T15:57:21.264" v="1060"/>
        <pc:sldMkLst>
          <pc:docMk/>
          <pc:sldMk cId="1842313817" sldId="374"/>
        </pc:sldMkLst>
      </pc:sldChg>
      <pc:sldChg chg="addSp modSp add mod modAnim">
        <pc:chgData name="Igor Shinkar" userId="db6eb1b41a9778dd" providerId="LiveId" clId="{4644BABF-BCFA-4D73-975E-C70878E09904}" dt="2026-03-18T16:47:02.882" v="1359" actId="20577"/>
        <pc:sldMkLst>
          <pc:docMk/>
          <pc:sldMk cId="840921005" sldId="375"/>
        </pc:sldMkLst>
        <pc:spChg chg="mod">
          <ac:chgData name="Igor Shinkar" userId="db6eb1b41a9778dd" providerId="LiveId" clId="{4644BABF-BCFA-4D73-975E-C70878E09904}" dt="2026-03-18T16:47:02.882" v="1359" actId="20577"/>
          <ac:spMkLst>
            <pc:docMk/>
            <pc:sldMk cId="840921005" sldId="375"/>
            <ac:spMk id="5122" creationId="{00000000-0000-0000-0000-000000000000}"/>
          </ac:spMkLst>
        </pc:spChg>
        <pc:picChg chg="add mod">
          <ac:chgData name="Igor Shinkar" userId="db6eb1b41a9778dd" providerId="LiveId" clId="{4644BABF-BCFA-4D73-975E-C70878E09904}" dt="2026-03-18T16:46:29.239" v="1281" actId="1076"/>
          <ac:picMkLst>
            <pc:docMk/>
            <pc:sldMk cId="840921005" sldId="375"/>
            <ac:picMk id="2" creationId="{06AB008A-0F55-E3A4-9922-8824FB3C56CE}"/>
          </ac:picMkLst>
        </pc:picChg>
      </pc:sldChg>
      <pc:sldChg chg="modSp add">
        <pc:chgData name="Igor Shinkar" userId="db6eb1b41a9778dd" providerId="LiveId" clId="{4644BABF-BCFA-4D73-975E-C70878E09904}" dt="2026-03-18T16:55:36.085" v="1396" actId="57"/>
        <pc:sldMkLst>
          <pc:docMk/>
          <pc:sldMk cId="2476683573" sldId="376"/>
        </pc:sldMkLst>
        <pc:spChg chg="mod">
          <ac:chgData name="Igor Shinkar" userId="db6eb1b41a9778dd" providerId="LiveId" clId="{4644BABF-BCFA-4D73-975E-C70878E09904}" dt="2026-03-18T16:55:36.085" v="1396" actId="57"/>
          <ac:spMkLst>
            <pc:docMk/>
            <pc:sldMk cId="2476683573" sldId="376"/>
            <ac:spMk id="5122" creationId="{00000000-0000-0000-0000-000000000000}"/>
          </ac:spMkLst>
        </pc:spChg>
      </pc:sldChg>
      <pc:sldChg chg="modSp add modAnim">
        <pc:chgData name="Igor Shinkar" userId="db6eb1b41a9778dd" providerId="LiveId" clId="{4644BABF-BCFA-4D73-975E-C70878E09904}" dt="2026-03-18T17:03:17.368" v="1461" actId="113"/>
        <pc:sldMkLst>
          <pc:docMk/>
          <pc:sldMk cId="3299390685" sldId="377"/>
        </pc:sldMkLst>
        <pc:spChg chg="mod">
          <ac:chgData name="Igor Shinkar" userId="db6eb1b41a9778dd" providerId="LiveId" clId="{4644BABF-BCFA-4D73-975E-C70878E09904}" dt="2026-03-18T17:03:17.368" v="1461" actId="113"/>
          <ac:spMkLst>
            <pc:docMk/>
            <pc:sldMk cId="3299390685" sldId="377"/>
            <ac:spMk id="5122" creationId="{00000000-0000-0000-0000-000000000000}"/>
          </ac:spMkLst>
        </pc:spChg>
      </pc:sldChg>
      <pc:sldChg chg="add">
        <pc:chgData name="Igor Shinkar" userId="db6eb1b41a9778dd" providerId="LiveId" clId="{4644BABF-BCFA-4D73-975E-C70878E09904}" dt="2026-03-18T15:57:21.264" v="1060"/>
        <pc:sldMkLst>
          <pc:docMk/>
          <pc:sldMk cId="87591795" sldId="378"/>
        </pc:sldMkLst>
      </pc:sldChg>
      <pc:sldChg chg="add">
        <pc:chgData name="Igor Shinkar" userId="db6eb1b41a9778dd" providerId="LiveId" clId="{4644BABF-BCFA-4D73-975E-C70878E09904}" dt="2026-03-18T15:57:21.264" v="1060"/>
        <pc:sldMkLst>
          <pc:docMk/>
          <pc:sldMk cId="1625829127" sldId="379"/>
        </pc:sldMkLst>
      </pc:sldChg>
      <pc:sldChg chg="add">
        <pc:chgData name="Igor Shinkar" userId="db6eb1b41a9778dd" providerId="LiveId" clId="{4644BABF-BCFA-4D73-975E-C70878E09904}" dt="2026-03-18T15:57:21.264" v="1060"/>
        <pc:sldMkLst>
          <pc:docMk/>
          <pc:sldMk cId="3574793410" sldId="380"/>
        </pc:sldMkLst>
      </pc:sldChg>
      <pc:sldChg chg="modSp add modAnim">
        <pc:chgData name="Igor Shinkar" userId="db6eb1b41a9778dd" providerId="LiveId" clId="{4644BABF-BCFA-4D73-975E-C70878E09904}" dt="2026-03-18T15:59:00.729" v="1195" actId="20577"/>
        <pc:sldMkLst>
          <pc:docMk/>
          <pc:sldMk cId="3991072479" sldId="382"/>
        </pc:sldMkLst>
        <pc:spChg chg="mod">
          <ac:chgData name="Igor Shinkar" userId="db6eb1b41a9778dd" providerId="LiveId" clId="{4644BABF-BCFA-4D73-975E-C70878E09904}" dt="2026-03-18T15:59:00.729" v="1195" actId="20577"/>
          <ac:spMkLst>
            <pc:docMk/>
            <pc:sldMk cId="3991072479" sldId="382"/>
            <ac:spMk id="5122" creationId="{00000000-0000-0000-0000-000000000000}"/>
          </ac:spMkLst>
        </pc:spChg>
      </pc:sldChg>
      <pc:sldChg chg="add">
        <pc:chgData name="Igor Shinkar" userId="db6eb1b41a9778dd" providerId="LiveId" clId="{4644BABF-BCFA-4D73-975E-C70878E09904}" dt="2026-03-18T15:57:21.264" v="1060"/>
        <pc:sldMkLst>
          <pc:docMk/>
          <pc:sldMk cId="3097102683" sldId="383"/>
        </pc:sldMkLst>
      </pc:sldChg>
      <pc:sldChg chg="modSp add modAnim">
        <pc:chgData name="Igor Shinkar" userId="db6eb1b41a9778dd" providerId="LiveId" clId="{4644BABF-BCFA-4D73-975E-C70878E09904}" dt="2026-03-18T17:21:29.593" v="1513" actId="20577"/>
        <pc:sldMkLst>
          <pc:docMk/>
          <pc:sldMk cId="4195310383" sldId="393"/>
        </pc:sldMkLst>
        <pc:spChg chg="mod">
          <ac:chgData name="Igor Shinkar" userId="db6eb1b41a9778dd" providerId="LiveId" clId="{4644BABF-BCFA-4D73-975E-C70878E09904}" dt="2026-03-18T17:21:29.593" v="1513" actId="20577"/>
          <ac:spMkLst>
            <pc:docMk/>
            <pc:sldMk cId="4195310383" sldId="393"/>
            <ac:spMk id="5122" creationId="{00000000-0000-0000-0000-000000000000}"/>
          </ac:spMkLst>
        </pc:spChg>
      </pc:sldChg>
      <pc:sldChg chg="add">
        <pc:chgData name="Igor Shinkar" userId="db6eb1b41a9778dd" providerId="LiveId" clId="{4644BABF-BCFA-4D73-975E-C70878E09904}" dt="2026-03-18T15:57:21.264" v="1060"/>
        <pc:sldMkLst>
          <pc:docMk/>
          <pc:sldMk cId="221649065" sldId="395"/>
        </pc:sldMkLst>
      </pc:sldChg>
      <pc:sldChg chg="add">
        <pc:chgData name="Igor Shinkar" userId="db6eb1b41a9778dd" providerId="LiveId" clId="{4644BABF-BCFA-4D73-975E-C70878E09904}" dt="2026-03-18T15:57:21.264" v="1060"/>
        <pc:sldMkLst>
          <pc:docMk/>
          <pc:sldMk cId="550227474" sldId="396"/>
        </pc:sldMkLst>
      </pc:sldChg>
      <pc:sldChg chg="add">
        <pc:chgData name="Igor Shinkar" userId="db6eb1b41a9778dd" providerId="LiveId" clId="{4644BABF-BCFA-4D73-975E-C70878E09904}" dt="2026-03-18T15:57:21.264" v="1060"/>
        <pc:sldMkLst>
          <pc:docMk/>
          <pc:sldMk cId="366333003" sldId="398"/>
        </pc:sldMkLst>
      </pc:sldChg>
      <pc:sldChg chg="add">
        <pc:chgData name="Igor Shinkar" userId="db6eb1b41a9778dd" providerId="LiveId" clId="{4644BABF-BCFA-4D73-975E-C70878E09904}" dt="2026-03-18T15:57:21.264" v="1060"/>
        <pc:sldMkLst>
          <pc:docMk/>
          <pc:sldMk cId="1674760232" sldId="399"/>
        </pc:sldMkLst>
      </pc:sldChg>
      <pc:sldChg chg="add">
        <pc:chgData name="Igor Shinkar" userId="db6eb1b41a9778dd" providerId="LiveId" clId="{4644BABF-BCFA-4D73-975E-C70878E09904}" dt="2026-03-18T15:57:21.264" v="1060"/>
        <pc:sldMkLst>
          <pc:docMk/>
          <pc:sldMk cId="1385559018" sldId="400"/>
        </pc:sldMkLst>
      </pc:sldChg>
      <pc:sldChg chg="add">
        <pc:chgData name="Igor Shinkar" userId="db6eb1b41a9778dd" providerId="LiveId" clId="{4644BABF-BCFA-4D73-975E-C70878E09904}" dt="2026-03-18T15:57:21.264" v="1060"/>
        <pc:sldMkLst>
          <pc:docMk/>
          <pc:sldMk cId="4148135620" sldId="401"/>
        </pc:sldMkLst>
      </pc:sldChg>
      <pc:sldChg chg="add">
        <pc:chgData name="Igor Shinkar" userId="db6eb1b41a9778dd" providerId="LiveId" clId="{4644BABF-BCFA-4D73-975E-C70878E09904}" dt="2026-03-18T15:57:21.264" v="1060"/>
        <pc:sldMkLst>
          <pc:docMk/>
          <pc:sldMk cId="4071066885" sldId="402"/>
        </pc:sldMkLst>
      </pc:sldChg>
      <pc:sldChg chg="add">
        <pc:chgData name="Igor Shinkar" userId="db6eb1b41a9778dd" providerId="LiveId" clId="{4644BABF-BCFA-4D73-975E-C70878E09904}" dt="2026-03-18T15:57:21.264" v="1060"/>
        <pc:sldMkLst>
          <pc:docMk/>
          <pc:sldMk cId="501613128" sldId="403"/>
        </pc:sldMkLst>
      </pc:sldChg>
      <pc:sldChg chg="add">
        <pc:chgData name="Igor Shinkar" userId="db6eb1b41a9778dd" providerId="LiveId" clId="{4644BABF-BCFA-4D73-975E-C70878E09904}" dt="2026-03-18T15:57:21.264" v="1060"/>
        <pc:sldMkLst>
          <pc:docMk/>
          <pc:sldMk cId="2593874576" sldId="404"/>
        </pc:sldMkLst>
      </pc:sldChg>
      <pc:sldChg chg="add">
        <pc:chgData name="Igor Shinkar" userId="db6eb1b41a9778dd" providerId="LiveId" clId="{4644BABF-BCFA-4D73-975E-C70878E09904}" dt="2026-03-18T15:57:21.264" v="1060"/>
        <pc:sldMkLst>
          <pc:docMk/>
          <pc:sldMk cId="2624883532" sldId="406"/>
        </pc:sldMkLst>
      </pc:sldChg>
      <pc:sldChg chg="add">
        <pc:chgData name="Igor Shinkar" userId="db6eb1b41a9778dd" providerId="LiveId" clId="{4644BABF-BCFA-4D73-975E-C70878E09904}" dt="2026-03-18T15:57:21.264" v="1060"/>
        <pc:sldMkLst>
          <pc:docMk/>
          <pc:sldMk cId="3977754232" sldId="407"/>
        </pc:sldMkLst>
      </pc:sldChg>
      <pc:sldChg chg="add">
        <pc:chgData name="Igor Shinkar" userId="db6eb1b41a9778dd" providerId="LiveId" clId="{4644BABF-BCFA-4D73-975E-C70878E09904}" dt="2026-03-18T15:57:21.264" v="1060"/>
        <pc:sldMkLst>
          <pc:docMk/>
          <pc:sldMk cId="2315379357" sldId="408"/>
        </pc:sldMkLst>
      </pc:sldChg>
      <pc:sldChg chg="add">
        <pc:chgData name="Igor Shinkar" userId="db6eb1b41a9778dd" providerId="LiveId" clId="{4644BABF-BCFA-4D73-975E-C70878E09904}" dt="2026-03-18T15:57:21.264" v="1060"/>
        <pc:sldMkLst>
          <pc:docMk/>
          <pc:sldMk cId="1358907319" sldId="410"/>
        </pc:sldMkLst>
      </pc:sldChg>
      <pc:sldChg chg="add">
        <pc:chgData name="Igor Shinkar" userId="db6eb1b41a9778dd" providerId="LiveId" clId="{4644BABF-BCFA-4D73-975E-C70878E09904}" dt="2026-03-18T15:57:21.264" v="1060"/>
        <pc:sldMkLst>
          <pc:docMk/>
          <pc:sldMk cId="2357932296" sldId="411"/>
        </pc:sldMkLst>
      </pc:sldChg>
      <pc:sldChg chg="add">
        <pc:chgData name="Igor Shinkar" userId="db6eb1b41a9778dd" providerId="LiveId" clId="{4644BABF-BCFA-4D73-975E-C70878E09904}" dt="2026-03-18T15:57:21.264" v="1060"/>
        <pc:sldMkLst>
          <pc:docMk/>
          <pc:sldMk cId="2926846065" sldId="412"/>
        </pc:sldMkLst>
      </pc:sldChg>
      <pc:sldChg chg="add">
        <pc:chgData name="Igor Shinkar" userId="db6eb1b41a9778dd" providerId="LiveId" clId="{4644BABF-BCFA-4D73-975E-C70878E09904}" dt="2026-03-18T15:57:21.264" v="1060"/>
        <pc:sldMkLst>
          <pc:docMk/>
          <pc:sldMk cId="63711955" sldId="413"/>
        </pc:sldMkLst>
      </pc:sldChg>
      <pc:sldChg chg="add">
        <pc:chgData name="Igor Shinkar" userId="db6eb1b41a9778dd" providerId="LiveId" clId="{4644BABF-BCFA-4D73-975E-C70878E09904}" dt="2026-03-18T15:57:21.264" v="1060"/>
        <pc:sldMkLst>
          <pc:docMk/>
          <pc:sldMk cId="96524650" sldId="414"/>
        </pc:sldMkLst>
      </pc:sldChg>
      <pc:sldChg chg="modSp add modAnim">
        <pc:chgData name="Igor Shinkar" userId="db6eb1b41a9778dd" providerId="LiveId" clId="{4644BABF-BCFA-4D73-975E-C70878E09904}" dt="2026-03-18T15:58:38.109" v="1142" actId="20577"/>
        <pc:sldMkLst>
          <pc:docMk/>
          <pc:sldMk cId="4215134548" sldId="421"/>
        </pc:sldMkLst>
        <pc:spChg chg="mod">
          <ac:chgData name="Igor Shinkar" userId="db6eb1b41a9778dd" providerId="LiveId" clId="{4644BABF-BCFA-4D73-975E-C70878E09904}" dt="2026-03-18T15:58:38.109" v="1142" actId="20577"/>
          <ac:spMkLst>
            <pc:docMk/>
            <pc:sldMk cId="4215134548" sldId="421"/>
            <ac:spMk id="5122" creationId="{00000000-0000-0000-0000-000000000000}"/>
          </ac:spMkLst>
        </pc:spChg>
      </pc:sldChg>
      <pc:sldChg chg="add">
        <pc:chgData name="Igor Shinkar" userId="db6eb1b41a9778dd" providerId="LiveId" clId="{4644BABF-BCFA-4D73-975E-C70878E09904}" dt="2026-03-18T15:57:21.264" v="1060"/>
        <pc:sldMkLst>
          <pc:docMk/>
          <pc:sldMk cId="2819464208" sldId="423"/>
        </pc:sldMkLst>
      </pc:sldChg>
      <pc:sldChg chg="add">
        <pc:chgData name="Igor Shinkar" userId="db6eb1b41a9778dd" providerId="LiveId" clId="{4644BABF-BCFA-4D73-975E-C70878E09904}" dt="2026-03-18T15:57:21.264" v="1060"/>
        <pc:sldMkLst>
          <pc:docMk/>
          <pc:sldMk cId="2605575143" sldId="424"/>
        </pc:sldMkLst>
      </pc:sldChg>
      <pc:sldChg chg="add">
        <pc:chgData name="Igor Shinkar" userId="db6eb1b41a9778dd" providerId="LiveId" clId="{4644BABF-BCFA-4D73-975E-C70878E09904}" dt="2026-03-18T15:57:21.264" v="1060"/>
        <pc:sldMkLst>
          <pc:docMk/>
          <pc:sldMk cId="1340501672" sldId="425"/>
        </pc:sldMkLst>
      </pc:sldChg>
      <pc:sldChg chg="add">
        <pc:chgData name="Igor Shinkar" userId="db6eb1b41a9778dd" providerId="LiveId" clId="{4644BABF-BCFA-4D73-975E-C70878E09904}" dt="2026-03-18T15:57:21.264" v="1060"/>
        <pc:sldMkLst>
          <pc:docMk/>
          <pc:sldMk cId="1098516575" sldId="426"/>
        </pc:sldMkLst>
      </pc:sldChg>
      <pc:sldChg chg="add">
        <pc:chgData name="Igor Shinkar" userId="db6eb1b41a9778dd" providerId="LiveId" clId="{4644BABF-BCFA-4D73-975E-C70878E09904}" dt="2026-03-18T15:57:21.264" v="1060"/>
        <pc:sldMkLst>
          <pc:docMk/>
          <pc:sldMk cId="159612943" sldId="427"/>
        </pc:sldMkLst>
      </pc:sldChg>
      <pc:sldChg chg="add">
        <pc:chgData name="Igor Shinkar" userId="db6eb1b41a9778dd" providerId="LiveId" clId="{4644BABF-BCFA-4D73-975E-C70878E09904}" dt="2026-03-18T15:57:21.264" v="1060"/>
        <pc:sldMkLst>
          <pc:docMk/>
          <pc:sldMk cId="1502615521" sldId="428"/>
        </pc:sldMkLst>
      </pc:sldChg>
      <pc:sldChg chg="modSp add mod modAnim">
        <pc:chgData name="Igor Shinkar" userId="db6eb1b41a9778dd" providerId="LiveId" clId="{4644BABF-BCFA-4D73-975E-C70878E09904}" dt="2026-03-18T16:29:25.728" v="1278" actId="20577"/>
        <pc:sldMkLst>
          <pc:docMk/>
          <pc:sldMk cId="3523788890" sldId="429"/>
        </pc:sldMkLst>
        <pc:spChg chg="mod">
          <ac:chgData name="Igor Shinkar" userId="db6eb1b41a9778dd" providerId="LiveId" clId="{4644BABF-BCFA-4D73-975E-C70878E09904}" dt="2026-03-18T16:29:01.419" v="1229" actId="20577"/>
          <ac:spMkLst>
            <pc:docMk/>
            <pc:sldMk cId="3523788890" sldId="429"/>
            <ac:spMk id="5121" creationId="{CC96F357-42F8-0BD7-DBD1-658AA595F3A6}"/>
          </ac:spMkLst>
        </pc:spChg>
        <pc:spChg chg="mod">
          <ac:chgData name="Igor Shinkar" userId="db6eb1b41a9778dd" providerId="LiveId" clId="{4644BABF-BCFA-4D73-975E-C70878E09904}" dt="2026-03-18T16:29:25.728" v="1278" actId="20577"/>
          <ac:spMkLst>
            <pc:docMk/>
            <pc:sldMk cId="3523788890" sldId="429"/>
            <ac:spMk id="5122" creationId="{D199B179-A36C-A301-ACA8-6ECD3FF2680B}"/>
          </ac:spMkLst>
        </pc:spChg>
      </pc:sldChg>
      <pc:sldChg chg="modSp mod">
        <pc:chgData name="Igor Shinkar" userId="db6eb1b41a9778dd" providerId="LiveId" clId="{4644BABF-BCFA-4D73-975E-C70878E09904}" dt="2026-03-20T17:23:01.361" v="1534" actId="20577"/>
        <pc:sldMkLst>
          <pc:docMk/>
          <pc:sldMk cId="3474195125" sldId="433"/>
        </pc:sldMkLst>
        <pc:spChg chg="mod">
          <ac:chgData name="Igor Shinkar" userId="db6eb1b41a9778dd" providerId="LiveId" clId="{4644BABF-BCFA-4D73-975E-C70878E09904}" dt="2026-03-20T17:22:58.222" v="1533" actId="6549"/>
          <ac:spMkLst>
            <pc:docMk/>
            <pc:sldMk cId="3474195125" sldId="433"/>
            <ac:spMk id="22" creationId="{F6B28912-8672-478B-555A-CA5FC32C400B}"/>
          </ac:spMkLst>
        </pc:spChg>
        <pc:spChg chg="mod">
          <ac:chgData name="Igor Shinkar" userId="db6eb1b41a9778dd" providerId="LiveId" clId="{4644BABF-BCFA-4D73-975E-C70878E09904}" dt="2026-03-20T17:23:01.361" v="1534" actId="20577"/>
          <ac:spMkLst>
            <pc:docMk/>
            <pc:sldMk cId="3474195125" sldId="433"/>
            <ac:spMk id="23" creationId="{7BC06F22-8B66-006B-F7C2-BF096B1AEF94}"/>
          </ac:spMkLst>
        </pc:spChg>
        <pc:spChg chg="mod">
          <ac:chgData name="Igor Shinkar" userId="db6eb1b41a9778dd" providerId="LiveId" clId="{4644BABF-BCFA-4D73-975E-C70878E09904}" dt="2026-03-20T17:22:54.311" v="1531" actId="6549"/>
          <ac:spMkLst>
            <pc:docMk/>
            <pc:sldMk cId="3474195125" sldId="433"/>
            <ac:spMk id="5122" creationId="{E43C0D29-5F9C-ED9D-7331-A19E1EA947E9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AutoShape 1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360" cap="sq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4" name="AutoShape 2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5" name="AutoShape 3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6" name="AutoShape 4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7" name="AutoShape 5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8" name="AutoShape 6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9" name="AutoShape 7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0" name="AutoShape 8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1" name="AutoShape 9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2" name="AutoShape 10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3" name="Rectangle 1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27650" cy="399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3084" name="Rectangle 12"/>
          <p:cNvSpPr>
            <a:spLocks noGrp="1" noChangeArrowheads="1"/>
          </p:cNvSpPr>
          <p:nvPr>
            <p:ph type="body"/>
          </p:nvPr>
        </p:nvSpPr>
        <p:spPr bwMode="auto">
          <a:xfrm>
            <a:off x="755650" y="5078413"/>
            <a:ext cx="6030913" cy="4794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altLang="en-US"/>
          </a:p>
        </p:txBody>
      </p:sp>
      <p:sp>
        <p:nvSpPr>
          <p:cNvPr id="3085" name="Text Box 13"/>
          <p:cNvSpPr txBox="1">
            <a:spLocks noChangeArrowheads="1"/>
          </p:cNvSpPr>
          <p:nvPr/>
        </p:nvSpPr>
        <p:spPr bwMode="auto">
          <a:xfrm>
            <a:off x="0" y="0"/>
            <a:ext cx="3281363" cy="534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6" name="Text Box 14"/>
          <p:cNvSpPr txBox="1">
            <a:spLocks noChangeArrowheads="1"/>
          </p:cNvSpPr>
          <p:nvPr/>
        </p:nvSpPr>
        <p:spPr bwMode="auto">
          <a:xfrm>
            <a:off x="4278313" y="0"/>
            <a:ext cx="3281362" cy="534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7" name="Text Box 15"/>
          <p:cNvSpPr txBox="1">
            <a:spLocks noChangeArrowheads="1"/>
          </p:cNvSpPr>
          <p:nvPr/>
        </p:nvSpPr>
        <p:spPr bwMode="auto">
          <a:xfrm>
            <a:off x="0" y="10156825"/>
            <a:ext cx="3281363" cy="534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8" name="Text Box 16"/>
          <p:cNvSpPr txBox="1">
            <a:spLocks noChangeArrowheads="1"/>
          </p:cNvSpPr>
          <p:nvPr/>
        </p:nvSpPr>
        <p:spPr bwMode="auto">
          <a:xfrm>
            <a:off x="4278313" y="10156825"/>
            <a:ext cx="3281362" cy="534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1pPr>
    <a:lvl2pPr marL="742950" indent="-28575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2pPr>
    <a:lvl3pPr marL="11430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3pPr>
    <a:lvl4pPr marL="16002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4pPr>
    <a:lvl5pPr marL="20574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096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034984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9593014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9433908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7780885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859853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52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7666334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0401791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4529203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0444784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051178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9DCB932-EFC9-BBF8-1320-FBA89E0E3D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>
            <a:extLst>
              <a:ext uri="{FF2B5EF4-FFF2-40B4-BE49-F238E27FC236}">
                <a16:creationId xmlns:a16="http://schemas.microsoft.com/office/drawing/2014/main" id="{CE279019-3050-29CB-004B-31FF91D52FCA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>
            <a:extLst>
              <a:ext uri="{FF2B5EF4-FFF2-40B4-BE49-F238E27FC236}">
                <a16:creationId xmlns:a16="http://schemas.microsoft.com/office/drawing/2014/main" id="{D907AAB0-6795-3DBF-87CA-51B499EEB7C6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4397612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1972918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7762007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938009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4098330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4384489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429253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6154084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52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7692707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8886212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111796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52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7315883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7496192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3086086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52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8613428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1601914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C3962F8-604E-5FB3-92F0-B68900CAB4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>
            <a:extLst>
              <a:ext uri="{FF2B5EF4-FFF2-40B4-BE49-F238E27FC236}">
                <a16:creationId xmlns:a16="http://schemas.microsoft.com/office/drawing/2014/main" id="{05E4C26E-3FD1-4FB9-2394-324A9DF2CCE2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>
            <a:extLst>
              <a:ext uri="{FF2B5EF4-FFF2-40B4-BE49-F238E27FC236}">
                <a16:creationId xmlns:a16="http://schemas.microsoft.com/office/drawing/2014/main" id="{2DB5D622-AAC7-083E-91FC-7CE4C5EA61DA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6654791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14ADB2D-9A0D-44A0-B89E-6F1DD6B2B4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>
            <a:extLst>
              <a:ext uri="{FF2B5EF4-FFF2-40B4-BE49-F238E27FC236}">
                <a16:creationId xmlns:a16="http://schemas.microsoft.com/office/drawing/2014/main" id="{DFB52B63-166F-65D8-213D-A3A46104B626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>
            <a:extLst>
              <a:ext uri="{FF2B5EF4-FFF2-40B4-BE49-F238E27FC236}">
                <a16:creationId xmlns:a16="http://schemas.microsoft.com/office/drawing/2014/main" id="{560AEA26-459C-3CBB-6527-5EF0F3A63011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1137114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CB62016-E257-B03B-E3F7-C59F563B8E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1">
            <a:extLst>
              <a:ext uri="{FF2B5EF4-FFF2-40B4-BE49-F238E27FC236}">
                <a16:creationId xmlns:a16="http://schemas.microsoft.com/office/drawing/2014/main" id="{F2CAACE3-7AE6-E2FE-C3BC-B70F39091D12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5298" name="Rectangle 2">
            <a:extLst>
              <a:ext uri="{FF2B5EF4-FFF2-40B4-BE49-F238E27FC236}">
                <a16:creationId xmlns:a16="http://schemas.microsoft.com/office/drawing/2014/main" id="{E2E233FA-4FB5-CB15-6D94-4323D81BE821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3184617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72A0ACC-B3F8-409A-05F5-DB1EEF3DCC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>
            <a:extLst>
              <a:ext uri="{FF2B5EF4-FFF2-40B4-BE49-F238E27FC236}">
                <a16:creationId xmlns:a16="http://schemas.microsoft.com/office/drawing/2014/main" id="{F74980AC-ABD1-4F72-4BC3-64E4D952B969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>
            <a:extLst>
              <a:ext uri="{FF2B5EF4-FFF2-40B4-BE49-F238E27FC236}">
                <a16:creationId xmlns:a16="http://schemas.microsoft.com/office/drawing/2014/main" id="{91DFA3B7-1417-6181-4E52-D37BD361C7B5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820406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52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27790399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698723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62526198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10826570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2164927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24264850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95000912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30140235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52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4659737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19439833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26325470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1604443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65902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51185760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63750166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680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52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071453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785312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55917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267492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0475" y="1236663"/>
            <a:ext cx="7559675" cy="2632075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0475" y="3970338"/>
            <a:ext cx="7559675" cy="18256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822092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992052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50125" y="684213"/>
            <a:ext cx="2208213" cy="50593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20725" y="684213"/>
            <a:ext cx="6477000" cy="5059362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78952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705380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7388" y="1884363"/>
            <a:ext cx="8694737" cy="31448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388" y="5059363"/>
            <a:ext cx="8694737" cy="16525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112321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20725" y="1949450"/>
            <a:ext cx="4341813" cy="37941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14938" y="1949450"/>
            <a:ext cx="4343400" cy="37941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06876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738" y="403225"/>
            <a:ext cx="8694737" cy="14605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3738" y="1852613"/>
            <a:ext cx="4265612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3738" y="2760663"/>
            <a:ext cx="4265612" cy="40624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03813" y="1852613"/>
            <a:ext cx="4284662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03813" y="2760663"/>
            <a:ext cx="4284662" cy="40624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021587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253673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3149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738" y="503238"/>
            <a:ext cx="3251200" cy="1765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6250" y="1089025"/>
            <a:ext cx="5102225" cy="53721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738" y="2268538"/>
            <a:ext cx="3251200" cy="42005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31160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738" y="503238"/>
            <a:ext cx="3251200" cy="1765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86250" y="1089025"/>
            <a:ext cx="5102225" cy="5372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738" y="2268538"/>
            <a:ext cx="3251200" cy="42005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819308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720725" y="684213"/>
            <a:ext cx="8442325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the title text format</a:t>
            </a:r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720725" y="1949450"/>
            <a:ext cx="8837613" cy="3794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2808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the outline text format</a:t>
            </a:r>
          </a:p>
          <a:p>
            <a:pPr lvl="1"/>
            <a:r>
              <a:rPr lang="en-GB" altLang="en-US"/>
              <a:t>Second Outline Level</a:t>
            </a:r>
          </a:p>
          <a:p>
            <a:pPr lvl="2"/>
            <a:r>
              <a:rPr lang="en-GB" altLang="en-US"/>
              <a:t>Third Outline Level</a:t>
            </a:r>
          </a:p>
          <a:p>
            <a:pPr lvl="3"/>
            <a:r>
              <a:rPr lang="en-GB" altLang="en-US"/>
              <a:t>Fourth Outline Level</a:t>
            </a:r>
          </a:p>
          <a:p>
            <a:pPr lvl="4"/>
            <a:r>
              <a:rPr lang="en-GB" altLang="en-US"/>
              <a:t>Fifth Outline Level</a:t>
            </a:r>
          </a:p>
          <a:p>
            <a:pPr lvl="4"/>
            <a:r>
              <a:rPr lang="en-GB" altLang="en-US"/>
              <a:t>Sixth Outline Level</a:t>
            </a:r>
          </a:p>
          <a:p>
            <a:pPr lvl="4"/>
            <a:r>
              <a:rPr lang="en-GB" altLang="en-US"/>
              <a:t>Seventh Outline Level</a:t>
            </a:r>
          </a:p>
          <a:p>
            <a:pPr lvl="4"/>
            <a:r>
              <a:rPr lang="en-GB" altLang="en-US"/>
              <a:t>Eighth Outline Level</a:t>
            </a:r>
          </a:p>
          <a:p>
            <a:pPr lvl="4"/>
            <a:r>
              <a:rPr lang="en-GB" altLang="en-US"/>
              <a:t>Ninth Outline Level</a:t>
            </a:r>
          </a:p>
        </p:txBody>
      </p:sp>
      <p:sp>
        <p:nvSpPr>
          <p:cNvPr id="2051" name="Text Box 3"/>
          <p:cNvSpPr txBox="1">
            <a:spLocks noChangeArrowheads="1"/>
          </p:cNvSpPr>
          <p:nvPr/>
        </p:nvSpPr>
        <p:spPr bwMode="auto">
          <a:xfrm>
            <a:off x="539750" y="6318250"/>
            <a:ext cx="2347913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3267075" y="6346825"/>
            <a:ext cx="3195638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6831013" y="6346825"/>
            <a:ext cx="2347912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marL="742950" indent="-28575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2pPr>
      <a:lvl3pPr marL="11430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3pPr>
      <a:lvl4pPr marL="16002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4pPr>
      <a:lvl5pPr marL="20574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5pPr>
      <a:lvl6pPr marL="25146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6pPr>
      <a:lvl7pPr marL="29718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7pPr>
      <a:lvl8pPr marL="34290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8pPr>
      <a:lvl9pPr marL="3886200" indent="-228600" algn="ctr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Arial Unicode MS" panose="020B0604020202020204" pitchFamily="34" charset="-128"/>
          <a:cs typeface="Arial Unicode MS" panose="020B0604020202020204" pitchFamily="34" charset="-128"/>
        </a:defRPr>
      </a:lvl9pPr>
    </p:titleStyle>
    <p:bodyStyle>
      <a:lvl1pPr marL="342900" indent="-342900" algn="l" defTabSz="457200" rtl="0" fontAlgn="base" hangingPunct="0">
        <a:lnSpc>
          <a:spcPct val="93000"/>
        </a:lnSpc>
        <a:spcBef>
          <a:spcPct val="0"/>
        </a:spcBef>
        <a:spcAft>
          <a:spcPts val="1425"/>
        </a:spcAft>
        <a:buClr>
          <a:srgbClr val="000000"/>
        </a:buClr>
        <a:buSzPct val="100000"/>
        <a:buFont typeface="Times New Roman" panose="02020603050405020304" pitchFamily="18" charset="0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57200" rtl="0" fontAlgn="base" hangingPunct="0">
        <a:lnSpc>
          <a:spcPct val="93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Times New Roman" panose="02020603050405020304" pitchFamily="18" charset="0"/>
        <a:defRPr sz="2800" kern="12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57200" rtl="0" fontAlgn="base" hangingPunct="0">
        <a:lnSpc>
          <a:spcPct val="93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Times New Roman" panose="02020603050405020304" pitchFamily="18" charset="0"/>
        <a:defRPr sz="2400" kern="12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57200" rtl="0" fontAlgn="base" hangingPunct="0">
        <a:lnSpc>
          <a:spcPct val="93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57200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Grp="1" noChangeArrowheads="1"/>
          </p:cNvSpPr>
          <p:nvPr>
            <p:ph type="body"/>
          </p:nvPr>
        </p:nvSpPr>
        <p:spPr>
          <a:xfrm>
            <a:off x="720725" y="1444625"/>
            <a:ext cx="8855075" cy="5688013"/>
          </a:xfrm>
          <a:ln/>
        </p:spPr>
        <p:txBody>
          <a:bodyPr tIns="31680" anchor="t"/>
          <a:lstStyle/>
          <a:p>
            <a:pPr>
              <a:spcAft>
                <a:spcPts val="1425"/>
              </a:spcAft>
              <a:buClrTx/>
              <a:buFontTx/>
              <a:buNone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endParaRPr lang="de-DE" altLang="en-US" sz="3600" b="1" dirty="0">
              <a:solidFill>
                <a:srgbClr val="000080"/>
              </a:solidFill>
            </a:endParaRPr>
          </a:p>
          <a:p>
            <a:pPr>
              <a:spcAft>
                <a:spcPts val="1425"/>
              </a:spcAft>
              <a:buClrTx/>
              <a:buFontTx/>
              <a:buNone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r>
              <a:rPr lang="de-DE" altLang="en-US" sz="3600" b="1" dirty="0">
                <a:solidFill>
                  <a:srgbClr val="000080"/>
                </a:solidFill>
              </a:rPr>
              <a:t>CMPT 125</a:t>
            </a:r>
          </a:p>
          <a:p>
            <a:pPr>
              <a:spcAft>
                <a:spcPts val="1425"/>
              </a:spcAft>
              <a:buClrTx/>
              <a:buFontTx/>
              <a:buNone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br>
              <a:rPr lang="de-DE" altLang="en-US" sz="3600" b="1" dirty="0">
                <a:solidFill>
                  <a:srgbClr val="000080"/>
                </a:solidFill>
              </a:rPr>
            </a:br>
            <a:r>
              <a:rPr lang="de-DE" altLang="en-US" sz="3600" b="1" dirty="0">
                <a:solidFill>
                  <a:srgbClr val="000080"/>
                </a:solidFill>
              </a:rPr>
              <a:t>Introduction to Computing Science</a:t>
            </a:r>
            <a:br>
              <a:rPr lang="de-DE" altLang="en-US" sz="3600" b="1" dirty="0">
                <a:solidFill>
                  <a:srgbClr val="000080"/>
                </a:solidFill>
              </a:rPr>
            </a:br>
            <a:r>
              <a:rPr lang="de-DE" altLang="en-US" sz="3600" b="1" dirty="0">
                <a:solidFill>
                  <a:srgbClr val="000080"/>
                </a:solidFill>
              </a:rPr>
              <a:t>and Programming II</a:t>
            </a:r>
          </a:p>
          <a:p>
            <a:pPr>
              <a:spcAft>
                <a:spcPts val="1425"/>
              </a:spcAft>
              <a:buClrTx/>
              <a:buFontTx/>
              <a:buNone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endParaRPr lang="de-DE" altLang="en-US" sz="3600" b="1" dirty="0">
              <a:solidFill>
                <a:srgbClr val="000080"/>
              </a:solidFill>
            </a:endParaRPr>
          </a:p>
          <a:p>
            <a:pPr>
              <a:spcAft>
                <a:spcPts val="1425"/>
              </a:spcAft>
              <a:buClrTx/>
              <a:buFontTx/>
              <a:buNone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r>
              <a:rPr lang="de-DE" altLang="en-US" sz="3600" b="1" dirty="0">
                <a:solidFill>
                  <a:srgbClr val="000080"/>
                </a:solidFill>
              </a:rPr>
              <a:t>Week 10</a:t>
            </a:r>
          </a:p>
          <a:p>
            <a:pPr>
              <a:spcAft>
                <a:spcPts val="1425"/>
              </a:spcAft>
              <a:buClrTx/>
              <a:buFontTx/>
              <a:buNone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endParaRPr lang="de-DE" altLang="en-US" sz="3600" b="1" dirty="0">
              <a:solidFill>
                <a:srgbClr val="0000FF"/>
              </a:solidFill>
            </a:endParaRPr>
          </a:p>
          <a:p>
            <a:pPr algn="l">
              <a:spcAft>
                <a:spcPts val="1425"/>
              </a:spcAft>
              <a:buClrTx/>
              <a:buFontTx/>
              <a:buNone/>
              <a:tabLst>
                <a:tab pos="0" algn="l"/>
                <a:tab pos="112713" algn="l"/>
                <a:tab pos="569913" algn="l"/>
                <a:tab pos="1027113" algn="l"/>
                <a:tab pos="1484313" algn="l"/>
                <a:tab pos="1941513" algn="l"/>
                <a:tab pos="2398713" algn="l"/>
                <a:tab pos="2855913" algn="l"/>
                <a:tab pos="3313113" algn="l"/>
                <a:tab pos="3770313" algn="l"/>
                <a:tab pos="4227513" algn="l"/>
                <a:tab pos="4684713" algn="l"/>
                <a:tab pos="5141913" algn="l"/>
                <a:tab pos="5599113" algn="l"/>
                <a:tab pos="6056313" algn="l"/>
                <a:tab pos="6513513" algn="l"/>
                <a:tab pos="6970713" algn="l"/>
                <a:tab pos="7427913" algn="l"/>
                <a:tab pos="7885113" algn="l"/>
                <a:tab pos="8342313" algn="l"/>
                <a:tab pos="8799513" algn="l"/>
              </a:tabLst>
            </a:pPr>
            <a:endParaRPr lang="de-DE" altLang="en-US" sz="36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A Tree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endParaRPr lang="en-US" sz="2200" dirty="0">
              <a:latin typeface="+mj-lt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6712" y="3170237"/>
            <a:ext cx="4191585" cy="3162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978401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Not a Tree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endParaRPr lang="en-US" sz="2200" dirty="0">
              <a:latin typeface="+mj-lt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381" y="2865437"/>
            <a:ext cx="4190476" cy="31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231381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9922" y="2756942"/>
            <a:ext cx="4192695" cy="3163579"/>
          </a:xfrm>
          <a:prstGeom prst="rect">
            <a:avLst/>
          </a:prstGeom>
        </p:spPr>
      </p:pic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Rooted Trees</a:t>
            </a:r>
          </a:p>
        </p:txBody>
      </p:sp>
      <p:cxnSp>
        <p:nvCxnSpPr>
          <p:cNvPr id="5" name="Straight Arrow Connector 4"/>
          <p:cNvCxnSpPr>
            <a:stCxn id="6" idx="1"/>
          </p:cNvCxnSpPr>
          <p:nvPr/>
        </p:nvCxnSpPr>
        <p:spPr>
          <a:xfrm flipH="1">
            <a:off x="4964112" y="2248725"/>
            <a:ext cx="1688104" cy="692912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6652216" y="1980920"/>
            <a:ext cx="892162" cy="535610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 algn="ctr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dirty="0"/>
              <a:t>Root</a:t>
            </a:r>
          </a:p>
        </p:txBody>
      </p:sp>
      <p:cxnSp>
        <p:nvCxnSpPr>
          <p:cNvPr id="9" name="Straight Arrow Connector 8"/>
          <p:cNvCxnSpPr>
            <a:stCxn id="10" idx="0"/>
          </p:cNvCxnSpPr>
          <p:nvPr/>
        </p:nvCxnSpPr>
        <p:spPr>
          <a:xfrm flipV="1">
            <a:off x="5814911" y="5834201"/>
            <a:ext cx="837305" cy="839026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5205311" y="6673227"/>
            <a:ext cx="1219200" cy="535610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 algn="ctr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dirty="0"/>
              <a:t>Leaves</a:t>
            </a:r>
          </a:p>
        </p:txBody>
      </p:sp>
      <p:cxnSp>
        <p:nvCxnSpPr>
          <p:cNvPr id="14" name="Straight Arrow Connector 13"/>
          <p:cNvCxnSpPr>
            <a:stCxn id="10" idx="0"/>
          </p:cNvCxnSpPr>
          <p:nvPr/>
        </p:nvCxnSpPr>
        <p:spPr>
          <a:xfrm flipH="1" flipV="1">
            <a:off x="5205311" y="4919801"/>
            <a:ext cx="609600" cy="1753426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>
            <a:stCxn id="10" idx="0"/>
          </p:cNvCxnSpPr>
          <p:nvPr/>
        </p:nvCxnSpPr>
        <p:spPr>
          <a:xfrm flipH="1" flipV="1">
            <a:off x="4735513" y="5756900"/>
            <a:ext cx="1079398" cy="916327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>
            <a:stCxn id="10" idx="0"/>
          </p:cNvCxnSpPr>
          <p:nvPr/>
        </p:nvCxnSpPr>
        <p:spPr>
          <a:xfrm flipH="1" flipV="1">
            <a:off x="5770064" y="5834201"/>
            <a:ext cx="44847" cy="839026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>
            <a:stCxn id="10" idx="0"/>
          </p:cNvCxnSpPr>
          <p:nvPr/>
        </p:nvCxnSpPr>
        <p:spPr>
          <a:xfrm flipH="1" flipV="1">
            <a:off x="3982144" y="5850520"/>
            <a:ext cx="1832767" cy="822707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>
            <a:stCxn id="10" idx="0"/>
          </p:cNvCxnSpPr>
          <p:nvPr/>
        </p:nvCxnSpPr>
        <p:spPr>
          <a:xfrm flipH="1" flipV="1">
            <a:off x="3536064" y="4888348"/>
            <a:ext cx="2278847" cy="1784879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2"/>
          <p:cNvSpPr txBox="1">
            <a:spLocks noChangeArrowheads="1"/>
          </p:cNvSpPr>
          <p:nvPr/>
        </p:nvSpPr>
        <p:spPr bwMode="auto">
          <a:xfrm>
            <a:off x="720725" y="1949450"/>
            <a:ext cx="8855075" cy="4808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21240" rIns="0" bIns="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14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32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113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85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57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2200">
                <a:latin typeface="+mj-lt"/>
              </a:rPr>
              <a:t>Structure of rooted trees</a:t>
            </a:r>
            <a:endParaRPr lang="en-US" sz="22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6803578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Picture 4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0387" y="2832918"/>
            <a:ext cx="4192695" cy="3163579"/>
          </a:xfrm>
          <a:prstGeom prst="rect">
            <a:avLst/>
          </a:prstGeom>
        </p:spPr>
      </p:pic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Rooted Trees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2200" dirty="0">
                <a:latin typeface="+mj-lt"/>
              </a:rPr>
              <a:t>Structure of rooted trees</a:t>
            </a:r>
          </a:p>
        </p:txBody>
      </p:sp>
      <p:cxnSp>
        <p:nvCxnSpPr>
          <p:cNvPr id="41" name="Straight Arrow Connector 40"/>
          <p:cNvCxnSpPr>
            <a:stCxn id="42" idx="2"/>
          </p:cNvCxnSpPr>
          <p:nvPr/>
        </p:nvCxnSpPr>
        <p:spPr>
          <a:xfrm flipH="1">
            <a:off x="6270347" y="3804315"/>
            <a:ext cx="2108484" cy="921512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>
            <a:spLocks noChangeArrowheads="1"/>
          </p:cNvSpPr>
          <p:nvPr/>
        </p:nvSpPr>
        <p:spPr bwMode="auto">
          <a:xfrm>
            <a:off x="7468178" y="3268705"/>
            <a:ext cx="1821306" cy="535610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 algn="ctr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dirty="0"/>
              <a:t>Vertex/node</a:t>
            </a:r>
          </a:p>
        </p:txBody>
      </p:sp>
      <p:cxnSp>
        <p:nvCxnSpPr>
          <p:cNvPr id="46" name="Straight Arrow Connector 45"/>
          <p:cNvCxnSpPr>
            <a:stCxn id="47" idx="2"/>
          </p:cNvCxnSpPr>
          <p:nvPr/>
        </p:nvCxnSpPr>
        <p:spPr>
          <a:xfrm flipH="1">
            <a:off x="6712965" y="4682513"/>
            <a:ext cx="2108484" cy="921512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Rectangle 46"/>
          <p:cNvSpPr>
            <a:spLocks noChangeArrowheads="1"/>
          </p:cNvSpPr>
          <p:nvPr/>
        </p:nvSpPr>
        <p:spPr bwMode="auto">
          <a:xfrm>
            <a:off x="7910796" y="4146903"/>
            <a:ext cx="1821306" cy="535610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 algn="ctr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dirty="0"/>
              <a:t>Children</a:t>
            </a:r>
          </a:p>
        </p:txBody>
      </p:sp>
      <p:cxnSp>
        <p:nvCxnSpPr>
          <p:cNvPr id="48" name="Straight Arrow Connector 47"/>
          <p:cNvCxnSpPr>
            <a:stCxn id="47" idx="2"/>
          </p:cNvCxnSpPr>
          <p:nvPr/>
        </p:nvCxnSpPr>
        <p:spPr>
          <a:xfrm flipH="1">
            <a:off x="5802313" y="4682513"/>
            <a:ext cx="3019136" cy="1001470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>
            <a:stCxn id="52" idx="2"/>
          </p:cNvCxnSpPr>
          <p:nvPr/>
        </p:nvCxnSpPr>
        <p:spPr>
          <a:xfrm flipH="1">
            <a:off x="5776490" y="2867647"/>
            <a:ext cx="2108484" cy="921512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Rectangle 51"/>
          <p:cNvSpPr>
            <a:spLocks noChangeArrowheads="1"/>
          </p:cNvSpPr>
          <p:nvPr/>
        </p:nvSpPr>
        <p:spPr bwMode="auto">
          <a:xfrm>
            <a:off x="6974321" y="2332037"/>
            <a:ext cx="1821306" cy="535610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 algn="ctr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dirty="0"/>
              <a:t>Parent</a:t>
            </a:r>
          </a:p>
        </p:txBody>
      </p:sp>
    </p:spTree>
    <p:extLst>
      <p:ext uri="{BB962C8B-B14F-4D97-AF65-F5344CB8AC3E}">
        <p14:creationId xmlns:p14="http://schemas.microsoft.com/office/powerpoint/2010/main" val="373037972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7" grpId="0" animBg="1"/>
      <p:bldP spid="5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Rooted Trees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r>
              <a:rPr lang="en-US" altLang="he-IL" sz="2200" dirty="0"/>
              <a:t>For every vertex in the tree there is a unique shortest path from the root to this vertex.</a:t>
            </a:r>
          </a:p>
          <a:p>
            <a:r>
              <a:rPr lang="en-US" altLang="he-IL" sz="2200" i="1" u="sng" dirty="0"/>
              <a:t>Depth of a node</a:t>
            </a:r>
            <a:r>
              <a:rPr lang="en-US" altLang="he-IL" sz="2200" u="sng" dirty="0"/>
              <a:t> </a:t>
            </a:r>
            <a:r>
              <a:rPr lang="en-US" altLang="he-IL" sz="2200" dirty="0"/>
              <a:t>is the length from the root to this node.</a:t>
            </a:r>
          </a:p>
          <a:p>
            <a:r>
              <a:rPr lang="en-US" altLang="he-IL" sz="2200" dirty="0"/>
              <a:t>Example: Depth(root) = 0, </a:t>
            </a:r>
          </a:p>
          <a:p>
            <a:r>
              <a:rPr lang="en-US" altLang="he-IL" sz="2200" i="1" u="sng" dirty="0"/>
              <a:t>Height of a tree</a:t>
            </a:r>
            <a:r>
              <a:rPr lang="en-US" altLang="he-IL" sz="2200" dirty="0"/>
              <a:t> is the maximal depth of a node in the tree.</a:t>
            </a:r>
          </a:p>
          <a:p>
            <a:r>
              <a:rPr lang="en-US" altLang="he-IL" sz="2200" u="sng" dirty="0"/>
              <a:t>Claim</a:t>
            </a:r>
            <a:r>
              <a:rPr lang="en-US" altLang="he-IL" sz="2200" dirty="0"/>
              <a:t>: if </a:t>
            </a:r>
            <a:r>
              <a:rPr lang="en-US" altLang="he-IL" sz="2200" i="1" dirty="0">
                <a:solidFill>
                  <a:srgbClr val="002060"/>
                </a:solidFill>
              </a:rPr>
              <a:t>height(tree) = d</a:t>
            </a:r>
            <a:r>
              <a:rPr lang="en-US" altLang="he-IL" sz="2200" dirty="0"/>
              <a:t>, then there is a </a:t>
            </a:r>
            <a:r>
              <a:rPr lang="en-US" altLang="he-IL" sz="2200" dirty="0">
                <a:solidFill>
                  <a:srgbClr val="002060"/>
                </a:solidFill>
              </a:rPr>
              <a:t>leaf in a tree of depth d</a:t>
            </a:r>
            <a:r>
              <a:rPr lang="en-US" altLang="he-IL" sz="2200" dirty="0"/>
              <a:t>.</a:t>
            </a:r>
          </a:p>
          <a:p>
            <a:endParaRPr lang="en-US" altLang="he-IL" sz="2200" dirty="0"/>
          </a:p>
          <a:p>
            <a:r>
              <a:rPr lang="en-US" altLang="he-IL" sz="2200" i="1" u="sng" dirty="0"/>
              <a:t>Size of a tree</a:t>
            </a:r>
            <a:r>
              <a:rPr lang="en-US" altLang="he-IL" sz="2200" dirty="0"/>
              <a:t> is the total number of nodes in the tree.</a:t>
            </a:r>
          </a:p>
          <a:p>
            <a:endParaRPr lang="en-US" altLang="he-IL" sz="2200" dirty="0"/>
          </a:p>
          <a:p>
            <a:r>
              <a:rPr lang="en-US" altLang="he-IL" sz="2200" dirty="0"/>
              <a:t>In the example, depth of the tree 3, and size = 11 </a:t>
            </a:r>
          </a:p>
          <a:p>
            <a:endParaRPr lang="en-US" altLang="he-IL" sz="2200" dirty="0"/>
          </a:p>
          <a:p>
            <a:endParaRPr lang="en-US" altLang="he-IL" sz="2200" dirty="0"/>
          </a:p>
          <a:p>
            <a:endParaRPr lang="en-US" altLang="he-IL" sz="22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6AB008A-0F55-E3A4-9922-8824FB3C56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1112" y="4999037"/>
            <a:ext cx="2021325" cy="1525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92100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/>
          <a:lstStyle/>
          <a:p>
            <a:endParaRPr lang="en-US"/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endParaRPr lang="de-DE" altLang="en-US" sz="8000" dirty="0"/>
          </a:p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r>
              <a:rPr lang="de-DE" altLang="en-US" sz="8000" dirty="0"/>
              <a:t>Binary Trees</a:t>
            </a:r>
          </a:p>
        </p:txBody>
      </p:sp>
    </p:spTree>
    <p:extLst>
      <p:ext uri="{BB962C8B-B14F-4D97-AF65-F5344CB8AC3E}">
        <p14:creationId xmlns:p14="http://schemas.microsoft.com/office/powerpoint/2010/main" val="55022747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Binary Trees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200" dirty="0"/>
              <a:t>An </a:t>
            </a:r>
            <a:r>
              <a:rPr lang="en-US" sz="2200" i="1" u="sng" dirty="0">
                <a:latin typeface="PT Serif"/>
                <a:ea typeface="PT Serif"/>
                <a:cs typeface="PT Serif"/>
                <a:sym typeface="PT Serif"/>
              </a:rPr>
              <a:t>m</a:t>
            </a:r>
            <a:r>
              <a:rPr lang="en-US" sz="2200" i="1" u="sng" dirty="0"/>
              <a:t>-</a:t>
            </a:r>
            <a:r>
              <a:rPr lang="en-US" sz="2200" i="1" u="sng" dirty="0" err="1"/>
              <a:t>ary</a:t>
            </a:r>
            <a:r>
              <a:rPr lang="en-US" sz="2200" i="1" u="sng" dirty="0"/>
              <a:t> tree</a:t>
            </a:r>
            <a:r>
              <a:rPr lang="en-US" sz="2200" dirty="0"/>
              <a:t> is a tree in which each vertex has at most </a:t>
            </a:r>
            <a:r>
              <a:rPr lang="en-US" sz="2200" i="1" dirty="0">
                <a:latin typeface="PT Serif"/>
                <a:ea typeface="PT Serif"/>
                <a:cs typeface="PT Serif"/>
                <a:sym typeface="PT Serif"/>
              </a:rPr>
              <a:t>m</a:t>
            </a:r>
            <a:r>
              <a:rPr lang="en-US" sz="2200" dirty="0"/>
              <a:t> children.</a:t>
            </a:r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200" dirty="0"/>
              <a:t>This course: focus on </a:t>
            </a:r>
            <a:r>
              <a:rPr lang="en-US" sz="2200" i="1" u="sng" dirty="0"/>
              <a:t>binary trees</a:t>
            </a:r>
            <a:r>
              <a:rPr lang="en-US" sz="2200" i="1" dirty="0"/>
              <a:t>: </a:t>
            </a:r>
            <a:r>
              <a:rPr lang="en-US" sz="2200" dirty="0"/>
              <a:t>2-ary trees.</a:t>
            </a:r>
          </a:p>
        </p:txBody>
      </p:sp>
    </p:spTree>
    <p:extLst>
      <p:ext uri="{BB962C8B-B14F-4D97-AF65-F5344CB8AC3E}">
        <p14:creationId xmlns:p14="http://schemas.microsoft.com/office/powerpoint/2010/main" val="234286741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Picture 4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0387" y="2832918"/>
            <a:ext cx="4192695" cy="3163579"/>
          </a:xfrm>
          <a:prstGeom prst="rect">
            <a:avLst/>
          </a:prstGeom>
        </p:spPr>
      </p:pic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Binary Trees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2200" dirty="0">
                <a:latin typeface="+mj-lt"/>
              </a:rPr>
              <a:t>Structure of rooted trees</a:t>
            </a:r>
          </a:p>
        </p:txBody>
      </p:sp>
      <p:cxnSp>
        <p:nvCxnSpPr>
          <p:cNvPr id="41" name="Straight Arrow Connector 40"/>
          <p:cNvCxnSpPr>
            <a:stCxn id="42" idx="2"/>
          </p:cNvCxnSpPr>
          <p:nvPr/>
        </p:nvCxnSpPr>
        <p:spPr>
          <a:xfrm flipH="1">
            <a:off x="6270347" y="3804315"/>
            <a:ext cx="2108484" cy="921512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>
            <a:spLocks noChangeArrowheads="1"/>
          </p:cNvSpPr>
          <p:nvPr/>
        </p:nvSpPr>
        <p:spPr bwMode="auto">
          <a:xfrm>
            <a:off x="7468178" y="3268705"/>
            <a:ext cx="1821306" cy="535610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 algn="ctr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dirty="0"/>
              <a:t>Vertex/node</a:t>
            </a:r>
          </a:p>
        </p:txBody>
      </p:sp>
      <p:cxnSp>
        <p:nvCxnSpPr>
          <p:cNvPr id="46" name="Straight Arrow Connector 45"/>
          <p:cNvCxnSpPr>
            <a:stCxn id="47" idx="0"/>
          </p:cNvCxnSpPr>
          <p:nvPr/>
        </p:nvCxnSpPr>
        <p:spPr>
          <a:xfrm flipH="1" flipV="1">
            <a:off x="6759585" y="5683983"/>
            <a:ext cx="1510275" cy="545973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Rectangle 46"/>
          <p:cNvSpPr>
            <a:spLocks noChangeArrowheads="1"/>
          </p:cNvSpPr>
          <p:nvPr/>
        </p:nvSpPr>
        <p:spPr bwMode="auto">
          <a:xfrm>
            <a:off x="7359207" y="6229956"/>
            <a:ext cx="1821306" cy="535610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 algn="ctr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dirty="0"/>
              <a:t>Right child</a:t>
            </a:r>
          </a:p>
        </p:txBody>
      </p:sp>
      <p:cxnSp>
        <p:nvCxnSpPr>
          <p:cNvPr id="48" name="Straight Arrow Connector 47"/>
          <p:cNvCxnSpPr>
            <a:stCxn id="12" idx="0"/>
          </p:cNvCxnSpPr>
          <p:nvPr/>
        </p:nvCxnSpPr>
        <p:spPr>
          <a:xfrm flipV="1">
            <a:off x="4426965" y="5840241"/>
            <a:ext cx="1045842" cy="382137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>
            <a:stCxn id="52" idx="2"/>
          </p:cNvCxnSpPr>
          <p:nvPr/>
        </p:nvCxnSpPr>
        <p:spPr>
          <a:xfrm flipH="1">
            <a:off x="5776490" y="2867647"/>
            <a:ext cx="2108484" cy="921512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Rectangle 51"/>
          <p:cNvSpPr>
            <a:spLocks noChangeArrowheads="1"/>
          </p:cNvSpPr>
          <p:nvPr/>
        </p:nvSpPr>
        <p:spPr bwMode="auto">
          <a:xfrm>
            <a:off x="6974321" y="2332037"/>
            <a:ext cx="1821306" cy="535610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 algn="ctr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dirty="0"/>
              <a:t>Parent</a:t>
            </a: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3516312" y="6222378"/>
            <a:ext cx="1821306" cy="535610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 algn="ctr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dirty="0"/>
              <a:t>Left child</a:t>
            </a:r>
          </a:p>
        </p:txBody>
      </p:sp>
    </p:spTree>
    <p:extLst>
      <p:ext uri="{BB962C8B-B14F-4D97-AF65-F5344CB8AC3E}">
        <p14:creationId xmlns:p14="http://schemas.microsoft.com/office/powerpoint/2010/main" val="8759179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7" grpId="0" animBg="1"/>
      <p:bldP spid="52" grpId="0" animBg="1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Binary Trees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200" dirty="0"/>
              <a:t>An </a:t>
            </a:r>
            <a:r>
              <a:rPr lang="en-US" sz="2200" i="1" u="sng" dirty="0">
                <a:latin typeface="PT Serif"/>
                <a:ea typeface="PT Serif"/>
                <a:cs typeface="PT Serif"/>
                <a:sym typeface="PT Serif"/>
              </a:rPr>
              <a:t>m</a:t>
            </a:r>
            <a:r>
              <a:rPr lang="en-US" sz="2200" i="1" u="sng" dirty="0"/>
              <a:t>-</a:t>
            </a:r>
            <a:r>
              <a:rPr lang="en-US" sz="2200" i="1" u="sng" dirty="0" err="1"/>
              <a:t>ary</a:t>
            </a:r>
            <a:r>
              <a:rPr lang="en-US" sz="2200" i="1" u="sng" dirty="0"/>
              <a:t> tree</a:t>
            </a:r>
            <a:r>
              <a:rPr lang="en-US" sz="2200" dirty="0"/>
              <a:t> is a tree in which each vertex has at most </a:t>
            </a:r>
            <a:r>
              <a:rPr lang="en-US" sz="2200" i="1" dirty="0">
                <a:latin typeface="PT Serif"/>
                <a:ea typeface="PT Serif"/>
                <a:cs typeface="PT Serif"/>
                <a:sym typeface="PT Serif"/>
              </a:rPr>
              <a:t>m</a:t>
            </a:r>
            <a:r>
              <a:rPr lang="en-US" sz="2200" dirty="0"/>
              <a:t> children.</a:t>
            </a:r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200" dirty="0"/>
              <a:t>The common name for a 2-ary tree is </a:t>
            </a:r>
            <a:r>
              <a:rPr lang="en-US" sz="2200" i="1" u="sng" dirty="0"/>
              <a:t>binary tree</a:t>
            </a:r>
            <a:r>
              <a:rPr lang="en-US" sz="2200" dirty="0"/>
              <a:t>.</a:t>
            </a:r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200" dirty="0"/>
              <a:t>Usage: algebraic expressions.</a:t>
            </a:r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sz="2200" dirty="0"/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2200" dirty="0">
                <a:latin typeface="+mj-lt"/>
              </a:rPr>
              <a:t>Represents the expression:</a:t>
            </a: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2200" dirty="0">
                <a:latin typeface="+mj-lt"/>
                <a:ea typeface="Courier New"/>
                <a:cs typeface="Courier New"/>
                <a:sym typeface="Courier New"/>
              </a:rPr>
              <a:t> 	</a:t>
            </a:r>
            <a:r>
              <a:rPr lang="en-US" sz="2200" dirty="0">
                <a:solidFill>
                  <a:srgbClr val="FF0000"/>
                </a:solidFill>
                <a:latin typeface="Times New Roman" panose="02020603050405020304" pitchFamily="18" charset="0"/>
                <a:ea typeface="Courier New"/>
                <a:cs typeface="Times New Roman" panose="02020603050405020304" pitchFamily="18" charset="0"/>
                <a:sym typeface="Courier New"/>
              </a:rPr>
              <a:t>(4*(x/7)) </a:t>
            </a:r>
            <a:r>
              <a:rPr lang="en-US" sz="2200" dirty="0">
                <a:latin typeface="Times New Roman" panose="02020603050405020304" pitchFamily="18" charset="0"/>
                <a:ea typeface="Courier New"/>
                <a:cs typeface="Times New Roman" panose="02020603050405020304" pitchFamily="18" charset="0"/>
                <a:sym typeface="Courier New"/>
              </a:rPr>
              <a:t>+ </a:t>
            </a:r>
            <a:r>
              <a:rPr lang="en-US" sz="2200" dirty="0">
                <a:solidFill>
                  <a:schemeClr val="accent6"/>
                </a:solidFill>
                <a:latin typeface="Times New Roman" panose="02020603050405020304" pitchFamily="18" charset="0"/>
                <a:ea typeface="Courier New"/>
                <a:cs typeface="Times New Roman" panose="02020603050405020304" pitchFamily="18" charset="0"/>
                <a:sym typeface="Courier New"/>
              </a:rPr>
              <a:t>(x-(y/3))</a:t>
            </a: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endParaRPr lang="en-US" sz="2200" dirty="0">
              <a:latin typeface="+mj-lt"/>
            </a:endParaRPr>
          </a:p>
          <a:p>
            <a:pPr marL="457200" lvl="0" indent="-4572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AutoNum type="alphaUcPeriod" startAt="17"/>
            </a:pPr>
            <a:r>
              <a:rPr lang="en-US" sz="2200" dirty="0">
                <a:latin typeface="+mj-lt"/>
              </a:rPr>
              <a:t>How do you evaluate an</a:t>
            </a:r>
            <a:br>
              <a:rPr lang="en-US" sz="2200" dirty="0">
                <a:latin typeface="+mj-lt"/>
              </a:rPr>
            </a:br>
            <a:r>
              <a:rPr lang="en-US" sz="2200" dirty="0">
                <a:latin typeface="+mj-lt"/>
              </a:rPr>
              <a:t>expression tree?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1712" y="3246437"/>
            <a:ext cx="4191585" cy="3162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582912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Binary Trees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he-IL" sz="2200" u="sng" dirty="0"/>
              <a:t>Claim</a:t>
            </a:r>
            <a:r>
              <a:rPr lang="en-US" altLang="he-IL" sz="2200" dirty="0"/>
              <a:t>: In binary tree there are </a:t>
            </a:r>
            <a:r>
              <a:rPr lang="en-US" altLang="he-IL" sz="2200" i="1" dirty="0"/>
              <a:t>at most 2</a:t>
            </a:r>
            <a:r>
              <a:rPr lang="en-US" altLang="he-IL" sz="2200" i="1" baseline="30000" dirty="0"/>
              <a:t>k</a:t>
            </a:r>
            <a:r>
              <a:rPr lang="en-US" altLang="he-IL" sz="2200" dirty="0"/>
              <a:t> nodes in level k.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he-IL" sz="2200" u="sng" dirty="0"/>
              <a:t>Proof</a:t>
            </a:r>
            <a:r>
              <a:rPr lang="en-US" altLang="he-IL" sz="2200" dirty="0"/>
              <a:t>: Induction on the depth of a node.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2200" dirty="0"/>
              <a:t>Base case: For depth = 0.</a:t>
            </a:r>
            <a:br>
              <a:rPr lang="en-US" altLang="he-IL" sz="2200" dirty="0"/>
            </a:br>
            <a:r>
              <a:rPr lang="en-US" altLang="he-IL" sz="2200" dirty="0"/>
              <a:t>	There is only the root, So the number of nodes is 1 = 2</a:t>
            </a:r>
            <a:r>
              <a:rPr lang="en-US" altLang="he-IL" sz="2200" baseline="30000" dirty="0"/>
              <a:t>0</a:t>
            </a:r>
            <a:r>
              <a:rPr lang="en-US" altLang="he-IL" sz="2200" dirty="0"/>
              <a:t>.</a:t>
            </a:r>
            <a:endParaRPr lang="en-US" altLang="he-IL" sz="2200" baseline="3000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he-IL" sz="2200" dirty="0"/>
              <a:t>Induction:</a:t>
            </a:r>
          </a:p>
          <a:p>
            <a:pPr marL="457200" lvl="1" indent="0"/>
            <a:r>
              <a:rPr lang="en-US" altLang="he-IL" sz="2200" dirty="0"/>
              <a:t>	Suppose the claim holds for depth = d.</a:t>
            </a:r>
          </a:p>
          <a:p>
            <a:pPr marL="457200" lvl="1" indent="0"/>
            <a:r>
              <a:rPr lang="en-US" altLang="he-IL" sz="2200" dirty="0"/>
              <a:t>	Let’s prove it for depth = d+1: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he-IL" sz="2000" dirty="0"/>
              <a:t>		By the induction hypothesis, there are at most 2</a:t>
            </a:r>
            <a:r>
              <a:rPr lang="en-US" altLang="he-IL" sz="2000" baseline="30000" dirty="0"/>
              <a:t>d</a:t>
            </a:r>
            <a:r>
              <a:rPr lang="en-US" altLang="he-IL" sz="2000" dirty="0"/>
              <a:t> nodes at level d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he-IL" sz="2000" dirty="0"/>
              <a:t>		Each of these node has at most 2 children.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he-IL" sz="2000" dirty="0"/>
              <a:t>		Therefore, the number of nodes at level d+1 is at most 2*2</a:t>
            </a:r>
            <a:r>
              <a:rPr lang="en-US" altLang="he-IL" sz="2000" baseline="30000" dirty="0"/>
              <a:t>d</a:t>
            </a:r>
            <a:r>
              <a:rPr lang="en-US" altLang="he-IL" sz="2000" dirty="0"/>
              <a:t>=2</a:t>
            </a:r>
            <a:r>
              <a:rPr lang="en-US" altLang="he-IL" sz="2000" baseline="30000" dirty="0"/>
              <a:t>d+1</a:t>
            </a:r>
            <a:r>
              <a:rPr lang="en-US" altLang="he-IL" sz="2000" dirty="0"/>
              <a:t>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he-IL" sz="2200" dirty="0"/>
              <a:t>Therefore, if a binary tree has height d,</a:t>
            </a:r>
            <a:br>
              <a:rPr lang="en-US" altLang="he-IL" sz="2200" dirty="0"/>
            </a:br>
            <a:r>
              <a:rPr lang="en-US" altLang="he-IL" sz="2200" dirty="0"/>
              <a:t>then it has at most 1+2+4+…+2</a:t>
            </a:r>
            <a:r>
              <a:rPr lang="en-US" altLang="he-IL" sz="2200" baseline="30000" dirty="0"/>
              <a:t>d</a:t>
            </a:r>
            <a:r>
              <a:rPr lang="en-US" altLang="he-IL" sz="2200" dirty="0"/>
              <a:t> = 2</a:t>
            </a:r>
            <a:r>
              <a:rPr lang="en-US" altLang="he-IL" sz="2200" baseline="30000" dirty="0"/>
              <a:t>d+1</a:t>
            </a:r>
            <a:r>
              <a:rPr lang="en-US" altLang="he-IL" sz="2200" dirty="0"/>
              <a:t>-1 nodes. </a:t>
            </a:r>
            <a:r>
              <a:rPr lang="en-US" altLang="he-IL" sz="2200" dirty="0">
                <a:sym typeface="Wingdings" panose="05000000000000000000" pitchFamily="2" charset="2"/>
              </a:rPr>
              <a:t> size &lt; 2*2</a:t>
            </a:r>
            <a:r>
              <a:rPr lang="en-US" altLang="he-IL" sz="2200" baseline="30000" dirty="0">
                <a:sym typeface="Wingdings" panose="05000000000000000000" pitchFamily="2" charset="2"/>
              </a:rPr>
              <a:t>height</a:t>
            </a:r>
            <a:endParaRPr lang="en-US" altLang="he-IL" sz="2200" baseline="30000" dirty="0"/>
          </a:p>
        </p:txBody>
      </p:sp>
    </p:spTree>
    <p:extLst>
      <p:ext uri="{BB962C8B-B14F-4D97-AF65-F5344CB8AC3E}">
        <p14:creationId xmlns:p14="http://schemas.microsoft.com/office/powerpoint/2010/main" val="247668357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5083AC-5891-D8A4-FF2C-FE00B8DA5A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>
            <a:extLst>
              <a:ext uri="{FF2B5EF4-FFF2-40B4-BE49-F238E27FC236}">
                <a16:creationId xmlns:a16="http://schemas.microsoft.com/office/drawing/2014/main" id="{CC96F357-42F8-0BD7-DBD1-658AA595F3A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Plan for the rest of the course</a:t>
            </a:r>
          </a:p>
        </p:txBody>
      </p:sp>
      <p:sp>
        <p:nvSpPr>
          <p:cNvPr id="5122" name="Rectangle 2">
            <a:extLst>
              <a:ext uri="{FF2B5EF4-FFF2-40B4-BE49-F238E27FC236}">
                <a16:creationId xmlns:a16="http://schemas.microsoft.com/office/drawing/2014/main" id="{D199B179-A36C-A301-ACA8-6ECD3FF2680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latin typeface="+mj-lt"/>
              </a:rPr>
              <a:t>Binary Trees</a:t>
            </a:r>
          </a:p>
          <a:p>
            <a:pPr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200" dirty="0"/>
              <a:t>Binary Search Trees</a:t>
            </a:r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latin typeface="+mj-lt"/>
              </a:rPr>
              <a:t>Very brief intro to C++</a:t>
            </a:r>
          </a:p>
        </p:txBody>
      </p:sp>
    </p:spTree>
    <p:extLst>
      <p:ext uri="{BB962C8B-B14F-4D97-AF65-F5344CB8AC3E}">
        <p14:creationId xmlns:p14="http://schemas.microsoft.com/office/powerpoint/2010/main" val="352378889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Binary Trees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he-IL" sz="2200" dirty="0"/>
              <a:t>A binary tree is </a:t>
            </a:r>
            <a:r>
              <a:rPr lang="en-US" altLang="he-IL" sz="2200" i="1" u="sng" dirty="0"/>
              <a:t>full</a:t>
            </a:r>
            <a:r>
              <a:rPr lang="en-US" altLang="he-IL" sz="2200" dirty="0"/>
              <a:t> if for all k&lt;=depth it has </a:t>
            </a:r>
            <a:r>
              <a:rPr lang="en-US" altLang="he-IL" sz="2200" i="1" dirty="0"/>
              <a:t>2</a:t>
            </a:r>
            <a:r>
              <a:rPr lang="en-US" altLang="he-IL" sz="2200" i="1" baseline="30000" dirty="0"/>
              <a:t>k</a:t>
            </a:r>
            <a:r>
              <a:rPr lang="en-US" altLang="he-IL" sz="2200" dirty="0"/>
              <a:t> nodes in level k.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7712" y="3627437"/>
            <a:ext cx="3721100" cy="249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633300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Binary Trees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r>
              <a:rPr lang="en-US" altLang="he-IL" sz="2200" u="sng" dirty="0"/>
              <a:t>Claim1</a:t>
            </a:r>
            <a:r>
              <a:rPr lang="en-US" altLang="he-IL" sz="2200" dirty="0"/>
              <a:t>: If a binary tree has N vertices, then its height is &gt;=log</a:t>
            </a:r>
            <a:r>
              <a:rPr lang="en-US" altLang="he-IL" sz="2200" baseline="-25000" dirty="0"/>
              <a:t>2</a:t>
            </a:r>
            <a:r>
              <a:rPr lang="en-US" altLang="he-IL" sz="2200" dirty="0"/>
              <a:t>(N)-1.</a:t>
            </a:r>
          </a:p>
          <a:p>
            <a:r>
              <a:rPr lang="en-US" altLang="he-IL" sz="2200" u="sng" dirty="0"/>
              <a:t>Claim2</a:t>
            </a:r>
            <a:r>
              <a:rPr lang="en-US" altLang="he-IL" sz="2200" dirty="0"/>
              <a:t>: If a binary tree has N vertices, then its height is &lt;=N-1.</a:t>
            </a:r>
          </a:p>
          <a:p>
            <a:br>
              <a:rPr lang="en-US" altLang="he-IL" sz="2200" dirty="0"/>
            </a:br>
            <a:r>
              <a:rPr lang="en-US" altLang="he-IL" sz="2200" dirty="0"/>
              <a:t>						</a:t>
            </a:r>
            <a:r>
              <a:rPr lang="en-US" altLang="he-IL" sz="2200" b="1" dirty="0">
                <a:solidFill>
                  <a:schemeClr val="accent6"/>
                </a:solidFill>
              </a:rPr>
              <a:t>log</a:t>
            </a:r>
            <a:r>
              <a:rPr lang="en-US" altLang="he-IL" sz="2200" b="1" baseline="-25000" dirty="0">
                <a:solidFill>
                  <a:schemeClr val="accent6"/>
                </a:solidFill>
              </a:rPr>
              <a:t>2</a:t>
            </a:r>
            <a:r>
              <a:rPr lang="en-US" altLang="he-IL" sz="2200" b="1" dirty="0">
                <a:solidFill>
                  <a:schemeClr val="accent6"/>
                </a:solidFill>
              </a:rPr>
              <a:t>(N)-1 &lt; height of tree &lt; N</a:t>
            </a:r>
            <a:r>
              <a:rPr lang="en-US" altLang="he-IL" sz="2200" dirty="0"/>
              <a:t>			</a:t>
            </a:r>
          </a:p>
          <a:p>
            <a:pPr marL="0" indent="0"/>
            <a:r>
              <a:rPr lang="en-US" altLang="he-IL" sz="2200" u="sng" dirty="0"/>
              <a:t>Proof of Claim 1</a:t>
            </a:r>
            <a:r>
              <a:rPr lang="en-US" altLang="he-IL" sz="2200" dirty="0"/>
              <a:t>: Denote the height by d.</a:t>
            </a:r>
          </a:p>
          <a:p>
            <a:pPr marL="0" indent="0"/>
            <a:r>
              <a:rPr lang="en-US" altLang="he-IL" sz="2200" dirty="0"/>
              <a:t>Then N &lt;= 2</a:t>
            </a:r>
            <a:r>
              <a:rPr lang="en-US" altLang="he-IL" sz="2200" baseline="30000" dirty="0"/>
              <a:t>d+1</a:t>
            </a:r>
            <a:r>
              <a:rPr lang="en-US" altLang="he-IL" sz="2200" dirty="0"/>
              <a:t>-1 &lt; 2</a:t>
            </a:r>
            <a:r>
              <a:rPr lang="en-US" altLang="he-IL" sz="2200" baseline="30000" dirty="0"/>
              <a:t>d+1</a:t>
            </a:r>
            <a:r>
              <a:rPr lang="en-US" altLang="he-IL" sz="2200" dirty="0"/>
              <a:t> (by the claim from before)</a:t>
            </a:r>
          </a:p>
          <a:p>
            <a:pPr marL="0" indent="0"/>
            <a:r>
              <a:rPr lang="en-US" altLang="he-IL" sz="2200" dirty="0"/>
              <a:t>Therefore, d+1&gt; log</a:t>
            </a:r>
            <a:r>
              <a:rPr lang="en-US" altLang="he-IL" sz="2200" baseline="-25000" dirty="0"/>
              <a:t>2</a:t>
            </a:r>
            <a:r>
              <a:rPr lang="en-US" altLang="he-IL" sz="2200" dirty="0"/>
              <a:t>(N), and hence d&gt; log</a:t>
            </a:r>
            <a:r>
              <a:rPr lang="en-US" altLang="he-IL" sz="2200" baseline="-25000" dirty="0"/>
              <a:t>2</a:t>
            </a:r>
            <a:r>
              <a:rPr lang="en-US" altLang="he-IL" sz="2200" dirty="0"/>
              <a:t>(N)-1</a:t>
            </a:r>
          </a:p>
          <a:p>
            <a:pPr marL="0" indent="0"/>
            <a:endParaRPr lang="en-US" altLang="he-IL" sz="2200" dirty="0"/>
          </a:p>
          <a:p>
            <a:pPr marL="0" indent="0"/>
            <a:r>
              <a:rPr lang="en-US" altLang="he-IL" sz="2200" u="sng" dirty="0"/>
              <a:t>Proof of Claim 2</a:t>
            </a:r>
            <a:r>
              <a:rPr lang="en-US" altLang="he-IL" sz="2200" dirty="0"/>
              <a:t>: It has height N-1 only if it is a path/straight line.</a:t>
            </a:r>
          </a:p>
          <a:p>
            <a:pPr marL="0" indent="0"/>
            <a:r>
              <a:rPr lang="en-US" altLang="he-IL" sz="2200" dirty="0"/>
              <a:t>Otherwise the height will be &lt; N-1.</a:t>
            </a:r>
          </a:p>
        </p:txBody>
      </p:sp>
    </p:spTree>
    <p:extLst>
      <p:ext uri="{BB962C8B-B14F-4D97-AF65-F5344CB8AC3E}">
        <p14:creationId xmlns:p14="http://schemas.microsoft.com/office/powerpoint/2010/main" val="329939068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Binary Trees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r>
              <a:rPr lang="en-US" altLang="he-IL" sz="2200" dirty="0"/>
              <a:t>Implementing Binary Tree in C:</a:t>
            </a:r>
          </a:p>
          <a:p>
            <a:r>
              <a:rPr lang="en-US" altLang="he-IL" sz="2000" dirty="0">
                <a:solidFill>
                  <a:schemeClr val="accent6"/>
                </a:solidFill>
                <a:cs typeface="Times New Roman" panose="02020603050405020304" pitchFamily="18" charset="0"/>
              </a:rPr>
              <a:t>struct</a:t>
            </a:r>
            <a:r>
              <a:rPr lang="en-US" altLang="he-IL" sz="2000" dirty="0">
                <a:cs typeface="Times New Roman" panose="02020603050405020304" pitchFamily="18" charset="0"/>
              </a:rPr>
              <a:t> </a:t>
            </a:r>
            <a:r>
              <a:rPr lang="en-US" altLang="he-IL" sz="2000" dirty="0" err="1">
                <a:cs typeface="Times New Roman" panose="02020603050405020304" pitchFamily="18" charset="0"/>
              </a:rPr>
              <a:t>BTnode</a:t>
            </a:r>
            <a:r>
              <a:rPr lang="en-US" altLang="he-IL" sz="2000" dirty="0">
                <a:cs typeface="Times New Roman" panose="02020603050405020304" pitchFamily="18" charset="0"/>
              </a:rPr>
              <a:t> {</a:t>
            </a:r>
          </a:p>
          <a:p>
            <a:r>
              <a:rPr lang="en-US" altLang="he-IL" sz="2000" dirty="0">
                <a:cs typeface="Times New Roman" panose="02020603050405020304" pitchFamily="18" charset="0"/>
              </a:rPr>
              <a:t>	</a:t>
            </a:r>
            <a:r>
              <a:rPr lang="en-US" altLang="he-IL" sz="2000" dirty="0">
                <a:solidFill>
                  <a:schemeClr val="accent6"/>
                </a:solidFill>
                <a:cs typeface="Times New Roman" panose="02020603050405020304" pitchFamily="18" charset="0"/>
              </a:rPr>
              <a:t>int</a:t>
            </a:r>
            <a:r>
              <a:rPr lang="en-US" altLang="he-IL" sz="2000" dirty="0">
                <a:cs typeface="Times New Roman" panose="02020603050405020304" pitchFamily="18" charset="0"/>
              </a:rPr>
              <a:t> data;  //</a:t>
            </a:r>
            <a:br>
              <a:rPr lang="en-US" altLang="he-IL" sz="2000" dirty="0">
                <a:cs typeface="Times New Roman" panose="02020603050405020304" pitchFamily="18" charset="0"/>
              </a:rPr>
            </a:br>
            <a:r>
              <a:rPr lang="en-US" altLang="he-IL" sz="2000" dirty="0">
                <a:solidFill>
                  <a:schemeClr val="accent6"/>
                </a:solidFill>
                <a:cs typeface="Times New Roman" panose="02020603050405020304" pitchFamily="18" charset="0"/>
              </a:rPr>
              <a:t>struct</a:t>
            </a:r>
            <a:r>
              <a:rPr lang="en-US" altLang="he-IL" sz="2000" dirty="0">
                <a:cs typeface="Times New Roman" panose="02020603050405020304" pitchFamily="18" charset="0"/>
              </a:rPr>
              <a:t> </a:t>
            </a:r>
            <a:r>
              <a:rPr lang="en-US" altLang="he-IL" sz="2000" dirty="0" err="1">
                <a:cs typeface="Times New Roman" panose="02020603050405020304" pitchFamily="18" charset="0"/>
              </a:rPr>
              <a:t>BTnode</a:t>
            </a:r>
            <a:r>
              <a:rPr lang="en-US" altLang="he-IL" sz="2000" dirty="0">
                <a:cs typeface="Times New Roman" panose="02020603050405020304" pitchFamily="18" charset="0"/>
              </a:rPr>
              <a:t>* left; // left child</a:t>
            </a:r>
            <a:br>
              <a:rPr lang="en-US" altLang="he-IL" sz="2000" dirty="0">
                <a:cs typeface="Times New Roman" panose="02020603050405020304" pitchFamily="18" charset="0"/>
              </a:rPr>
            </a:br>
            <a:r>
              <a:rPr lang="en-US" altLang="he-IL" sz="2000" dirty="0">
                <a:solidFill>
                  <a:schemeClr val="accent6"/>
                </a:solidFill>
                <a:cs typeface="Times New Roman" panose="02020603050405020304" pitchFamily="18" charset="0"/>
              </a:rPr>
              <a:t>struct</a:t>
            </a:r>
            <a:r>
              <a:rPr lang="en-US" altLang="he-IL" sz="2000" dirty="0">
                <a:cs typeface="Times New Roman" panose="02020603050405020304" pitchFamily="18" charset="0"/>
              </a:rPr>
              <a:t> </a:t>
            </a:r>
            <a:r>
              <a:rPr lang="en-US" altLang="he-IL" sz="2000" dirty="0" err="1">
                <a:cs typeface="Times New Roman" panose="02020603050405020304" pitchFamily="18" charset="0"/>
              </a:rPr>
              <a:t>BTnode</a:t>
            </a:r>
            <a:r>
              <a:rPr lang="en-US" altLang="he-IL" sz="2000" dirty="0">
                <a:cs typeface="Times New Roman" panose="02020603050405020304" pitchFamily="18" charset="0"/>
              </a:rPr>
              <a:t>* right; // right child</a:t>
            </a:r>
            <a:br>
              <a:rPr lang="en-US" altLang="he-IL" sz="2000" dirty="0">
                <a:cs typeface="Times New Roman" panose="02020603050405020304" pitchFamily="18" charset="0"/>
              </a:rPr>
            </a:br>
            <a:r>
              <a:rPr lang="en-US" altLang="he-IL" sz="2000" dirty="0">
                <a:solidFill>
                  <a:schemeClr val="accent6"/>
                </a:solidFill>
                <a:cs typeface="Times New Roman" panose="02020603050405020304" pitchFamily="18" charset="0"/>
              </a:rPr>
              <a:t>struct</a:t>
            </a:r>
            <a:r>
              <a:rPr lang="en-US" altLang="he-IL" sz="2000" dirty="0">
                <a:cs typeface="Times New Roman" panose="02020603050405020304" pitchFamily="18" charset="0"/>
              </a:rPr>
              <a:t> </a:t>
            </a:r>
            <a:r>
              <a:rPr lang="en-US" altLang="he-IL" sz="2000" dirty="0" err="1">
                <a:cs typeface="Times New Roman" panose="02020603050405020304" pitchFamily="18" charset="0"/>
              </a:rPr>
              <a:t>BTnode</a:t>
            </a:r>
            <a:r>
              <a:rPr lang="en-US" altLang="he-IL" sz="2000" dirty="0">
                <a:cs typeface="Times New Roman" panose="02020603050405020304" pitchFamily="18" charset="0"/>
              </a:rPr>
              <a:t>* parent;</a:t>
            </a:r>
          </a:p>
          <a:p>
            <a:r>
              <a:rPr lang="en-US" altLang="he-IL" sz="2000" dirty="0">
                <a:cs typeface="Times New Roman" panose="02020603050405020304" pitchFamily="18" charset="0"/>
              </a:rPr>
              <a:t>} </a:t>
            </a:r>
          </a:p>
          <a:p>
            <a:r>
              <a:rPr lang="en-US" altLang="he-IL" sz="2000" dirty="0">
                <a:solidFill>
                  <a:schemeClr val="accent6"/>
                </a:solidFill>
                <a:cs typeface="Times New Roman" panose="02020603050405020304" pitchFamily="18" charset="0"/>
              </a:rPr>
              <a:t>typedef struct </a:t>
            </a:r>
            <a:r>
              <a:rPr lang="en-US" altLang="he-IL" sz="2000" dirty="0" err="1">
                <a:cs typeface="Times New Roman" panose="02020603050405020304" pitchFamily="18" charset="0"/>
              </a:rPr>
              <a:t>BTnode</a:t>
            </a:r>
            <a:r>
              <a:rPr lang="en-US" altLang="he-IL" sz="2000" dirty="0">
                <a:cs typeface="Times New Roman" panose="02020603050405020304" pitchFamily="18" charset="0"/>
              </a:rPr>
              <a:t>  </a:t>
            </a:r>
            <a:r>
              <a:rPr lang="en-US" altLang="he-IL" sz="2000" dirty="0" err="1">
                <a:cs typeface="Times New Roman" panose="02020603050405020304" pitchFamily="18" charset="0"/>
              </a:rPr>
              <a:t>BTnode_t</a:t>
            </a:r>
            <a:r>
              <a:rPr lang="en-US" altLang="he-IL" sz="2000" dirty="0">
                <a:cs typeface="Times New Roman" panose="02020603050405020304" pitchFamily="18" charset="0"/>
              </a:rPr>
              <a:t>;</a:t>
            </a:r>
          </a:p>
          <a:p>
            <a:endParaRPr lang="en-US" altLang="he-IL" sz="2000" dirty="0">
              <a:solidFill>
                <a:schemeClr val="accent6"/>
              </a:solidFill>
              <a:cs typeface="Times New Roman" panose="02020603050405020304" pitchFamily="18" charset="0"/>
            </a:endParaRPr>
          </a:p>
          <a:p>
            <a:r>
              <a:rPr lang="en-US" altLang="he-IL" sz="2000" dirty="0">
                <a:solidFill>
                  <a:schemeClr val="accent6"/>
                </a:solidFill>
                <a:cs typeface="Times New Roman" panose="02020603050405020304" pitchFamily="18" charset="0"/>
              </a:rPr>
              <a:t>struct</a:t>
            </a:r>
            <a:r>
              <a:rPr lang="en-US" altLang="he-IL" sz="2000" dirty="0">
                <a:cs typeface="Times New Roman" panose="02020603050405020304" pitchFamily="18" charset="0"/>
              </a:rPr>
              <a:t> </a:t>
            </a:r>
            <a:r>
              <a:rPr lang="en-US" altLang="he-IL" sz="2000" dirty="0" err="1">
                <a:cs typeface="Times New Roman" panose="02020603050405020304" pitchFamily="18" charset="0"/>
              </a:rPr>
              <a:t>binary_tree</a:t>
            </a:r>
            <a:r>
              <a:rPr lang="en-US" altLang="he-IL" sz="2000" dirty="0">
                <a:cs typeface="Times New Roman" panose="02020603050405020304" pitchFamily="18" charset="0"/>
              </a:rPr>
              <a:t> {</a:t>
            </a:r>
          </a:p>
          <a:p>
            <a:r>
              <a:rPr lang="en-US" altLang="he-IL" sz="2000" dirty="0">
                <a:solidFill>
                  <a:schemeClr val="accent6"/>
                </a:solidFill>
                <a:cs typeface="Times New Roman" panose="02020603050405020304" pitchFamily="18" charset="0"/>
              </a:rPr>
              <a:t> struct </a:t>
            </a:r>
            <a:r>
              <a:rPr lang="en-US" altLang="he-IL" sz="2000" dirty="0" err="1">
                <a:cs typeface="Times New Roman" panose="02020603050405020304" pitchFamily="18" charset="0"/>
              </a:rPr>
              <a:t>BTnode</a:t>
            </a:r>
            <a:r>
              <a:rPr lang="en-US" altLang="he-IL" sz="2000" dirty="0">
                <a:cs typeface="Times New Roman" panose="02020603050405020304" pitchFamily="18" charset="0"/>
              </a:rPr>
              <a:t>* root; </a:t>
            </a:r>
          </a:p>
          <a:p>
            <a:r>
              <a:rPr lang="en-US" altLang="he-IL" sz="2000" dirty="0">
                <a:cs typeface="Times New Roman" panose="02020603050405020304" pitchFamily="18" charset="0"/>
              </a:rPr>
              <a:t>}</a:t>
            </a:r>
            <a:br>
              <a:rPr lang="en-US" altLang="he-IL" sz="2000" dirty="0">
                <a:cs typeface="Times New Roman" panose="02020603050405020304" pitchFamily="18" charset="0"/>
              </a:rPr>
            </a:br>
            <a:endParaRPr lang="en-US" altLang="he-IL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54D39F9-3695-B574-2BB1-66ED4E803E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7742" y="2683281"/>
            <a:ext cx="4192695" cy="3163579"/>
          </a:xfrm>
          <a:prstGeom prst="rect">
            <a:avLst/>
          </a:prstGeom>
        </p:spPr>
      </p:pic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56B1B6A7-D5C7-276A-6B87-718E22366541}"/>
              </a:ext>
            </a:extLst>
          </p:cNvPr>
          <p:cNvCxnSpPr>
            <a:cxnSpLocks/>
            <a:stCxn id="13" idx="2"/>
          </p:cNvCxnSpPr>
          <p:nvPr/>
        </p:nvCxnSpPr>
        <p:spPr>
          <a:xfrm flipH="1">
            <a:off x="8269860" y="3604235"/>
            <a:ext cx="995805" cy="937602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23B829FF-3557-8566-FC12-14C1575594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45512" y="3067801"/>
            <a:ext cx="1440306" cy="536434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 algn="ctr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dirty="0"/>
              <a:t>vertex/node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EECC7835-2291-B4A3-8977-C37451665AB7}"/>
              </a:ext>
            </a:extLst>
          </p:cNvPr>
          <p:cNvCxnSpPr>
            <a:cxnSpLocks/>
            <a:stCxn id="15" idx="0"/>
          </p:cNvCxnSpPr>
          <p:nvPr/>
        </p:nvCxnSpPr>
        <p:spPr>
          <a:xfrm flipV="1">
            <a:off x="8793388" y="5702783"/>
            <a:ext cx="0" cy="519595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>
            <a:extLst>
              <a:ext uri="{FF2B5EF4-FFF2-40B4-BE49-F238E27FC236}">
                <a16:creationId xmlns:a16="http://schemas.microsoft.com/office/drawing/2014/main" id="{022257E3-ABAC-E3F6-A180-3EBEC8D04E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82735" y="6222378"/>
            <a:ext cx="1821306" cy="535610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 algn="ctr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dirty="0"/>
              <a:t>right child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92E671D6-AFB8-5A9E-AFE5-2619E776CD7A}"/>
              </a:ext>
            </a:extLst>
          </p:cNvPr>
          <p:cNvCxnSpPr>
            <a:stCxn id="19" idx="0"/>
          </p:cNvCxnSpPr>
          <p:nvPr/>
        </p:nvCxnSpPr>
        <p:spPr>
          <a:xfrm flipV="1">
            <a:off x="6669386" y="5678438"/>
            <a:ext cx="1045842" cy="382137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9A2A17F0-0807-D488-6AA5-64FA7FF20CB8}"/>
              </a:ext>
            </a:extLst>
          </p:cNvPr>
          <p:cNvCxnSpPr>
            <a:cxnSpLocks/>
            <a:stCxn id="18" idx="2"/>
          </p:cNvCxnSpPr>
          <p:nvPr/>
        </p:nvCxnSpPr>
        <p:spPr>
          <a:xfrm flipH="1">
            <a:off x="7882735" y="2741817"/>
            <a:ext cx="671996" cy="862418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:a16="http://schemas.microsoft.com/office/drawing/2014/main" id="{39863C24-D00F-51B5-35F0-865B630C8E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28949" y="2350616"/>
            <a:ext cx="1251564" cy="391201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 algn="ctr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dirty="0"/>
              <a:t>parent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B7B8169F-A720-7972-5F14-4B01DE9866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58733" y="6060575"/>
            <a:ext cx="1821306" cy="535610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 algn="ctr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dirty="0"/>
              <a:t>left child</a:t>
            </a:r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1FB217D4-896B-1AF5-460B-A4990B102111}"/>
              </a:ext>
            </a:extLst>
          </p:cNvPr>
          <p:cNvCxnSpPr>
            <a:cxnSpLocks/>
            <a:stCxn id="32" idx="2"/>
          </p:cNvCxnSpPr>
          <p:nvPr/>
        </p:nvCxnSpPr>
        <p:spPr>
          <a:xfrm flipH="1">
            <a:off x="6792912" y="1542760"/>
            <a:ext cx="304957" cy="1199057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>
            <a:extLst>
              <a:ext uri="{FF2B5EF4-FFF2-40B4-BE49-F238E27FC236}">
                <a16:creationId xmlns:a16="http://schemas.microsoft.com/office/drawing/2014/main" id="{3DEF991C-73B8-9C1E-8A72-4E5FC8732A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72087" y="1151559"/>
            <a:ext cx="1251564" cy="391201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 algn="ctr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dirty="0"/>
              <a:t>root</a:t>
            </a:r>
          </a:p>
        </p:txBody>
      </p:sp>
    </p:spTree>
    <p:extLst>
      <p:ext uri="{BB962C8B-B14F-4D97-AF65-F5344CB8AC3E}">
        <p14:creationId xmlns:p14="http://schemas.microsoft.com/office/powerpoint/2010/main" val="357479341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8" grpId="0" animBg="1"/>
      <p:bldP spid="19" grpId="0" animBg="1"/>
      <p:bldP spid="3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Binary Trees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/>
            <a:r>
              <a:rPr lang="en-US" altLang="he-IL" sz="2200" dirty="0"/>
              <a:t>Write a function that gets a </a:t>
            </a:r>
            <a:r>
              <a:rPr lang="en-US" altLang="he-IL" sz="2200" dirty="0" err="1"/>
              <a:t>BTnode</a:t>
            </a:r>
            <a:r>
              <a:rPr lang="en-US" altLang="he-IL" sz="2200" dirty="0"/>
              <a:t>, and checks if the node is a leaf.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en-US" sz="2000" dirty="0"/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altLang="he-IL" sz="2000" dirty="0">
                <a:solidFill>
                  <a:schemeClr val="accent6"/>
                </a:solidFill>
                <a:cs typeface="Times New Roman" panose="02020603050405020304" pitchFamily="18" charset="0"/>
              </a:rPr>
              <a:t>bool </a:t>
            </a:r>
            <a:r>
              <a:rPr lang="en-US" sz="2000" dirty="0" err="1"/>
              <a:t>is_leaf</a:t>
            </a:r>
            <a:r>
              <a:rPr lang="en-US" sz="2000" dirty="0"/>
              <a:t>(</a:t>
            </a:r>
            <a:r>
              <a:rPr lang="en-US" altLang="he-IL" sz="2000" dirty="0" err="1"/>
              <a:t>BTnode_t</a:t>
            </a:r>
            <a:r>
              <a:rPr lang="en-US" altLang="he-IL" sz="2000" dirty="0"/>
              <a:t>* </a:t>
            </a:r>
            <a:r>
              <a:rPr lang="en-US" sz="2000" dirty="0"/>
              <a:t>node)</a:t>
            </a:r>
          </a:p>
          <a:p>
            <a:pPr marL="0" indent="0">
              <a:defRPr/>
            </a:pPr>
            <a:r>
              <a:rPr lang="en-US" sz="2000" dirty="0"/>
              <a:t>	</a:t>
            </a:r>
            <a:r>
              <a:rPr lang="en-US" altLang="he-IL" sz="2000" dirty="0">
                <a:solidFill>
                  <a:schemeClr val="accent6"/>
                </a:solidFill>
                <a:cs typeface="Times New Roman" panose="02020603050405020304" pitchFamily="18" charset="0"/>
              </a:rPr>
              <a:t> return</a:t>
            </a:r>
            <a:r>
              <a:rPr lang="en-US" sz="2000" dirty="0"/>
              <a:t> (node-&gt;left == </a:t>
            </a:r>
            <a:r>
              <a:rPr lang="en-US" altLang="he-IL" sz="2000" dirty="0">
                <a:solidFill>
                  <a:schemeClr val="accent6"/>
                </a:solidFill>
                <a:cs typeface="Times New Roman" panose="02020603050405020304" pitchFamily="18" charset="0"/>
              </a:rPr>
              <a:t>NULL</a:t>
            </a:r>
            <a:r>
              <a:rPr lang="en-US" sz="2000" dirty="0"/>
              <a:t> &amp;&amp; node-&gt;right == </a:t>
            </a:r>
            <a:r>
              <a:rPr lang="en-US" altLang="he-IL" sz="2000" dirty="0">
                <a:solidFill>
                  <a:schemeClr val="accent6"/>
                </a:solidFill>
                <a:cs typeface="Times New Roman" panose="02020603050405020304" pitchFamily="18" charset="0"/>
              </a:rPr>
              <a:t>NULL</a:t>
            </a:r>
            <a:r>
              <a:rPr lang="en-US" sz="2000" dirty="0"/>
              <a:t>);</a:t>
            </a:r>
          </a:p>
          <a:p>
            <a:pPr marL="400050" lvl="1" indent="0">
              <a:buFont typeface="Arial" panose="020B0604020202020204" pitchFamily="34" charset="0"/>
              <a:buNone/>
              <a:defRPr/>
            </a:pPr>
            <a:endParaRPr lang="en-US" sz="2000" dirty="0"/>
          </a:p>
          <a:p>
            <a:pPr marL="0" indent="0"/>
            <a:r>
              <a:rPr lang="en-US" altLang="he-IL" sz="2200" dirty="0"/>
              <a:t>Write a function that gets a </a:t>
            </a:r>
            <a:r>
              <a:rPr lang="en-US" altLang="he-IL" sz="2200" dirty="0" err="1"/>
              <a:t>BTnode</a:t>
            </a:r>
            <a:r>
              <a:rPr lang="en-US" altLang="he-IL" sz="2200" dirty="0"/>
              <a:t>, and checks if the node is a root.</a:t>
            </a:r>
          </a:p>
          <a:p>
            <a:pPr marL="0" indent="0"/>
            <a:endParaRPr lang="en-US" altLang="he-IL" sz="2200" dirty="0"/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altLang="he-IL" sz="2000" dirty="0">
                <a:solidFill>
                  <a:schemeClr val="accent6"/>
                </a:solidFill>
                <a:cs typeface="Times New Roman" panose="02020603050405020304" pitchFamily="18" charset="0"/>
              </a:rPr>
              <a:t>bool </a:t>
            </a:r>
            <a:r>
              <a:rPr lang="en-US" sz="2000" dirty="0" err="1"/>
              <a:t>is_root</a:t>
            </a:r>
            <a:r>
              <a:rPr lang="en-US" sz="2000" dirty="0"/>
              <a:t>(</a:t>
            </a:r>
            <a:r>
              <a:rPr lang="en-US" altLang="he-IL" sz="2000" dirty="0" err="1"/>
              <a:t>BTnode_t</a:t>
            </a:r>
            <a:r>
              <a:rPr lang="en-US" altLang="he-IL" sz="2000" dirty="0"/>
              <a:t>* </a:t>
            </a:r>
            <a:r>
              <a:rPr lang="en-US" sz="2000" dirty="0"/>
              <a:t>node)</a:t>
            </a:r>
          </a:p>
          <a:p>
            <a:pPr marL="0" indent="0">
              <a:defRPr/>
            </a:pPr>
            <a:r>
              <a:rPr lang="en-US" sz="2000" dirty="0"/>
              <a:t>	</a:t>
            </a:r>
            <a:r>
              <a:rPr lang="en-US" altLang="he-IL" sz="2000" dirty="0">
                <a:solidFill>
                  <a:schemeClr val="accent6"/>
                </a:solidFill>
                <a:cs typeface="Times New Roman" panose="02020603050405020304" pitchFamily="18" charset="0"/>
              </a:rPr>
              <a:t> return</a:t>
            </a:r>
            <a:r>
              <a:rPr lang="en-US" sz="2000" dirty="0"/>
              <a:t> (node-&gt;parent == </a:t>
            </a:r>
            <a:r>
              <a:rPr lang="en-US" altLang="he-IL" sz="2000" dirty="0">
                <a:solidFill>
                  <a:schemeClr val="accent6"/>
                </a:solidFill>
                <a:cs typeface="Times New Roman" panose="02020603050405020304" pitchFamily="18" charset="0"/>
              </a:rPr>
              <a:t>NULL</a:t>
            </a:r>
            <a:r>
              <a:rPr lang="en-US" sz="2000" dirty="0"/>
              <a:t>);</a:t>
            </a:r>
            <a:endParaRPr lang="en-US" altLang="he-IL" sz="2200" dirty="0"/>
          </a:p>
          <a:p>
            <a:pPr marL="457200" indent="-457200">
              <a:buFont typeface="+mj-lt"/>
              <a:buAutoNum type="arabicPeriod"/>
            </a:pPr>
            <a:endParaRPr lang="en-US" altLang="he-IL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+mj-lt"/>
              <a:buAutoNum type="arabicPeriod"/>
            </a:pPr>
            <a:endParaRPr lang="en-US" altLang="he-IL" sz="2200" dirty="0"/>
          </a:p>
        </p:txBody>
      </p:sp>
    </p:spTree>
    <p:extLst>
      <p:ext uri="{BB962C8B-B14F-4D97-AF65-F5344CB8AC3E}">
        <p14:creationId xmlns:p14="http://schemas.microsoft.com/office/powerpoint/2010/main" val="309710268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Binary Trees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/>
            <a:r>
              <a:rPr lang="en-US" altLang="he-IL" sz="2200" dirty="0"/>
              <a:t>Write a function that gets a binary tree and computes its size.</a:t>
            </a:r>
          </a:p>
          <a:p>
            <a:pPr marL="0" indent="0"/>
            <a:endParaRPr lang="en-US" altLang="he-IL" sz="2200" dirty="0"/>
          </a:p>
          <a:p>
            <a:pPr marL="0" indent="0">
              <a:lnSpc>
                <a:spcPct val="100000"/>
              </a:lnSpc>
            </a:pPr>
            <a:r>
              <a:rPr lang="en-US" altLang="he-IL" sz="2000" dirty="0">
                <a:solidFill>
                  <a:schemeClr val="accent6"/>
                </a:solidFill>
                <a:cs typeface="Times New Roman" panose="02020603050405020304" pitchFamily="18" charset="0"/>
              </a:rPr>
              <a:t>int</a:t>
            </a:r>
            <a:r>
              <a:rPr lang="en-US" altLang="he-IL" sz="2000" dirty="0">
                <a:cs typeface="Times New Roman" panose="02020603050405020304" pitchFamily="18" charset="0"/>
              </a:rPr>
              <a:t> size(</a:t>
            </a:r>
            <a:r>
              <a:rPr lang="en-US" altLang="he-IL" sz="2000" dirty="0" err="1">
                <a:cs typeface="Times New Roman" panose="02020603050405020304" pitchFamily="18" charset="0"/>
              </a:rPr>
              <a:t>BTnode_t</a:t>
            </a:r>
            <a:r>
              <a:rPr lang="en-US" altLang="he-IL" sz="2000" dirty="0">
                <a:cs typeface="Times New Roman" panose="02020603050405020304" pitchFamily="18" charset="0"/>
              </a:rPr>
              <a:t>* root) {</a:t>
            </a:r>
            <a:br>
              <a:rPr lang="en-US" altLang="he-IL" sz="2000" dirty="0">
                <a:cs typeface="Times New Roman" panose="02020603050405020304" pitchFamily="18" charset="0"/>
              </a:rPr>
            </a:br>
            <a:r>
              <a:rPr lang="en-US" altLang="he-IL" sz="2000" dirty="0">
                <a:cs typeface="Times New Roman" panose="02020603050405020304" pitchFamily="18" charset="0"/>
              </a:rPr>
              <a:t>   </a:t>
            </a:r>
            <a:r>
              <a:rPr lang="en-US" altLang="he-IL" sz="2000" dirty="0">
                <a:solidFill>
                  <a:schemeClr val="accent6"/>
                </a:solidFill>
                <a:cs typeface="Times New Roman" panose="02020603050405020304" pitchFamily="18" charset="0"/>
              </a:rPr>
              <a:t>if</a:t>
            </a:r>
            <a:r>
              <a:rPr lang="en-US" altLang="he-IL" sz="2000" dirty="0">
                <a:cs typeface="Times New Roman" panose="02020603050405020304" pitchFamily="18" charset="0"/>
              </a:rPr>
              <a:t> (root == NULL)</a:t>
            </a:r>
            <a:br>
              <a:rPr lang="en-US" altLang="he-IL" sz="2000" dirty="0">
                <a:cs typeface="Times New Roman" panose="02020603050405020304" pitchFamily="18" charset="0"/>
              </a:rPr>
            </a:br>
            <a:r>
              <a:rPr lang="en-US" altLang="he-IL" sz="2000" dirty="0">
                <a:cs typeface="Times New Roman" panose="02020603050405020304" pitchFamily="18" charset="0"/>
              </a:rPr>
              <a:t>      </a:t>
            </a:r>
            <a:r>
              <a:rPr lang="en-US" altLang="he-IL" sz="2000" dirty="0">
                <a:solidFill>
                  <a:schemeClr val="accent6"/>
                </a:solidFill>
                <a:cs typeface="Times New Roman" panose="02020603050405020304" pitchFamily="18" charset="0"/>
              </a:rPr>
              <a:t>return</a:t>
            </a:r>
            <a:r>
              <a:rPr lang="en-US" altLang="he-IL" sz="2000" dirty="0">
                <a:cs typeface="Times New Roman" panose="02020603050405020304" pitchFamily="18" charset="0"/>
              </a:rPr>
              <a:t> 0;</a:t>
            </a:r>
            <a:br>
              <a:rPr lang="en-US" altLang="he-IL" sz="2000" dirty="0">
                <a:cs typeface="Times New Roman" panose="02020603050405020304" pitchFamily="18" charset="0"/>
              </a:rPr>
            </a:br>
            <a:r>
              <a:rPr lang="en-US" altLang="he-IL" sz="2000" dirty="0">
                <a:solidFill>
                  <a:schemeClr val="bg2"/>
                </a:solidFill>
                <a:cs typeface="Times New Roman" panose="02020603050405020304" pitchFamily="18" charset="0"/>
              </a:rPr>
              <a:t>// if (</a:t>
            </a:r>
            <a:r>
              <a:rPr lang="en-US" altLang="he-IL" sz="2000" dirty="0" err="1">
                <a:solidFill>
                  <a:schemeClr val="bg2"/>
                </a:solidFill>
                <a:cs typeface="Times New Roman" panose="02020603050405020304" pitchFamily="18" charset="0"/>
              </a:rPr>
              <a:t>is_leaf</a:t>
            </a:r>
            <a:r>
              <a:rPr lang="en-US" altLang="he-IL" sz="2000" dirty="0">
                <a:solidFill>
                  <a:schemeClr val="bg2"/>
                </a:solidFill>
                <a:cs typeface="Times New Roman" panose="02020603050405020304" pitchFamily="18" charset="0"/>
              </a:rPr>
              <a:t>(root))</a:t>
            </a:r>
            <a:br>
              <a:rPr lang="en-US" altLang="he-IL" sz="2000" dirty="0">
                <a:solidFill>
                  <a:schemeClr val="bg2"/>
                </a:solidFill>
                <a:cs typeface="Times New Roman" panose="02020603050405020304" pitchFamily="18" charset="0"/>
              </a:rPr>
            </a:br>
            <a:r>
              <a:rPr lang="en-US" altLang="he-IL" sz="2000" dirty="0">
                <a:solidFill>
                  <a:schemeClr val="bg2"/>
                </a:solidFill>
                <a:cs typeface="Times New Roman" panose="02020603050405020304" pitchFamily="18" charset="0"/>
              </a:rPr>
              <a:t>//    return 1;</a:t>
            </a:r>
            <a:br>
              <a:rPr lang="en-US" altLang="he-IL" sz="2000" dirty="0">
                <a:solidFill>
                  <a:schemeClr val="bg2"/>
                </a:solidFill>
                <a:cs typeface="Times New Roman" panose="02020603050405020304" pitchFamily="18" charset="0"/>
              </a:rPr>
            </a:br>
            <a:r>
              <a:rPr lang="en-US" altLang="he-IL" sz="2000" dirty="0">
                <a:cs typeface="Times New Roman" panose="02020603050405020304" pitchFamily="18" charset="0"/>
              </a:rPr>
              <a:t>    </a:t>
            </a:r>
            <a:r>
              <a:rPr lang="en-US" altLang="he-IL" sz="2000" dirty="0">
                <a:solidFill>
                  <a:schemeClr val="accent6"/>
                </a:solidFill>
                <a:cs typeface="Times New Roman" panose="02020603050405020304" pitchFamily="18" charset="0"/>
              </a:rPr>
              <a:t>return</a:t>
            </a:r>
            <a:r>
              <a:rPr lang="en-US" altLang="he-IL" sz="2000" dirty="0">
                <a:cs typeface="Times New Roman" panose="02020603050405020304" pitchFamily="18" charset="0"/>
              </a:rPr>
              <a:t> size(root-&gt;left) + size(root-&gt;right) + 1;    // +1 for the root</a:t>
            </a:r>
            <a:br>
              <a:rPr lang="en-US" altLang="he-IL" sz="2000" dirty="0">
                <a:cs typeface="Times New Roman" panose="02020603050405020304" pitchFamily="18" charset="0"/>
              </a:rPr>
            </a:br>
            <a:r>
              <a:rPr lang="en-US" altLang="he-IL" sz="2000" dirty="0">
                <a:cs typeface="Times New Roman" panose="02020603050405020304" pitchFamily="18" charset="0"/>
              </a:rPr>
              <a:t>}</a:t>
            </a:r>
            <a:endParaRPr lang="en-US" altLang="he-IL" sz="1800" dirty="0">
              <a:cs typeface="Times New Roman" panose="02020603050405020304" pitchFamily="18" charset="0"/>
            </a:endParaRPr>
          </a:p>
          <a:p>
            <a:pPr marL="0" indent="0"/>
            <a:endParaRPr lang="en-US" altLang="he-IL" sz="2200" dirty="0">
              <a:cs typeface="Times New Roman" panose="02020603050405020304" pitchFamily="18" charset="0"/>
            </a:endParaRPr>
          </a:p>
          <a:p>
            <a:pPr marL="0" indent="0"/>
            <a:r>
              <a:rPr lang="en-US" altLang="he-IL" sz="2200" dirty="0"/>
              <a:t>Can you write it without using recursion?</a:t>
            </a:r>
          </a:p>
          <a:p>
            <a:pPr marL="0" indent="0"/>
            <a:endParaRPr lang="en-US" altLang="he-IL" sz="2200" dirty="0"/>
          </a:p>
          <a:p>
            <a:pPr marL="457200" indent="-457200">
              <a:buFont typeface="+mj-lt"/>
              <a:buAutoNum type="arabicPeriod"/>
            </a:pPr>
            <a:endParaRPr lang="en-US" altLang="he-IL" sz="2200" dirty="0"/>
          </a:p>
          <a:p>
            <a:pPr marL="457200" indent="-457200">
              <a:buFont typeface="+mj-lt"/>
              <a:buAutoNum type="arabicPeriod"/>
            </a:pPr>
            <a:endParaRPr lang="en-US" altLang="he-IL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+mj-lt"/>
              <a:buAutoNum type="arabicPeriod"/>
            </a:pPr>
            <a:endParaRPr lang="en-US" altLang="he-IL" sz="2200" dirty="0"/>
          </a:p>
        </p:txBody>
      </p:sp>
    </p:spTree>
    <p:extLst>
      <p:ext uri="{BB962C8B-B14F-4D97-AF65-F5344CB8AC3E}">
        <p14:creationId xmlns:p14="http://schemas.microsoft.com/office/powerpoint/2010/main" val="419531038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Binary Trees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/>
            <a:r>
              <a:rPr lang="en-US" altLang="he-IL" sz="2200" dirty="0"/>
              <a:t>Write a function that gets a binary tree and computes its height</a:t>
            </a:r>
            <a:r>
              <a:rPr lang="en-US" altLang="he-IL" sz="2200" dirty="0">
                <a:cs typeface="Times New Roman" panose="02020603050405020304" pitchFamily="18" charset="0"/>
              </a:rPr>
              <a:t>.</a:t>
            </a:r>
          </a:p>
          <a:p>
            <a:pPr marL="0" indent="0"/>
            <a:endParaRPr lang="en-US" altLang="he-IL" sz="2400" dirty="0">
              <a:solidFill>
                <a:schemeClr val="accent6"/>
              </a:solidFill>
              <a:cs typeface="Times New Roman" panose="02020603050405020304" pitchFamily="18" charset="0"/>
            </a:endParaRPr>
          </a:p>
          <a:p>
            <a:pPr marL="0" indent="0"/>
            <a:r>
              <a:rPr lang="en-US" altLang="he-IL" sz="2400" dirty="0">
                <a:solidFill>
                  <a:schemeClr val="accent6"/>
                </a:solidFill>
                <a:cs typeface="Times New Roman" panose="02020603050405020304" pitchFamily="18" charset="0"/>
              </a:rPr>
              <a:t>int</a:t>
            </a:r>
            <a:r>
              <a:rPr lang="en-US" altLang="he-IL" sz="2200" dirty="0"/>
              <a:t> height(</a:t>
            </a:r>
            <a:r>
              <a:rPr lang="en-US" altLang="he-IL" sz="2200" dirty="0" err="1"/>
              <a:t>BTnode_t</a:t>
            </a:r>
            <a:r>
              <a:rPr lang="en-US" altLang="he-IL" sz="2200" dirty="0"/>
              <a:t>* root) {</a:t>
            </a:r>
            <a:br>
              <a:rPr lang="en-US" altLang="he-IL" sz="2200" dirty="0"/>
            </a:br>
            <a:r>
              <a:rPr lang="en-US" altLang="he-IL" sz="2200" dirty="0"/>
              <a:t>  </a:t>
            </a:r>
            <a:r>
              <a:rPr lang="en-US" altLang="he-IL" sz="2200" dirty="0">
                <a:solidFill>
                  <a:schemeClr val="accent2"/>
                </a:solidFill>
              </a:rPr>
              <a:t>if</a:t>
            </a:r>
            <a:r>
              <a:rPr lang="en-US" altLang="he-IL" sz="2200" dirty="0"/>
              <a:t> (root == NULL)</a:t>
            </a:r>
            <a:br>
              <a:rPr lang="en-US" altLang="he-IL" sz="2200" dirty="0"/>
            </a:br>
            <a:r>
              <a:rPr lang="en-US" altLang="he-IL" sz="2200" dirty="0"/>
              <a:t>    </a:t>
            </a:r>
            <a:r>
              <a:rPr lang="en-US" altLang="he-IL" sz="2200" dirty="0">
                <a:solidFill>
                  <a:schemeClr val="accent2"/>
                </a:solidFill>
              </a:rPr>
              <a:t>return</a:t>
            </a:r>
            <a:r>
              <a:rPr lang="en-US" altLang="he-IL" sz="2200" dirty="0"/>
              <a:t> -1;</a:t>
            </a:r>
            <a:br>
              <a:rPr lang="en-US" altLang="he-IL" sz="2200" dirty="0"/>
            </a:br>
            <a:r>
              <a:rPr lang="en-US" altLang="he-IL" sz="2200" dirty="0">
                <a:solidFill>
                  <a:schemeClr val="bg2"/>
                </a:solidFill>
              </a:rPr>
              <a:t>  // if (</a:t>
            </a:r>
            <a:r>
              <a:rPr lang="en-US" altLang="he-IL" sz="2200" dirty="0" err="1">
                <a:solidFill>
                  <a:schemeClr val="bg2"/>
                </a:solidFill>
              </a:rPr>
              <a:t>is_leaf</a:t>
            </a:r>
            <a:r>
              <a:rPr lang="en-US" altLang="he-IL" sz="2200" dirty="0">
                <a:solidFill>
                  <a:schemeClr val="bg2"/>
                </a:solidFill>
              </a:rPr>
              <a:t>(root))</a:t>
            </a:r>
            <a:br>
              <a:rPr lang="en-US" altLang="he-IL" sz="2200" dirty="0">
                <a:solidFill>
                  <a:schemeClr val="bg2"/>
                </a:solidFill>
              </a:rPr>
            </a:br>
            <a:r>
              <a:rPr lang="en-US" altLang="he-IL" sz="2200" dirty="0">
                <a:solidFill>
                  <a:schemeClr val="bg2"/>
                </a:solidFill>
              </a:rPr>
              <a:t>  //   return 0;</a:t>
            </a:r>
            <a:br>
              <a:rPr lang="en-US" altLang="he-IL" sz="2200" dirty="0">
                <a:solidFill>
                  <a:schemeClr val="bg2"/>
                </a:solidFill>
              </a:rPr>
            </a:br>
            <a:r>
              <a:rPr lang="en-US" altLang="he-IL" sz="2200" dirty="0"/>
              <a:t>  </a:t>
            </a:r>
            <a:r>
              <a:rPr lang="en-US" altLang="he-IL" sz="2200" dirty="0">
                <a:solidFill>
                  <a:schemeClr val="accent2"/>
                </a:solidFill>
              </a:rPr>
              <a:t>return</a:t>
            </a:r>
            <a:r>
              <a:rPr lang="en-US" altLang="he-IL" sz="2200" dirty="0"/>
              <a:t> max(height(root-&gt;left), height(root-&gt;right)) + 1;</a:t>
            </a:r>
            <a:br>
              <a:rPr lang="en-US" altLang="he-IL" sz="2200" dirty="0"/>
            </a:br>
            <a:r>
              <a:rPr lang="en-US" altLang="he-IL" sz="2200" dirty="0"/>
              <a:t>}</a:t>
            </a:r>
          </a:p>
          <a:p>
            <a:pPr marL="0" indent="0"/>
            <a:endParaRPr lang="en-US" altLang="he-IL" sz="2200" dirty="0"/>
          </a:p>
          <a:p>
            <a:pPr marL="0" indent="0"/>
            <a:r>
              <a:rPr lang="en-US" altLang="he-IL" sz="2200" dirty="0"/>
              <a:t>Can you write it without using recursion?</a:t>
            </a:r>
          </a:p>
        </p:txBody>
      </p:sp>
    </p:spTree>
    <p:extLst>
      <p:ext uri="{BB962C8B-B14F-4D97-AF65-F5344CB8AC3E}">
        <p14:creationId xmlns:p14="http://schemas.microsoft.com/office/powerpoint/2010/main" val="399107247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Binary Trees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457200" indent="-457200">
              <a:buFont typeface="+mj-lt"/>
              <a:buAutoNum type="arabicPeriod"/>
            </a:pPr>
            <a:r>
              <a:rPr lang="en-US" altLang="he-IL" sz="2200" dirty="0"/>
              <a:t>Write a function that gets a binary tree and computes the number of leaves in the tree</a:t>
            </a:r>
            <a:r>
              <a:rPr lang="en-US" altLang="he-IL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457200" indent="-457200">
              <a:buFont typeface="+mj-lt"/>
              <a:buAutoNum type="arabicPeriod"/>
            </a:pPr>
            <a:endParaRPr lang="en-US" altLang="he-IL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altLang="he-IL" sz="2200" dirty="0"/>
              <a:t>Write a function that gets a binary tree and computes the number of nodes with even values.</a:t>
            </a:r>
          </a:p>
          <a:p>
            <a:pPr marL="457200" indent="-457200">
              <a:buFont typeface="+mj-lt"/>
              <a:buAutoNum type="arabicPeriod"/>
            </a:pPr>
            <a:endParaRPr lang="en-US" altLang="he-IL" sz="2200" dirty="0"/>
          </a:p>
          <a:p>
            <a:pPr marL="457200" indent="-457200">
              <a:buFont typeface="+mj-lt"/>
              <a:buAutoNum type="arabicPeriod"/>
            </a:pPr>
            <a:r>
              <a:rPr lang="en-US" altLang="he-IL" sz="2200" dirty="0"/>
              <a:t>Write a function map that gets a binary tree and a function f,</a:t>
            </a:r>
            <a:br>
              <a:rPr lang="en-US" altLang="he-IL" sz="2200" dirty="0"/>
            </a:br>
            <a:r>
              <a:rPr lang="en-US" altLang="he-IL" sz="2200" dirty="0"/>
              <a:t>and applies f on each node in the tree.</a:t>
            </a:r>
          </a:p>
          <a:p>
            <a:pPr marL="457200" indent="-457200">
              <a:buFont typeface="+mj-lt"/>
              <a:buAutoNum type="arabicPeriod"/>
            </a:pPr>
            <a:endParaRPr lang="en-US" altLang="he-IL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+mj-lt"/>
              <a:buAutoNum type="arabicPeriod"/>
            </a:pPr>
            <a:endParaRPr lang="en-US" altLang="he-IL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+mj-lt"/>
              <a:buAutoNum type="arabicPeriod"/>
            </a:pPr>
            <a:endParaRPr lang="en-US" altLang="he-IL" sz="2200" dirty="0"/>
          </a:p>
        </p:txBody>
      </p:sp>
    </p:spTree>
    <p:extLst>
      <p:ext uri="{BB962C8B-B14F-4D97-AF65-F5344CB8AC3E}">
        <p14:creationId xmlns:p14="http://schemas.microsoft.com/office/powerpoint/2010/main" val="421513454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/>
          <a:lstStyle/>
          <a:p>
            <a:endParaRPr lang="en-US"/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r>
              <a:rPr lang="de-DE" altLang="en-US" sz="8000" dirty="0"/>
              <a:t>Traversing</a:t>
            </a:r>
            <a:br>
              <a:rPr lang="de-DE" altLang="en-US" sz="8000" dirty="0"/>
            </a:br>
            <a:r>
              <a:rPr lang="de-DE" altLang="en-US" sz="8000" dirty="0"/>
              <a:t>Binary Trees</a:t>
            </a:r>
          </a:p>
        </p:txBody>
      </p:sp>
    </p:spTree>
    <p:extLst>
      <p:ext uri="{BB962C8B-B14F-4D97-AF65-F5344CB8AC3E}">
        <p14:creationId xmlns:p14="http://schemas.microsoft.com/office/powerpoint/2010/main" val="167476023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Traversing Binary Trees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>
              <a:defRPr/>
            </a:pPr>
            <a:r>
              <a:rPr lang="en-US" sz="2200" u="sng" dirty="0" err="1"/>
              <a:t>InOrder</a:t>
            </a:r>
            <a:r>
              <a:rPr lang="en-US" sz="2200" u="sng" dirty="0"/>
              <a:t> traversal:</a:t>
            </a:r>
          </a:p>
          <a:p>
            <a:pPr marL="800100" lvl="1" indent="-342900">
              <a:buFont typeface="Arial" panose="020B0604020202020204" pitchFamily="34" charset="0"/>
              <a:buChar char="•"/>
              <a:defRPr/>
            </a:pPr>
            <a:r>
              <a:rPr lang="en-US" sz="2200" dirty="0"/>
              <a:t>First visit the left subtree,</a:t>
            </a:r>
          </a:p>
          <a:p>
            <a:pPr marL="800100" lvl="1" indent="-342900">
              <a:buFont typeface="Arial" panose="020B0604020202020204" pitchFamily="34" charset="0"/>
              <a:buChar char="•"/>
              <a:defRPr/>
            </a:pPr>
            <a:r>
              <a:rPr lang="en-US" sz="2200" dirty="0"/>
              <a:t>Then the root,</a:t>
            </a:r>
          </a:p>
          <a:p>
            <a:pPr marL="800100" lvl="1" indent="-342900">
              <a:buFont typeface="Arial" panose="020B0604020202020204" pitchFamily="34" charset="0"/>
              <a:buChar char="•"/>
              <a:defRPr/>
            </a:pPr>
            <a:r>
              <a:rPr lang="en-US" sz="2200" dirty="0"/>
              <a:t>Then the right subtree.</a:t>
            </a:r>
          </a:p>
          <a:p>
            <a:pPr>
              <a:defRPr/>
            </a:pPr>
            <a:endParaRPr lang="en-US" sz="2200" dirty="0"/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2200" dirty="0"/>
              <a:t>Example:</a:t>
            </a:r>
          </a:p>
          <a:p>
            <a:pPr marL="0" indent="0">
              <a:defRPr/>
            </a:pPr>
            <a:r>
              <a:rPr lang="en-US" sz="2200" dirty="0"/>
              <a:t>__left___ 10, __right__</a:t>
            </a:r>
          </a:p>
          <a:p>
            <a:pPr marL="0" indent="0">
              <a:defRPr/>
            </a:pPr>
            <a:r>
              <a:rPr lang="en-US" sz="2200" b="1" dirty="0"/>
              <a:t>__,5,__</a:t>
            </a:r>
            <a:r>
              <a:rPr lang="en-US" sz="2200" dirty="0"/>
              <a:t>,  10,  </a:t>
            </a:r>
            <a:r>
              <a:rPr lang="en-US" sz="2200" b="1" dirty="0"/>
              <a:t>___  21 __</a:t>
            </a:r>
          </a:p>
          <a:p>
            <a:pPr marL="0" indent="0">
              <a:defRPr/>
            </a:pPr>
            <a:r>
              <a:rPr lang="en-US" sz="2200" dirty="0"/>
              <a:t>1, 5, 7,    10,   16, 21, 25</a:t>
            </a:r>
          </a:p>
          <a:p>
            <a:pPr marL="0" indent="0">
              <a:defRPr/>
            </a:pPr>
            <a:r>
              <a:rPr lang="en-US" sz="2200" dirty="0"/>
              <a:t>Answer: [1,5,7,10,16,21,25]</a:t>
            </a:r>
          </a:p>
          <a:p>
            <a:pPr marL="0" indent="0">
              <a:defRPr/>
            </a:pPr>
            <a:endParaRPr lang="en-US" sz="2200" dirty="0"/>
          </a:p>
          <a:p>
            <a:pPr>
              <a:defRPr/>
            </a:pPr>
            <a:endParaRPr lang="en-US" sz="2200" dirty="0"/>
          </a:p>
          <a:p>
            <a:pPr marL="457200" indent="-457200">
              <a:buFont typeface="+mj-lt"/>
              <a:buAutoNum type="arabicPeriod"/>
            </a:pPr>
            <a:endParaRPr lang="en-US" altLang="he-IL" sz="2200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7112" y="4262722"/>
            <a:ext cx="3721100" cy="249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8555901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Traversing Binary Trees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>
              <a:defRPr/>
            </a:pPr>
            <a:r>
              <a:rPr lang="en-US" sz="2200" u="sng" dirty="0" err="1"/>
              <a:t>PreOrder</a:t>
            </a:r>
            <a:r>
              <a:rPr lang="en-US" sz="2200" u="sng" dirty="0"/>
              <a:t> traversal:</a:t>
            </a:r>
          </a:p>
          <a:p>
            <a:pPr marL="800100" lvl="1" indent="-342900">
              <a:buFont typeface="Arial" panose="020B0604020202020204" pitchFamily="34" charset="0"/>
              <a:buChar char="•"/>
              <a:defRPr/>
            </a:pPr>
            <a:r>
              <a:rPr lang="en-US" sz="2200" dirty="0"/>
              <a:t>First visit the root,</a:t>
            </a:r>
          </a:p>
          <a:p>
            <a:pPr marL="800100" lvl="1" indent="-342900">
              <a:buFont typeface="Arial" panose="020B0604020202020204" pitchFamily="34" charset="0"/>
              <a:buChar char="•"/>
              <a:defRPr/>
            </a:pPr>
            <a:r>
              <a:rPr lang="en-US" sz="2200" dirty="0"/>
              <a:t>Then the left subtree,</a:t>
            </a:r>
          </a:p>
          <a:p>
            <a:pPr marL="800100" lvl="1" indent="-342900">
              <a:buFont typeface="Arial" panose="020B0604020202020204" pitchFamily="34" charset="0"/>
              <a:buChar char="•"/>
              <a:defRPr/>
            </a:pPr>
            <a:r>
              <a:rPr lang="en-US" sz="2200" dirty="0"/>
              <a:t>Then the right subtree.</a:t>
            </a:r>
          </a:p>
          <a:p>
            <a:pPr>
              <a:defRPr/>
            </a:pPr>
            <a:endParaRPr lang="en-US" sz="2200" dirty="0"/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2200" dirty="0"/>
              <a:t>Example: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2200" dirty="0"/>
              <a:t>10, __left__, ___right___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2200" dirty="0"/>
              <a:t>10,  5,_left_, _right_,  21, </a:t>
            </a:r>
            <a:r>
              <a:rPr lang="en-US" sz="2200" dirty="0" err="1"/>
              <a:t>left_,right</a:t>
            </a:r>
            <a:r>
              <a:rPr lang="en-US" sz="2200" dirty="0"/>
              <a:t>_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2200" dirty="0"/>
              <a:t>10,    5, 1, 7,    21, 16, 25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2200" dirty="0"/>
              <a:t>Answer: [10,5,1,7,21,16,25]</a:t>
            </a:r>
          </a:p>
          <a:p>
            <a:pPr>
              <a:defRPr/>
            </a:pPr>
            <a:endParaRPr lang="en-US" sz="2200" dirty="0"/>
          </a:p>
          <a:p>
            <a:pPr marL="457200" indent="-457200">
              <a:buFont typeface="+mj-lt"/>
              <a:buAutoNum type="arabicPeriod"/>
            </a:pPr>
            <a:endParaRPr lang="en-US" altLang="he-IL" sz="2200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7112" y="4262722"/>
            <a:ext cx="3721100" cy="249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4813562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/>
          <a:lstStyle/>
          <a:p>
            <a:endParaRPr lang="en-US"/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endParaRPr lang="de-DE" altLang="en-US" sz="8000" dirty="0"/>
          </a:p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r>
              <a:rPr lang="de-DE" altLang="en-US" sz="8000" dirty="0"/>
              <a:t>Graphs</a:t>
            </a:r>
          </a:p>
        </p:txBody>
      </p:sp>
    </p:spTree>
    <p:extLst>
      <p:ext uri="{BB962C8B-B14F-4D97-AF65-F5344CB8AC3E}">
        <p14:creationId xmlns:p14="http://schemas.microsoft.com/office/powerpoint/2010/main" val="286376958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Traversing Binary Trees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>
              <a:defRPr/>
            </a:pPr>
            <a:r>
              <a:rPr lang="en-US" sz="2200" u="sng" dirty="0" err="1"/>
              <a:t>PostOrder</a:t>
            </a:r>
            <a:r>
              <a:rPr lang="en-US" sz="2200" u="sng" dirty="0"/>
              <a:t> traversal:</a:t>
            </a:r>
          </a:p>
          <a:p>
            <a:pPr marL="800100" lvl="1" indent="-342900">
              <a:buFont typeface="Arial" panose="020B0604020202020204" pitchFamily="34" charset="0"/>
              <a:buChar char="•"/>
              <a:defRPr/>
            </a:pPr>
            <a:r>
              <a:rPr lang="en-US" sz="2200" dirty="0"/>
              <a:t>First visit the left subtree,</a:t>
            </a:r>
          </a:p>
          <a:p>
            <a:pPr marL="800100" lvl="1" indent="-342900">
              <a:buFont typeface="Arial" panose="020B0604020202020204" pitchFamily="34" charset="0"/>
              <a:buChar char="•"/>
              <a:defRPr/>
            </a:pPr>
            <a:r>
              <a:rPr lang="en-US" sz="2200" dirty="0"/>
              <a:t>Then the right subtree.</a:t>
            </a:r>
          </a:p>
          <a:p>
            <a:pPr marL="800100" lvl="1" indent="-342900">
              <a:buFont typeface="Arial" panose="020B0604020202020204" pitchFamily="34" charset="0"/>
              <a:buChar char="•"/>
              <a:defRPr/>
            </a:pPr>
            <a:r>
              <a:rPr lang="en-US" sz="2200" dirty="0"/>
              <a:t>Then the root</a:t>
            </a:r>
          </a:p>
          <a:p>
            <a:pPr>
              <a:defRPr/>
            </a:pPr>
            <a:endParaRPr lang="en-US" sz="2200" dirty="0"/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2200" dirty="0"/>
              <a:t>Example: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2200" dirty="0"/>
              <a:t>__left__, ___right_, 10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2200" dirty="0"/>
              <a:t>_left_, right_, 5,   _left_, _right_,21,  10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2200" dirty="0"/>
              <a:t>1, 7, 5,   16, 25, 21,    10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2200" dirty="0"/>
              <a:t>Answer: [1,7,5,16,25,21,10]</a:t>
            </a:r>
          </a:p>
          <a:p>
            <a:pPr>
              <a:defRPr/>
            </a:pPr>
            <a:endParaRPr lang="en-US" sz="2200" dirty="0"/>
          </a:p>
          <a:p>
            <a:pPr marL="457200" indent="-457200">
              <a:buFont typeface="+mj-lt"/>
              <a:buAutoNum type="arabicPeriod"/>
            </a:pPr>
            <a:endParaRPr lang="en-US" altLang="he-IL" sz="2200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7112" y="4262722"/>
            <a:ext cx="3721100" cy="249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7106688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PreOrder traversal algorithm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2200" dirty="0"/>
              <a:t>// prints the tree in </a:t>
            </a:r>
            <a:r>
              <a:rPr lang="en-US" sz="2200" dirty="0" err="1"/>
              <a:t>PreOrder</a:t>
            </a:r>
            <a:endParaRPr lang="en-US" sz="2200" dirty="0"/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2200" dirty="0" err="1"/>
              <a:t>PreOrderTraversal</a:t>
            </a:r>
            <a:r>
              <a:rPr lang="en-US" sz="2200" dirty="0"/>
              <a:t> (</a:t>
            </a:r>
            <a:r>
              <a:rPr lang="en-US" sz="2200" dirty="0" err="1"/>
              <a:t>BTnode</a:t>
            </a:r>
            <a:r>
              <a:rPr lang="en-US" sz="2200" dirty="0"/>
              <a:t> root):</a:t>
            </a:r>
          </a:p>
          <a:p>
            <a:pPr marL="514350" indent="-514350">
              <a:buFont typeface="Arial" panose="020B0604020202020204" pitchFamily="34" charset="0"/>
              <a:buAutoNum type="arabicPeriod"/>
              <a:defRPr/>
            </a:pPr>
            <a:r>
              <a:rPr lang="en-US" sz="2200" dirty="0"/>
              <a:t>If root==NULL</a:t>
            </a:r>
          </a:p>
          <a:p>
            <a:pPr marL="400050" lvl="1" indent="0">
              <a:buFont typeface="Arial" panose="020B0604020202020204" pitchFamily="34" charset="0"/>
              <a:buNone/>
              <a:defRPr/>
            </a:pPr>
            <a:r>
              <a:rPr lang="en-US" sz="2200" dirty="0"/>
              <a:t>	1.1 do nothing</a:t>
            </a:r>
          </a:p>
          <a:p>
            <a:pPr marL="514350" indent="-514350">
              <a:buFont typeface="Arial" panose="020B0604020202020204" pitchFamily="34" charset="0"/>
              <a:buAutoNum type="arabicPeriod"/>
              <a:defRPr/>
            </a:pPr>
            <a:r>
              <a:rPr lang="en-US" sz="2200" dirty="0"/>
              <a:t>Else</a:t>
            </a:r>
          </a:p>
          <a:p>
            <a:pPr marL="400050" lvl="1" indent="0">
              <a:buFont typeface="Arial" panose="020B0604020202020204" pitchFamily="34" charset="0"/>
              <a:buNone/>
              <a:defRPr/>
            </a:pPr>
            <a:r>
              <a:rPr lang="en-US" sz="2200" dirty="0"/>
              <a:t>2.1 print( </a:t>
            </a:r>
            <a:r>
              <a:rPr lang="en-US" sz="2200" dirty="0" err="1"/>
              <a:t>root.data</a:t>
            </a:r>
            <a:r>
              <a:rPr lang="en-US" sz="2200" dirty="0"/>
              <a:t> )</a:t>
            </a:r>
          </a:p>
          <a:p>
            <a:pPr marL="400050" lvl="1" indent="0">
              <a:buFont typeface="Arial" panose="020B0604020202020204" pitchFamily="34" charset="0"/>
              <a:buNone/>
              <a:defRPr/>
            </a:pPr>
            <a:r>
              <a:rPr lang="en-US" sz="2200" dirty="0"/>
              <a:t>2.2 </a:t>
            </a:r>
            <a:r>
              <a:rPr lang="en-US" sz="2200" dirty="0" err="1"/>
              <a:t>PreOrderTraversal</a:t>
            </a:r>
            <a:r>
              <a:rPr lang="en-US" sz="2200" dirty="0"/>
              <a:t> (</a:t>
            </a:r>
            <a:r>
              <a:rPr lang="en-US" sz="2200" dirty="0" err="1"/>
              <a:t>root.left</a:t>
            </a:r>
            <a:r>
              <a:rPr lang="en-US" sz="2200" dirty="0"/>
              <a:t>)</a:t>
            </a:r>
          </a:p>
          <a:p>
            <a:pPr marL="400050" lvl="1" indent="0">
              <a:buFont typeface="Arial" panose="020B0604020202020204" pitchFamily="34" charset="0"/>
              <a:buNone/>
              <a:defRPr/>
            </a:pPr>
            <a:r>
              <a:rPr lang="en-US" sz="2200" dirty="0"/>
              <a:t>2.3 </a:t>
            </a:r>
            <a:r>
              <a:rPr lang="en-US" sz="2200" dirty="0" err="1"/>
              <a:t>PreOrderTraversal</a:t>
            </a:r>
            <a:r>
              <a:rPr lang="en-US" sz="2200" dirty="0"/>
              <a:t>(</a:t>
            </a:r>
            <a:r>
              <a:rPr lang="en-US" sz="2200" dirty="0" err="1"/>
              <a:t>root.right</a:t>
            </a:r>
            <a:r>
              <a:rPr lang="en-US" sz="2200" dirty="0"/>
              <a:t>)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821112" y="5761037"/>
            <a:ext cx="4764088" cy="779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2400" i="1" dirty="0">
                <a:solidFill>
                  <a:srgbClr val="0000CC"/>
                </a:solidFill>
                <a:latin typeface="Arial" panose="020B0604020202020204" pitchFamily="34" charset="0"/>
              </a:rPr>
              <a:t>Q:Change the algorithm to get the </a:t>
            </a:r>
            <a:r>
              <a:rPr lang="en-US" altLang="he-IL" sz="2400" i="1" dirty="0" err="1">
                <a:solidFill>
                  <a:srgbClr val="0000CC"/>
                </a:solidFill>
                <a:latin typeface="Arial" panose="020B0604020202020204" pitchFamily="34" charset="0"/>
              </a:rPr>
              <a:t>InOrder</a:t>
            </a:r>
            <a:r>
              <a:rPr lang="en-US" altLang="he-IL" sz="2400" i="1" dirty="0">
                <a:solidFill>
                  <a:srgbClr val="0000CC"/>
                </a:solidFill>
                <a:latin typeface="Arial" panose="020B0604020202020204" pitchFamily="34" charset="0"/>
              </a:rPr>
              <a:t>/</a:t>
            </a:r>
            <a:r>
              <a:rPr lang="en-US" altLang="he-IL" sz="2400" i="1" dirty="0" err="1">
                <a:solidFill>
                  <a:srgbClr val="0000CC"/>
                </a:solidFill>
                <a:latin typeface="Arial" panose="020B0604020202020204" pitchFamily="34" charset="0"/>
              </a:rPr>
              <a:t>PostOrder</a:t>
            </a:r>
            <a:r>
              <a:rPr lang="en-US" altLang="he-IL" sz="2400" i="1" dirty="0">
                <a:solidFill>
                  <a:srgbClr val="0000CC"/>
                </a:solidFill>
                <a:latin typeface="Arial" panose="020B0604020202020204" pitchFamily="34" charset="0"/>
              </a:rPr>
              <a:t> traversal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153101D-2EC8-4765-A083-99B18716F6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40312" y="2874942"/>
            <a:ext cx="4535488" cy="1809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2400" i="1" u="sng" dirty="0">
                <a:solidFill>
                  <a:srgbClr val="0000CC"/>
                </a:solidFill>
                <a:latin typeface="Arial" panose="020B0604020202020204" pitchFamily="34" charset="0"/>
              </a:rPr>
              <a:t>Running time</a:t>
            </a:r>
            <a:r>
              <a:rPr lang="en-US" altLang="he-IL" sz="2400" i="1" dirty="0">
                <a:solidFill>
                  <a:srgbClr val="0000CC"/>
                </a:solidFill>
                <a:latin typeface="Arial" panose="020B0604020202020204" pitchFamily="34" charset="0"/>
              </a:rPr>
              <a:t>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2400" i="1" dirty="0">
                <a:solidFill>
                  <a:srgbClr val="0000CC"/>
                </a:solidFill>
                <a:latin typeface="Arial" panose="020B0604020202020204" pitchFamily="34" charset="0"/>
              </a:rPr>
              <a:t>O(n) where n = size of the tree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2400" i="1" dirty="0">
                <a:solidFill>
                  <a:srgbClr val="0000CC"/>
                </a:solidFill>
                <a:latin typeface="Arial" panose="020B0604020202020204" pitchFamily="34" charset="0"/>
              </a:rPr>
              <a:t>Because each vertex is processed exactly once.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he-IL" sz="2400" i="1" dirty="0">
              <a:solidFill>
                <a:srgbClr val="0000CC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161312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/>
          <a:lstStyle/>
          <a:p>
            <a:endParaRPr lang="en-US"/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r>
              <a:rPr lang="de-DE" altLang="en-US" sz="8000" dirty="0"/>
              <a:t>Practice Problems</a:t>
            </a:r>
          </a:p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r>
              <a:rPr lang="de-DE" altLang="en-US" sz="8000" dirty="0"/>
              <a:t>on Binary Trees</a:t>
            </a:r>
          </a:p>
        </p:txBody>
      </p:sp>
    </p:spTree>
    <p:extLst>
      <p:ext uri="{BB962C8B-B14F-4D97-AF65-F5344CB8AC3E}">
        <p14:creationId xmlns:p14="http://schemas.microsoft.com/office/powerpoint/2010/main" val="259387457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Reconstruct a Binary Tree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/>
            <a:r>
              <a:rPr lang="en-US" altLang="he-IL" sz="2000" dirty="0">
                <a:latin typeface="+mj-lt"/>
                <a:cs typeface="Times New Roman" panose="02020603050405020304" pitchFamily="18" charset="0"/>
              </a:rPr>
              <a:t>Suppose we are given </a:t>
            </a:r>
          </a:p>
          <a:p>
            <a:pPr marL="457200" indent="-457200">
              <a:buAutoNum type="arabicParenBoth"/>
            </a:pPr>
            <a:r>
              <a:rPr lang="en-US" altLang="he-IL" sz="2000" dirty="0">
                <a:latin typeface="+mj-lt"/>
                <a:cs typeface="Times New Roman" panose="02020603050405020304" pitchFamily="18" charset="0"/>
              </a:rPr>
              <a:t>Preorder traversal of a tree</a:t>
            </a:r>
          </a:p>
          <a:p>
            <a:pPr marL="457200" indent="-457200">
              <a:buAutoNum type="arabicParenBoth"/>
            </a:pPr>
            <a:r>
              <a:rPr lang="en-US" altLang="he-IL" sz="2000" dirty="0" err="1">
                <a:latin typeface="+mj-lt"/>
                <a:cs typeface="Times New Roman" panose="02020603050405020304" pitchFamily="18" charset="0"/>
              </a:rPr>
              <a:t>Inorder</a:t>
            </a:r>
            <a:r>
              <a:rPr lang="en-US" altLang="he-IL" sz="2000" dirty="0">
                <a:latin typeface="+mj-lt"/>
                <a:cs typeface="Times New Roman" panose="02020603050405020304" pitchFamily="18" charset="0"/>
              </a:rPr>
              <a:t> traversal of a tree</a:t>
            </a:r>
          </a:p>
          <a:p>
            <a:pPr marL="0" indent="0"/>
            <a:r>
              <a:rPr lang="en-US" altLang="he-IL" sz="2000" dirty="0">
                <a:latin typeface="+mj-lt"/>
                <a:cs typeface="Times New Roman" panose="02020603050405020304" pitchFamily="18" charset="0"/>
              </a:rPr>
              <a:t>Can we reconstruct the tree?</a:t>
            </a:r>
          </a:p>
          <a:p>
            <a:pPr marL="0" indent="0"/>
            <a:endParaRPr lang="en-US" altLang="he-IL" sz="2000" dirty="0">
              <a:latin typeface="+mj-lt"/>
              <a:cs typeface="Times New Roman" panose="02020603050405020304" pitchFamily="18" charset="0"/>
            </a:endParaRPr>
          </a:p>
          <a:p>
            <a:pPr marL="0" indent="0"/>
            <a:r>
              <a:rPr lang="en-US" altLang="he-IL" sz="2000" u="sng" dirty="0">
                <a:latin typeface="+mj-lt"/>
                <a:cs typeface="Times New Roman" panose="02020603050405020304" pitchFamily="18" charset="0"/>
              </a:rPr>
              <a:t>Example</a:t>
            </a:r>
            <a:r>
              <a:rPr lang="en-US" altLang="he-IL" sz="2000" dirty="0">
                <a:latin typeface="+mj-lt"/>
                <a:cs typeface="Times New Roman" panose="02020603050405020304" pitchFamily="18" charset="0"/>
              </a:rPr>
              <a:t>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000" dirty="0"/>
              <a:t>Preorder: 	[10,5,1,7,21,16,25]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he-IL" sz="2000" dirty="0" err="1">
                <a:latin typeface="+mj-lt"/>
                <a:cs typeface="Times New Roman" panose="02020603050405020304" pitchFamily="18" charset="0"/>
              </a:rPr>
              <a:t>Inorder</a:t>
            </a:r>
            <a:r>
              <a:rPr lang="en-US" altLang="he-IL" sz="2000" dirty="0">
                <a:latin typeface="+mj-lt"/>
                <a:cs typeface="Times New Roman" panose="02020603050405020304" pitchFamily="18" charset="0"/>
              </a:rPr>
              <a:t>:		</a:t>
            </a:r>
            <a:r>
              <a:rPr lang="en-US" sz="2000" dirty="0"/>
              <a:t>[1,5,7,10,16,21,25]</a:t>
            </a:r>
            <a:endParaRPr lang="en-US" altLang="he-IL" sz="2000" dirty="0">
              <a:latin typeface="+mj-lt"/>
              <a:cs typeface="Times New Roman" panose="02020603050405020304" pitchFamily="18" charset="0"/>
            </a:endParaRPr>
          </a:p>
          <a:p>
            <a:pPr marL="0" indent="0"/>
            <a:r>
              <a:rPr lang="en-US" altLang="he-IL" sz="2000" dirty="0">
                <a:latin typeface="+mj-lt"/>
                <a:cs typeface="Times New Roman" panose="02020603050405020304" pitchFamily="18" charset="0"/>
              </a:rPr>
              <a:t>Can you recover the tree?</a:t>
            </a:r>
          </a:p>
        </p:txBody>
      </p:sp>
    </p:spTree>
    <p:extLst>
      <p:ext uri="{BB962C8B-B14F-4D97-AF65-F5344CB8AC3E}">
        <p14:creationId xmlns:p14="http://schemas.microsoft.com/office/powerpoint/2010/main" val="262488353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96C4C1-3A9B-36B2-E1E5-68E87BE628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>
            <a:extLst>
              <a:ext uri="{FF2B5EF4-FFF2-40B4-BE49-F238E27FC236}">
                <a16:creationId xmlns:a16="http://schemas.microsoft.com/office/drawing/2014/main" id="{7E4470F9-2E2F-5B1C-66B8-38E2E6A6EF3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Reconstruct a Binary Tree</a:t>
            </a:r>
          </a:p>
        </p:txBody>
      </p:sp>
      <p:sp>
        <p:nvSpPr>
          <p:cNvPr id="5122" name="Rectangle 2">
            <a:extLst>
              <a:ext uri="{FF2B5EF4-FFF2-40B4-BE49-F238E27FC236}">
                <a16:creationId xmlns:a16="http://schemas.microsoft.com/office/drawing/2014/main" id="{0BD2AD73-9E19-C0AA-7F13-53F35DB0E69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/>
            <a:r>
              <a:rPr lang="en-US" altLang="he-IL" sz="2000" u="sng" dirty="0">
                <a:latin typeface="+mj-lt"/>
                <a:cs typeface="Times New Roman" panose="02020603050405020304" pitchFamily="18" charset="0"/>
              </a:rPr>
              <a:t>Example1</a:t>
            </a:r>
            <a:r>
              <a:rPr lang="en-US" altLang="he-IL" sz="2000" dirty="0">
                <a:latin typeface="+mj-lt"/>
                <a:cs typeface="Times New Roman" panose="02020603050405020304" pitchFamily="18" charset="0"/>
              </a:rPr>
              <a:t>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000" dirty="0"/>
              <a:t>Preorder: 	[</a:t>
            </a:r>
            <a:r>
              <a:rPr lang="en-US" sz="2000" b="1" dirty="0"/>
              <a:t>10</a:t>
            </a:r>
            <a:r>
              <a:rPr lang="en-US" sz="2000" dirty="0"/>
              <a:t>,</a:t>
            </a:r>
            <a:r>
              <a:rPr lang="en-US" sz="2000" dirty="0">
                <a:solidFill>
                  <a:srgbClr val="FF0000"/>
                </a:solidFill>
              </a:rPr>
              <a:t>5,1,7</a:t>
            </a:r>
            <a:r>
              <a:rPr lang="en-US" sz="2000" dirty="0"/>
              <a:t>,</a:t>
            </a:r>
            <a:r>
              <a:rPr lang="en-US" sz="2000" dirty="0">
                <a:solidFill>
                  <a:srgbClr val="00B050"/>
                </a:solidFill>
              </a:rPr>
              <a:t>21,16,25</a:t>
            </a:r>
            <a:r>
              <a:rPr lang="en-US" sz="2000" dirty="0"/>
              <a:t>]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he-IL" sz="2000" dirty="0" err="1">
                <a:latin typeface="+mj-lt"/>
                <a:cs typeface="Times New Roman" panose="02020603050405020304" pitchFamily="18" charset="0"/>
              </a:rPr>
              <a:t>Inorder</a:t>
            </a:r>
            <a:r>
              <a:rPr lang="en-US" altLang="he-IL" sz="2000" dirty="0">
                <a:latin typeface="+mj-lt"/>
                <a:cs typeface="Times New Roman" panose="02020603050405020304" pitchFamily="18" charset="0"/>
              </a:rPr>
              <a:t>:		</a:t>
            </a:r>
            <a:r>
              <a:rPr lang="en-US" sz="2000" dirty="0"/>
              <a:t>[</a:t>
            </a:r>
            <a:r>
              <a:rPr lang="en-US" sz="2000" dirty="0">
                <a:solidFill>
                  <a:srgbClr val="FF0000"/>
                </a:solidFill>
              </a:rPr>
              <a:t>1,5,7</a:t>
            </a:r>
            <a:r>
              <a:rPr lang="en-US" sz="2000" dirty="0"/>
              <a:t>,</a:t>
            </a:r>
            <a:r>
              <a:rPr lang="en-US" sz="2000" b="1" dirty="0"/>
              <a:t>10</a:t>
            </a:r>
            <a:r>
              <a:rPr lang="en-US" sz="2000" dirty="0"/>
              <a:t>,</a:t>
            </a:r>
            <a:r>
              <a:rPr lang="en-US" sz="2000" dirty="0">
                <a:solidFill>
                  <a:srgbClr val="00B050"/>
                </a:solidFill>
              </a:rPr>
              <a:t>16,21,25</a:t>
            </a:r>
            <a:r>
              <a:rPr lang="en-US" sz="2000" dirty="0"/>
              <a:t>]</a:t>
            </a:r>
            <a:endParaRPr lang="en-US" altLang="he-IL" sz="2000" dirty="0">
              <a:latin typeface="+mj-lt"/>
              <a:cs typeface="Times New Roman" panose="02020603050405020304" pitchFamily="18" charset="0"/>
            </a:endParaRPr>
          </a:p>
          <a:p>
            <a:pPr marL="0" indent="0"/>
            <a:r>
              <a:rPr lang="en-US" altLang="he-IL" sz="2000" dirty="0">
                <a:latin typeface="+mj-lt"/>
                <a:cs typeface="Times New Roman" panose="02020603050405020304" pitchFamily="18" charset="0"/>
              </a:rPr>
              <a:t>Can you recover the tree?</a:t>
            </a:r>
          </a:p>
          <a:p>
            <a:pPr>
              <a:buFontTx/>
              <a:buChar char="-"/>
            </a:pPr>
            <a:r>
              <a:rPr lang="en-US" altLang="he-IL" sz="2000" dirty="0">
                <a:latin typeface="+mj-lt"/>
                <a:cs typeface="Times New Roman" panose="02020603050405020304" pitchFamily="18" charset="0"/>
              </a:rPr>
              <a:t>Root = 10 (by looking at the first element of preorder)</a:t>
            </a:r>
          </a:p>
          <a:p>
            <a:pPr>
              <a:buFontTx/>
              <a:buChar char="-"/>
            </a:pPr>
            <a:r>
              <a:rPr lang="en-US" altLang="he-IL" sz="2000" dirty="0">
                <a:latin typeface="+mj-lt"/>
                <a:cs typeface="Times New Roman" panose="02020603050405020304" pitchFamily="18" charset="0"/>
              </a:rPr>
              <a:t>Now look at </a:t>
            </a:r>
            <a:r>
              <a:rPr lang="en-US" altLang="he-IL" sz="2000" dirty="0" err="1">
                <a:latin typeface="+mj-lt"/>
                <a:cs typeface="Times New Roman" panose="02020603050405020304" pitchFamily="18" charset="0"/>
              </a:rPr>
              <a:t>inorder</a:t>
            </a:r>
            <a:r>
              <a:rPr lang="en-US" altLang="he-IL" sz="2000" dirty="0">
                <a:latin typeface="+mj-lt"/>
                <a:cs typeface="Times New Roman" panose="02020603050405020304" pitchFamily="18" charset="0"/>
              </a:rPr>
              <a:t>: there are 3 values before 10.</a:t>
            </a:r>
            <a:br>
              <a:rPr lang="en-US" altLang="he-IL" sz="2000" dirty="0">
                <a:latin typeface="+mj-lt"/>
                <a:cs typeface="Times New Roman" panose="02020603050405020304" pitchFamily="18" charset="0"/>
              </a:rPr>
            </a:br>
            <a:r>
              <a:rPr lang="en-US" altLang="he-IL" sz="2000" dirty="0">
                <a:latin typeface="+mj-lt"/>
                <a:cs typeface="Times New Roman" panose="02020603050405020304" pitchFamily="18" charset="0"/>
              </a:rPr>
              <a:t>This means, left subtree has 3 vertices: </a:t>
            </a:r>
            <a:r>
              <a:rPr lang="en-US" altLang="he-IL" sz="2000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1,5,7</a:t>
            </a:r>
          </a:p>
          <a:p>
            <a:pPr>
              <a:buFontTx/>
              <a:buChar char="-"/>
            </a:pPr>
            <a:r>
              <a:rPr lang="en-US" altLang="he-IL" sz="2000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The left subtree has preorder = [5,1,7] and </a:t>
            </a:r>
            <a:r>
              <a:rPr lang="en-US" altLang="he-IL" sz="2000" dirty="0" err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inorder</a:t>
            </a:r>
            <a:r>
              <a:rPr lang="en-US" altLang="he-IL" sz="2000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 = [1,5,7]</a:t>
            </a:r>
          </a:p>
          <a:p>
            <a:pPr>
              <a:buFontTx/>
              <a:buChar char="-"/>
            </a:pPr>
            <a:r>
              <a:rPr lang="en-US" altLang="he-IL" sz="2000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The left child is 5 because it is the first node in preorder, and then add 1,7</a:t>
            </a:r>
          </a:p>
          <a:p>
            <a:pPr>
              <a:buFontTx/>
              <a:buChar char="-"/>
            </a:pPr>
            <a:r>
              <a:rPr lang="en-US" sz="2000" dirty="0">
                <a:solidFill>
                  <a:srgbClr val="00B050"/>
                </a:solidFill>
              </a:rPr>
              <a:t>The right subtree has preorder = [21,16,25] and </a:t>
            </a:r>
            <a:r>
              <a:rPr lang="en-US" sz="2000" dirty="0" err="1">
                <a:solidFill>
                  <a:srgbClr val="00B050"/>
                </a:solidFill>
              </a:rPr>
              <a:t>inorder</a:t>
            </a:r>
            <a:r>
              <a:rPr lang="en-US" sz="2000" dirty="0">
                <a:solidFill>
                  <a:srgbClr val="00B050"/>
                </a:solidFill>
              </a:rPr>
              <a:t> = [16,21,25]</a:t>
            </a:r>
          </a:p>
          <a:p>
            <a:pPr>
              <a:buFontTx/>
              <a:buChar char="-"/>
            </a:pPr>
            <a:r>
              <a:rPr lang="en-US" altLang="he-IL" sz="2000" dirty="0">
                <a:solidFill>
                  <a:srgbClr val="00B050"/>
                </a:solidFill>
                <a:latin typeface="+mj-lt"/>
                <a:cs typeface="Times New Roman" panose="02020603050405020304" pitchFamily="18" charset="0"/>
              </a:rPr>
              <a:t>It means the right child of 10 is 21 because it is the right node in preorder…</a:t>
            </a:r>
            <a:endParaRPr lang="en-US" altLang="he-IL" sz="2000" dirty="0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E52D9EE5-1EA4-421A-03CC-5DF28A30CACE}"/>
              </a:ext>
            </a:extLst>
          </p:cNvPr>
          <p:cNvSpPr/>
          <p:nvPr/>
        </p:nvSpPr>
        <p:spPr bwMode="auto">
          <a:xfrm>
            <a:off x="7737250" y="1876462"/>
            <a:ext cx="762000" cy="687387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10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B23E732-9568-128B-0CD1-7E36AC5B7400}"/>
              </a:ext>
            </a:extLst>
          </p:cNvPr>
          <p:cNvCxnSpPr>
            <a:cxnSpLocks/>
            <a:stCxn id="2" idx="4"/>
            <a:endCxn id="20" idx="0"/>
          </p:cNvCxnSpPr>
          <p:nvPr/>
        </p:nvCxnSpPr>
        <p:spPr bwMode="auto">
          <a:xfrm>
            <a:off x="8118250" y="2563849"/>
            <a:ext cx="836067" cy="516964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F99427E-DD91-9B57-E88B-961DC37838F1}"/>
              </a:ext>
            </a:extLst>
          </p:cNvPr>
          <p:cNvCxnSpPr>
            <a:cxnSpLocks/>
            <a:stCxn id="2" idx="4"/>
          </p:cNvCxnSpPr>
          <p:nvPr/>
        </p:nvCxnSpPr>
        <p:spPr bwMode="auto">
          <a:xfrm flipH="1">
            <a:off x="7737250" y="2563849"/>
            <a:ext cx="381000" cy="53340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0" name="Oval 9">
            <a:extLst>
              <a:ext uri="{FF2B5EF4-FFF2-40B4-BE49-F238E27FC236}">
                <a16:creationId xmlns:a16="http://schemas.microsoft.com/office/drawing/2014/main" id="{EF4541C6-8223-B689-367F-2233D96C7848}"/>
              </a:ext>
            </a:extLst>
          </p:cNvPr>
          <p:cNvSpPr/>
          <p:nvPr/>
        </p:nvSpPr>
        <p:spPr bwMode="auto">
          <a:xfrm>
            <a:off x="7331503" y="3019462"/>
            <a:ext cx="634347" cy="533401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5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9D6924C7-F07C-411A-0CAD-EEBB403B8AAB}"/>
              </a:ext>
            </a:extLst>
          </p:cNvPr>
          <p:cNvSpPr/>
          <p:nvPr/>
        </p:nvSpPr>
        <p:spPr bwMode="auto">
          <a:xfrm>
            <a:off x="6945312" y="3779837"/>
            <a:ext cx="634347" cy="533401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1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B0451893-F173-E756-ADAF-9280CFCFFBE6}"/>
              </a:ext>
            </a:extLst>
          </p:cNvPr>
          <p:cNvSpPr/>
          <p:nvPr/>
        </p:nvSpPr>
        <p:spPr bwMode="auto">
          <a:xfrm>
            <a:off x="7674403" y="3819740"/>
            <a:ext cx="634347" cy="533401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7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EE48CB6E-ABBF-6F92-D77C-F0EC847EA423}"/>
              </a:ext>
            </a:extLst>
          </p:cNvPr>
          <p:cNvCxnSpPr>
            <a:cxnSpLocks/>
            <a:endCxn id="11" idx="0"/>
          </p:cNvCxnSpPr>
          <p:nvPr/>
        </p:nvCxnSpPr>
        <p:spPr bwMode="auto">
          <a:xfrm flipH="1">
            <a:off x="7262486" y="3552862"/>
            <a:ext cx="317173" cy="226975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B66C6915-40E8-B6ED-9845-18F11D945E49}"/>
              </a:ext>
            </a:extLst>
          </p:cNvPr>
          <p:cNvCxnSpPr>
            <a:cxnSpLocks/>
            <a:stCxn id="10" idx="4"/>
            <a:endCxn id="12" idx="0"/>
          </p:cNvCxnSpPr>
          <p:nvPr/>
        </p:nvCxnSpPr>
        <p:spPr bwMode="auto">
          <a:xfrm>
            <a:off x="7648677" y="3552863"/>
            <a:ext cx="342900" cy="266877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20" name="Oval 19">
            <a:extLst>
              <a:ext uri="{FF2B5EF4-FFF2-40B4-BE49-F238E27FC236}">
                <a16:creationId xmlns:a16="http://schemas.microsoft.com/office/drawing/2014/main" id="{21D602D7-E832-8924-0D15-48DE78618B21}"/>
              </a:ext>
            </a:extLst>
          </p:cNvPr>
          <p:cNvSpPr/>
          <p:nvPr/>
        </p:nvSpPr>
        <p:spPr bwMode="auto">
          <a:xfrm>
            <a:off x="8637143" y="3080813"/>
            <a:ext cx="634347" cy="533401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21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8E3D9315-AD2E-8554-B770-BFF82353C397}"/>
              </a:ext>
            </a:extLst>
          </p:cNvPr>
          <p:cNvSpPr/>
          <p:nvPr/>
        </p:nvSpPr>
        <p:spPr bwMode="auto">
          <a:xfrm>
            <a:off x="8403494" y="3883641"/>
            <a:ext cx="634347" cy="533401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16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E84F59A3-2C34-7AFB-20AA-498F0C6DD43C}"/>
              </a:ext>
            </a:extLst>
          </p:cNvPr>
          <p:cNvSpPr/>
          <p:nvPr/>
        </p:nvSpPr>
        <p:spPr bwMode="auto">
          <a:xfrm>
            <a:off x="9132585" y="3923544"/>
            <a:ext cx="634347" cy="533401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25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909728B-8DD1-BEDE-03BA-11E3EBE2013A}"/>
              </a:ext>
            </a:extLst>
          </p:cNvPr>
          <p:cNvCxnSpPr>
            <a:cxnSpLocks/>
            <a:stCxn id="20" idx="4"/>
            <a:endCxn id="22" idx="0"/>
          </p:cNvCxnSpPr>
          <p:nvPr/>
        </p:nvCxnSpPr>
        <p:spPr bwMode="auto">
          <a:xfrm flipH="1">
            <a:off x="8720668" y="3614214"/>
            <a:ext cx="233649" cy="269427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01CDC2AB-9AF2-C4AB-BF60-BB37C93C4E16}"/>
              </a:ext>
            </a:extLst>
          </p:cNvPr>
          <p:cNvCxnSpPr>
            <a:cxnSpLocks/>
            <a:stCxn id="20" idx="4"/>
            <a:endCxn id="23" idx="0"/>
          </p:cNvCxnSpPr>
          <p:nvPr/>
        </p:nvCxnSpPr>
        <p:spPr bwMode="auto">
          <a:xfrm>
            <a:off x="8954317" y="3614214"/>
            <a:ext cx="495442" cy="30933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4756694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60B584-48D8-C349-83F6-81B8A95ED2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>
            <a:extLst>
              <a:ext uri="{FF2B5EF4-FFF2-40B4-BE49-F238E27FC236}">
                <a16:creationId xmlns:a16="http://schemas.microsoft.com/office/drawing/2014/main" id="{C56F010C-8D27-13BC-4287-6705D2BC51D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Reconstruct a Binary Tree</a:t>
            </a:r>
          </a:p>
        </p:txBody>
      </p:sp>
      <p:sp>
        <p:nvSpPr>
          <p:cNvPr id="5122" name="Rectangle 2">
            <a:extLst>
              <a:ext uri="{FF2B5EF4-FFF2-40B4-BE49-F238E27FC236}">
                <a16:creationId xmlns:a16="http://schemas.microsoft.com/office/drawing/2014/main" id="{E43C0D29-5F9C-ED9D-7331-A19E1EA947E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/>
            <a:r>
              <a:rPr lang="en-US" altLang="he-IL" sz="2000" u="sng" dirty="0">
                <a:latin typeface="+mj-lt"/>
                <a:cs typeface="Times New Roman" panose="02020603050405020304" pitchFamily="18" charset="0"/>
              </a:rPr>
              <a:t>Example</a:t>
            </a:r>
            <a:r>
              <a:rPr lang="en-US" altLang="he-IL" sz="2000" dirty="0">
                <a:latin typeface="+mj-lt"/>
                <a:cs typeface="Times New Roman" panose="02020603050405020304" pitchFamily="18" charset="0"/>
              </a:rPr>
              <a:t>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000" dirty="0"/>
              <a:t>Preorder: 	[</a:t>
            </a:r>
            <a:r>
              <a:rPr lang="en-US" sz="2000" b="1" dirty="0"/>
              <a:t>1</a:t>
            </a:r>
            <a:r>
              <a:rPr lang="en-US" sz="2000" dirty="0"/>
              <a:t>,</a:t>
            </a:r>
            <a:r>
              <a:rPr lang="en-US" sz="2000" dirty="0">
                <a:solidFill>
                  <a:srgbClr val="FF0000"/>
                </a:solidFill>
              </a:rPr>
              <a:t>2,4,5</a:t>
            </a:r>
            <a:r>
              <a:rPr lang="en-US" sz="2000" dirty="0"/>
              <a:t>,</a:t>
            </a:r>
            <a:r>
              <a:rPr lang="en-US" sz="2000" dirty="0">
                <a:solidFill>
                  <a:srgbClr val="00B050"/>
                </a:solidFill>
              </a:rPr>
              <a:t>3,6,7</a:t>
            </a:r>
            <a:r>
              <a:rPr lang="en-US" sz="2000" dirty="0"/>
              <a:t>]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he-IL" sz="2000" dirty="0" err="1">
                <a:latin typeface="+mj-lt"/>
                <a:cs typeface="Times New Roman" panose="02020603050405020304" pitchFamily="18" charset="0"/>
              </a:rPr>
              <a:t>Inorder</a:t>
            </a:r>
            <a:r>
              <a:rPr lang="en-US" altLang="he-IL" sz="2000" dirty="0">
                <a:latin typeface="+mj-lt"/>
                <a:cs typeface="Times New Roman" panose="02020603050405020304" pitchFamily="18" charset="0"/>
              </a:rPr>
              <a:t>:		</a:t>
            </a:r>
            <a:r>
              <a:rPr lang="en-US" sz="2000" dirty="0"/>
              <a:t>[</a:t>
            </a:r>
            <a:r>
              <a:rPr lang="en-US" sz="2000" dirty="0">
                <a:solidFill>
                  <a:srgbClr val="FF0000"/>
                </a:solidFill>
              </a:rPr>
              <a:t>4,2,5</a:t>
            </a:r>
            <a:r>
              <a:rPr lang="en-US" sz="2000" dirty="0"/>
              <a:t>,</a:t>
            </a:r>
            <a:r>
              <a:rPr lang="en-US" sz="2000" b="1" dirty="0"/>
              <a:t>1</a:t>
            </a:r>
            <a:r>
              <a:rPr lang="en-US" sz="2000" dirty="0"/>
              <a:t>,</a:t>
            </a:r>
            <a:r>
              <a:rPr lang="en-US" sz="2000" dirty="0">
                <a:solidFill>
                  <a:srgbClr val="00B050"/>
                </a:solidFill>
              </a:rPr>
              <a:t>7,6,3</a:t>
            </a:r>
            <a:r>
              <a:rPr lang="en-US" sz="2000" dirty="0"/>
              <a:t>]</a:t>
            </a:r>
            <a:endParaRPr lang="en-US" altLang="he-IL" sz="2000" dirty="0">
              <a:latin typeface="+mj-lt"/>
              <a:cs typeface="Times New Roman" panose="02020603050405020304" pitchFamily="18" charset="0"/>
            </a:endParaRPr>
          </a:p>
          <a:p>
            <a:pPr marL="0" indent="0"/>
            <a:r>
              <a:rPr lang="en-US" altLang="he-IL" sz="2000" dirty="0">
                <a:latin typeface="+mj-lt"/>
                <a:cs typeface="Times New Roman" panose="02020603050405020304" pitchFamily="18" charset="0"/>
              </a:rPr>
              <a:t>Can you recover the tree?</a:t>
            </a:r>
          </a:p>
          <a:p>
            <a:pPr>
              <a:buFontTx/>
              <a:buChar char="-"/>
            </a:pPr>
            <a:r>
              <a:rPr lang="en-US" altLang="he-IL" sz="2000" dirty="0">
                <a:latin typeface="+mj-lt"/>
                <a:cs typeface="Times New Roman" panose="02020603050405020304" pitchFamily="18" charset="0"/>
              </a:rPr>
              <a:t>Root = 1 (because it is first in preorder)</a:t>
            </a:r>
          </a:p>
          <a:p>
            <a:pPr>
              <a:buFontTx/>
              <a:buChar char="-"/>
            </a:pPr>
            <a:r>
              <a:rPr lang="en-US" altLang="he-IL" sz="2000" dirty="0">
                <a:latin typeface="+mj-lt"/>
                <a:cs typeface="Times New Roman" panose="02020603050405020304" pitchFamily="18" charset="0"/>
              </a:rPr>
              <a:t>The left subtree has nodes 4,2,5</a:t>
            </a:r>
            <a:br>
              <a:rPr lang="en-US" altLang="he-IL" sz="2000" dirty="0">
                <a:latin typeface="+mj-lt"/>
                <a:cs typeface="Times New Roman" panose="02020603050405020304" pitchFamily="18" charset="0"/>
              </a:rPr>
            </a:br>
            <a:r>
              <a:rPr lang="en-US" altLang="he-IL" sz="2000" dirty="0">
                <a:latin typeface="+mj-lt"/>
                <a:cs typeface="Times New Roman" panose="02020603050405020304" pitchFamily="18" charset="0"/>
              </a:rPr>
              <a:t>(because the come before 1 in </a:t>
            </a:r>
            <a:r>
              <a:rPr lang="en-US" altLang="he-IL" sz="2000" dirty="0" err="1">
                <a:latin typeface="+mj-lt"/>
                <a:cs typeface="Times New Roman" panose="02020603050405020304" pitchFamily="18" charset="0"/>
              </a:rPr>
              <a:t>inorder</a:t>
            </a:r>
            <a:r>
              <a:rPr lang="en-US" altLang="he-IL" sz="2000" dirty="0">
                <a:latin typeface="+mj-lt"/>
                <a:cs typeface="Times New Roman" panose="02020603050405020304" pitchFamily="18" charset="0"/>
              </a:rPr>
              <a:t>)</a:t>
            </a:r>
          </a:p>
          <a:p>
            <a:pPr>
              <a:buFontTx/>
              <a:buChar char="-"/>
            </a:pPr>
            <a:r>
              <a:rPr lang="en-US" altLang="he-IL" sz="2000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Left subtree has </a:t>
            </a:r>
            <a:r>
              <a:rPr lang="en-US" altLang="he-IL" sz="2000" dirty="0" err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inorder</a:t>
            </a:r>
            <a:r>
              <a:rPr lang="en-US" altLang="he-IL" sz="2000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 [2,4,5] and preorder [4,2,5]</a:t>
            </a:r>
          </a:p>
          <a:p>
            <a:pPr>
              <a:buFontTx/>
              <a:buChar char="-"/>
            </a:pPr>
            <a:r>
              <a:rPr lang="en-US" altLang="he-IL" sz="2000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Left child of 1 is 2. And the subtree of 2 has 4 on the left, 5 on the right</a:t>
            </a:r>
          </a:p>
          <a:p>
            <a:pPr>
              <a:buFontTx/>
              <a:buChar char="-"/>
            </a:pPr>
            <a:r>
              <a:rPr lang="en-US" sz="2000" dirty="0">
                <a:solidFill>
                  <a:srgbClr val="00B050"/>
                </a:solidFill>
              </a:rPr>
              <a:t>Right subtree has </a:t>
            </a:r>
            <a:r>
              <a:rPr lang="en-US" sz="2000" dirty="0" err="1">
                <a:solidFill>
                  <a:srgbClr val="00B050"/>
                </a:solidFill>
              </a:rPr>
              <a:t>inorder</a:t>
            </a:r>
            <a:r>
              <a:rPr lang="en-US" sz="2000" dirty="0">
                <a:solidFill>
                  <a:srgbClr val="00B050"/>
                </a:solidFill>
              </a:rPr>
              <a:t> [3,6,7] and preorder [7,6,3]</a:t>
            </a:r>
          </a:p>
          <a:p>
            <a:pPr>
              <a:buFontTx/>
              <a:buChar char="-"/>
            </a:pPr>
            <a:r>
              <a:rPr lang="en-US" altLang="he-IL" sz="2000" dirty="0">
                <a:solidFill>
                  <a:srgbClr val="00B050"/>
                </a:solidFill>
                <a:latin typeface="+mj-lt"/>
                <a:cs typeface="Times New Roman" panose="02020603050405020304" pitchFamily="18" charset="0"/>
              </a:rPr>
              <a:t>Right </a:t>
            </a:r>
            <a:r>
              <a:rPr lang="en-US" altLang="he-IL" sz="2000" dirty="0" err="1">
                <a:solidFill>
                  <a:srgbClr val="00B050"/>
                </a:solidFill>
                <a:latin typeface="+mj-lt"/>
                <a:cs typeface="Times New Roman" panose="02020603050405020304" pitchFamily="18" charset="0"/>
              </a:rPr>
              <a:t>right</a:t>
            </a:r>
            <a:r>
              <a:rPr lang="en-US" altLang="he-IL" sz="2000" dirty="0">
                <a:solidFill>
                  <a:srgbClr val="00B050"/>
                </a:solidFill>
                <a:latin typeface="+mj-lt"/>
                <a:cs typeface="Times New Roman" panose="02020603050405020304" pitchFamily="18" charset="0"/>
              </a:rPr>
              <a:t> child of 1 is 3. </a:t>
            </a:r>
          </a:p>
          <a:p>
            <a:pPr>
              <a:buFontTx/>
              <a:buChar char="-"/>
            </a:pPr>
            <a:r>
              <a:rPr lang="en-US" altLang="he-IL" sz="2000" dirty="0">
                <a:solidFill>
                  <a:srgbClr val="00B050"/>
                </a:solidFill>
                <a:latin typeface="+mj-lt"/>
                <a:cs typeface="Times New Roman" panose="02020603050405020304" pitchFamily="18" charset="0"/>
              </a:rPr>
              <a:t>We have </a:t>
            </a:r>
            <a:r>
              <a:rPr lang="en-US" altLang="he-IL" sz="2000" dirty="0" err="1">
                <a:solidFill>
                  <a:srgbClr val="00B050"/>
                </a:solidFill>
                <a:latin typeface="+mj-lt"/>
                <a:cs typeface="Times New Roman" panose="02020603050405020304" pitchFamily="18" charset="0"/>
              </a:rPr>
              <a:t>inorder</a:t>
            </a:r>
            <a:r>
              <a:rPr lang="en-US" altLang="he-IL" sz="2000" dirty="0">
                <a:solidFill>
                  <a:srgbClr val="00B050"/>
                </a:solidFill>
                <a:latin typeface="+mj-lt"/>
                <a:cs typeface="Times New Roman" panose="02020603050405020304" pitchFamily="18" charset="0"/>
              </a:rPr>
              <a:t> = [7,6] and preorder=[6,7], it means 6 is root</a:t>
            </a:r>
            <a:endParaRPr lang="en-US" altLang="he-IL" sz="2000" dirty="0">
              <a:solidFill>
                <a:srgbClr val="FF0000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F19567DB-090C-1D69-D46E-EDA917CD9BF5}"/>
              </a:ext>
            </a:extLst>
          </p:cNvPr>
          <p:cNvSpPr/>
          <p:nvPr/>
        </p:nvSpPr>
        <p:spPr bwMode="auto">
          <a:xfrm>
            <a:off x="7727156" y="1949450"/>
            <a:ext cx="4572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1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134A742-854B-2D62-4064-72C0412989C6}"/>
              </a:ext>
            </a:extLst>
          </p:cNvPr>
          <p:cNvCxnSpPr>
            <a:cxnSpLocks/>
            <a:stCxn id="2" idx="4"/>
            <a:endCxn id="19" idx="0"/>
          </p:cNvCxnSpPr>
          <p:nvPr/>
        </p:nvCxnSpPr>
        <p:spPr bwMode="auto">
          <a:xfrm>
            <a:off x="7955756" y="2406650"/>
            <a:ext cx="762000" cy="53340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3" name="Oval 2">
            <a:extLst>
              <a:ext uri="{FF2B5EF4-FFF2-40B4-BE49-F238E27FC236}">
                <a16:creationId xmlns:a16="http://schemas.microsoft.com/office/drawing/2014/main" id="{BFE2D223-B5F9-97EA-1233-73B5819F3519}"/>
              </a:ext>
            </a:extLst>
          </p:cNvPr>
          <p:cNvSpPr/>
          <p:nvPr/>
        </p:nvSpPr>
        <p:spPr bwMode="auto">
          <a:xfrm>
            <a:off x="7097712" y="3005932"/>
            <a:ext cx="4572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2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24B61A1-978B-DAD2-5513-79ECE6B474EF}"/>
              </a:ext>
            </a:extLst>
          </p:cNvPr>
          <p:cNvCxnSpPr>
            <a:cxnSpLocks/>
            <a:stCxn id="3" idx="4"/>
            <a:endCxn id="14" idx="0"/>
          </p:cNvCxnSpPr>
          <p:nvPr/>
        </p:nvCxnSpPr>
        <p:spPr bwMode="auto">
          <a:xfrm>
            <a:off x="7326312" y="3463132"/>
            <a:ext cx="400844" cy="433387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783D9171-D984-36E1-A1E2-D01678DDF9CE}"/>
              </a:ext>
            </a:extLst>
          </p:cNvPr>
          <p:cNvCxnSpPr>
            <a:cxnSpLocks/>
            <a:stCxn id="2" idx="4"/>
            <a:endCxn id="3" idx="0"/>
          </p:cNvCxnSpPr>
          <p:nvPr/>
        </p:nvCxnSpPr>
        <p:spPr bwMode="auto">
          <a:xfrm flipH="1">
            <a:off x="7326312" y="2406650"/>
            <a:ext cx="629444" cy="599282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2FC5E791-1F7E-EE3A-CEFF-39434B46D0B8}"/>
              </a:ext>
            </a:extLst>
          </p:cNvPr>
          <p:cNvCxnSpPr>
            <a:cxnSpLocks/>
            <a:stCxn id="3" idx="4"/>
            <a:endCxn id="13" idx="0"/>
          </p:cNvCxnSpPr>
          <p:nvPr/>
        </p:nvCxnSpPr>
        <p:spPr bwMode="auto">
          <a:xfrm flipH="1">
            <a:off x="6907212" y="3463132"/>
            <a:ext cx="419100" cy="370682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3" name="Oval 12">
            <a:extLst>
              <a:ext uri="{FF2B5EF4-FFF2-40B4-BE49-F238E27FC236}">
                <a16:creationId xmlns:a16="http://schemas.microsoft.com/office/drawing/2014/main" id="{DAB5B54C-3E0F-CFE5-F2CB-1DEFCB8B2575}"/>
              </a:ext>
            </a:extLst>
          </p:cNvPr>
          <p:cNvSpPr/>
          <p:nvPr/>
        </p:nvSpPr>
        <p:spPr bwMode="auto">
          <a:xfrm>
            <a:off x="6678612" y="3833814"/>
            <a:ext cx="4572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lang="en-US" dirty="0">
                <a:solidFill>
                  <a:schemeClr val="tx1"/>
                </a:solidFill>
              </a:rPr>
              <a:t>4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AE7F9962-DC8F-9040-7537-19372CEBB4B0}"/>
              </a:ext>
            </a:extLst>
          </p:cNvPr>
          <p:cNvSpPr/>
          <p:nvPr/>
        </p:nvSpPr>
        <p:spPr bwMode="auto">
          <a:xfrm>
            <a:off x="7498556" y="3896519"/>
            <a:ext cx="4572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5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9DAFD7A-75B4-CE38-FDF7-135C909692B8}"/>
              </a:ext>
            </a:extLst>
          </p:cNvPr>
          <p:cNvSpPr/>
          <p:nvPr/>
        </p:nvSpPr>
        <p:spPr bwMode="auto">
          <a:xfrm>
            <a:off x="8489156" y="2940050"/>
            <a:ext cx="4572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3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F6B28912-8672-478B-555A-CA5FC32C400B}"/>
              </a:ext>
            </a:extLst>
          </p:cNvPr>
          <p:cNvSpPr/>
          <p:nvPr/>
        </p:nvSpPr>
        <p:spPr bwMode="auto">
          <a:xfrm>
            <a:off x="8108156" y="3687613"/>
            <a:ext cx="4572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6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7BC06F22-8B66-006B-F7C2-BF096B1AEF94}"/>
              </a:ext>
            </a:extLst>
          </p:cNvPr>
          <p:cNvSpPr/>
          <p:nvPr/>
        </p:nvSpPr>
        <p:spPr bwMode="auto">
          <a:xfrm>
            <a:off x="7864792" y="4497863"/>
            <a:ext cx="457200" cy="457200"/>
          </a:xfrm>
          <a:prstGeom prst="ellips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7</a:t>
            </a:r>
            <a:endParaRPr kumimoji="0" lang="en-C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F5081050-CC0A-7DE5-2B4A-4462C99A2A6F}"/>
              </a:ext>
            </a:extLst>
          </p:cNvPr>
          <p:cNvCxnSpPr>
            <a:cxnSpLocks/>
            <a:stCxn id="19" idx="4"/>
            <a:endCxn id="22" idx="0"/>
          </p:cNvCxnSpPr>
          <p:nvPr/>
        </p:nvCxnSpPr>
        <p:spPr bwMode="auto">
          <a:xfrm flipH="1">
            <a:off x="8336756" y="3397250"/>
            <a:ext cx="381000" cy="290363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F8617ACF-E9EB-8A6A-9DCB-D6D1A284D780}"/>
              </a:ext>
            </a:extLst>
          </p:cNvPr>
          <p:cNvCxnSpPr>
            <a:cxnSpLocks/>
            <a:stCxn id="23" idx="0"/>
            <a:endCxn id="22" idx="4"/>
          </p:cNvCxnSpPr>
          <p:nvPr/>
        </p:nvCxnSpPr>
        <p:spPr bwMode="auto">
          <a:xfrm flipV="1">
            <a:off x="8093392" y="4144813"/>
            <a:ext cx="243364" cy="35305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7419512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3FCD8F-5AA1-6863-0B02-EE5686717B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>
            <a:extLst>
              <a:ext uri="{FF2B5EF4-FFF2-40B4-BE49-F238E27FC236}">
                <a16:creationId xmlns:a16="http://schemas.microsoft.com/office/drawing/2014/main" id="{E51F9B3F-9A25-4166-4D24-5A5C3987795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/>
          <a:lstStyle/>
          <a:p>
            <a:endParaRPr lang="en-US"/>
          </a:p>
        </p:txBody>
      </p:sp>
      <p:sp>
        <p:nvSpPr>
          <p:cNvPr id="18434" name="Rectangle 2">
            <a:extLst>
              <a:ext uri="{FF2B5EF4-FFF2-40B4-BE49-F238E27FC236}">
                <a16:creationId xmlns:a16="http://schemas.microsoft.com/office/drawing/2014/main" id="{631D029A-2389-BC31-00B2-703D81751CA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endParaRPr lang="de-DE" altLang="en-US" sz="8000" dirty="0"/>
          </a:p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r>
              <a:rPr lang="de-DE" altLang="en-US" sz="8000" dirty="0"/>
              <a:t>Is descendant?</a:t>
            </a:r>
          </a:p>
        </p:txBody>
      </p:sp>
    </p:spTree>
    <p:extLst>
      <p:ext uri="{BB962C8B-B14F-4D97-AF65-F5344CB8AC3E}">
        <p14:creationId xmlns:p14="http://schemas.microsoft.com/office/powerpoint/2010/main" val="238809923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AB775F-7C72-B343-D8C5-25F17F8616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>
            <a:extLst>
              <a:ext uri="{FF2B5EF4-FFF2-40B4-BE49-F238E27FC236}">
                <a16:creationId xmlns:a16="http://schemas.microsoft.com/office/drawing/2014/main" id="{49A5645D-8C27-B45E-73EA-7F3DD3A94D2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Binary Tree Problems</a:t>
            </a:r>
          </a:p>
        </p:txBody>
      </p:sp>
      <p:sp>
        <p:nvSpPr>
          <p:cNvPr id="5122" name="Rectangle 2">
            <a:extLst>
              <a:ext uri="{FF2B5EF4-FFF2-40B4-BE49-F238E27FC236}">
                <a16:creationId xmlns:a16="http://schemas.microsoft.com/office/drawing/2014/main" id="{C86B1739-FC0E-7EA1-4642-97D2BBF4C9A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/>
            <a:r>
              <a:rPr lang="en-US" altLang="he-IL" sz="2200" dirty="0"/>
              <a:t>Write a function that gets two nodes in a binary tree, u and v</a:t>
            </a:r>
            <a:br>
              <a:rPr lang="en-US" altLang="he-IL" sz="2200" dirty="0"/>
            </a:br>
            <a:r>
              <a:rPr lang="en-US" altLang="he-IL" sz="2200" dirty="0"/>
              <a:t>and checks if u is a descendant of v</a:t>
            </a:r>
          </a:p>
          <a:p>
            <a:pPr marL="0" indent="0"/>
            <a:r>
              <a:rPr lang="en-US" altLang="he-IL" sz="2200" dirty="0"/>
              <a:t>bool </a:t>
            </a:r>
            <a:r>
              <a:rPr lang="en-US" altLang="he-IL" sz="2200" dirty="0" err="1"/>
              <a:t>is_descendant</a:t>
            </a:r>
            <a:r>
              <a:rPr lang="en-US" altLang="he-IL" sz="2200" dirty="0"/>
              <a:t> (</a:t>
            </a:r>
            <a:r>
              <a:rPr lang="en-US" altLang="he-IL" sz="2200" dirty="0" err="1"/>
              <a:t>BTnode_t</a:t>
            </a:r>
            <a:r>
              <a:rPr lang="en-US" altLang="he-IL" sz="2200" dirty="0"/>
              <a:t>* u, </a:t>
            </a:r>
            <a:r>
              <a:rPr lang="en-US" altLang="he-IL" sz="2200" dirty="0" err="1"/>
              <a:t>BTnode_t</a:t>
            </a:r>
            <a:r>
              <a:rPr lang="en-US" altLang="he-IL" sz="2200" dirty="0"/>
              <a:t>* v):</a:t>
            </a:r>
          </a:p>
          <a:p>
            <a:pPr marL="0" indent="0"/>
            <a:r>
              <a:rPr lang="en-US" altLang="he-IL" sz="2200" b="1" u="sng" dirty="0"/>
              <a:t>Idea:</a:t>
            </a:r>
          </a:p>
          <a:p>
            <a:pPr marL="0" indent="0"/>
            <a:r>
              <a:rPr lang="en-US" altLang="he-IL" sz="2000" dirty="0">
                <a:latin typeface="+mj-lt"/>
                <a:cs typeface="Times New Roman" panose="02020603050405020304" pitchFamily="18" charset="0"/>
              </a:rPr>
              <a:t>p = u</a:t>
            </a:r>
          </a:p>
          <a:p>
            <a:pPr marL="0" indent="0"/>
            <a:r>
              <a:rPr lang="en-US" altLang="he-IL" sz="2000" dirty="0">
                <a:cs typeface="Times New Roman" panose="02020603050405020304" pitchFamily="18" charset="0"/>
              </a:rPr>
              <a:t>while (p!=NULL)</a:t>
            </a:r>
            <a:endParaRPr lang="en-US" altLang="he-IL" sz="2000" dirty="0">
              <a:latin typeface="+mj-lt"/>
              <a:cs typeface="Times New Roman" panose="02020603050405020304" pitchFamily="18" charset="0"/>
            </a:endParaRPr>
          </a:p>
          <a:p>
            <a:pPr marL="0" indent="0"/>
            <a:r>
              <a:rPr lang="en-US" altLang="he-IL" sz="2000" dirty="0">
                <a:latin typeface="+mj-lt"/>
                <a:cs typeface="Times New Roman" panose="02020603050405020304" pitchFamily="18" charset="0"/>
              </a:rPr>
              <a:t>	if (p == v)</a:t>
            </a:r>
            <a:r>
              <a:rPr lang="en-US" altLang="he-IL" sz="2000" dirty="0">
                <a:cs typeface="Times New Roman" panose="02020603050405020304" pitchFamily="18" charset="0"/>
              </a:rPr>
              <a:t> return true</a:t>
            </a:r>
          </a:p>
          <a:p>
            <a:pPr marL="0" indent="0"/>
            <a:r>
              <a:rPr lang="en-US" altLang="he-IL" sz="2000" dirty="0">
                <a:cs typeface="Times New Roman" panose="02020603050405020304" pitchFamily="18" charset="0"/>
              </a:rPr>
              <a:t>	p = p-&gt;parent</a:t>
            </a:r>
          </a:p>
          <a:p>
            <a:pPr marL="0" indent="0"/>
            <a:r>
              <a:rPr lang="en-US" altLang="he-IL" sz="2000" dirty="0">
                <a:cs typeface="Times New Roman" panose="02020603050405020304" pitchFamily="18" charset="0"/>
              </a:rPr>
              <a:t>return false </a:t>
            </a:r>
            <a:r>
              <a:rPr lang="en-US" altLang="he-IL" sz="2000" dirty="0">
                <a:solidFill>
                  <a:schemeClr val="bg2"/>
                </a:solidFill>
                <a:cs typeface="Times New Roman" panose="02020603050405020304" pitchFamily="18" charset="0"/>
              </a:rPr>
              <a:t>// if reached here, u is not under v</a:t>
            </a:r>
            <a:endParaRPr lang="en-US" altLang="he-IL" sz="2000" dirty="0">
              <a:solidFill>
                <a:schemeClr val="bg2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42639F4-233E-5F47-956B-3B1A68B7C6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40312" y="3246437"/>
            <a:ext cx="4800600" cy="21532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2400" i="1" dirty="0">
                <a:solidFill>
                  <a:srgbClr val="0000CC"/>
                </a:solidFill>
                <a:latin typeface="Arial" panose="020B0604020202020204" pitchFamily="34" charset="0"/>
              </a:rPr>
              <a:t>Running time: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he-IL" sz="2400" i="1" dirty="0">
              <a:solidFill>
                <a:srgbClr val="0000CC"/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2400" i="1" dirty="0">
                <a:solidFill>
                  <a:srgbClr val="0000CC"/>
                </a:solidFill>
                <a:latin typeface="Arial" panose="020B0604020202020204" pitchFamily="34" charset="0"/>
              </a:rPr>
              <a:t>If u is a descendant of v,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2400" i="1" dirty="0">
                <a:solidFill>
                  <a:srgbClr val="0000CC"/>
                </a:solidFill>
                <a:latin typeface="Arial" panose="020B0604020202020204" pitchFamily="34" charset="0"/>
              </a:rPr>
              <a:t>Then running time is O(</a:t>
            </a:r>
            <a:r>
              <a:rPr lang="en-US" altLang="he-IL" sz="2400" i="1" dirty="0" err="1">
                <a:solidFill>
                  <a:srgbClr val="0000CC"/>
                </a:solidFill>
                <a:latin typeface="Arial" panose="020B0604020202020204" pitchFamily="34" charset="0"/>
              </a:rPr>
              <a:t>dist</a:t>
            </a:r>
            <a:r>
              <a:rPr lang="en-US" altLang="he-IL" sz="2400" i="1" dirty="0">
                <a:solidFill>
                  <a:srgbClr val="0000CC"/>
                </a:solidFill>
                <a:latin typeface="Arial" panose="020B0604020202020204" pitchFamily="34" charset="0"/>
              </a:rPr>
              <a:t>(</a:t>
            </a:r>
            <a:r>
              <a:rPr lang="en-US" altLang="he-IL" sz="2400" i="1" dirty="0" err="1">
                <a:solidFill>
                  <a:srgbClr val="0000CC"/>
                </a:solidFill>
                <a:latin typeface="Arial" panose="020B0604020202020204" pitchFamily="34" charset="0"/>
              </a:rPr>
              <a:t>u,v</a:t>
            </a:r>
            <a:r>
              <a:rPr lang="en-US" altLang="he-IL" sz="2400" i="1" dirty="0">
                <a:solidFill>
                  <a:srgbClr val="0000CC"/>
                </a:solidFill>
                <a:latin typeface="Arial" panose="020B0604020202020204" pitchFamily="34" charset="0"/>
              </a:rPr>
              <a:t>))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he-IL" sz="2400" i="1" dirty="0">
              <a:solidFill>
                <a:srgbClr val="0000CC"/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2400" i="1" dirty="0">
                <a:solidFill>
                  <a:srgbClr val="0000CC"/>
                </a:solidFill>
                <a:latin typeface="Arial" panose="020B0604020202020204" pitchFamily="34" charset="0"/>
              </a:rPr>
              <a:t>Otherwise: O(depth(u))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807FF01-78AF-F963-D15E-AE3ADD0982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83112" y="6478793"/>
            <a:ext cx="3200400" cy="43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2400" i="1" dirty="0">
                <a:solidFill>
                  <a:srgbClr val="0000CC"/>
                </a:solidFill>
                <a:latin typeface="Arial" panose="020B0604020202020204" pitchFamily="34" charset="0"/>
              </a:rPr>
              <a:t>Implement this</a:t>
            </a:r>
          </a:p>
        </p:txBody>
      </p:sp>
    </p:spTree>
    <p:extLst>
      <p:ext uri="{BB962C8B-B14F-4D97-AF65-F5344CB8AC3E}">
        <p14:creationId xmlns:p14="http://schemas.microsoft.com/office/powerpoint/2010/main" val="408305150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/>
          <a:lstStyle/>
          <a:p>
            <a:endParaRPr lang="en-US"/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endParaRPr lang="de-DE" altLang="en-US" sz="8000" dirty="0"/>
          </a:p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r>
              <a:rPr lang="de-DE" altLang="en-US" sz="8000" dirty="0"/>
              <a:t>Compute distance</a:t>
            </a:r>
          </a:p>
        </p:txBody>
      </p:sp>
    </p:spTree>
    <p:extLst>
      <p:ext uri="{BB962C8B-B14F-4D97-AF65-F5344CB8AC3E}">
        <p14:creationId xmlns:p14="http://schemas.microsoft.com/office/powerpoint/2010/main" val="397775423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Binary Tree Problems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/>
            <a:r>
              <a:rPr lang="en-US" altLang="he-IL" sz="2200" dirty="0"/>
              <a:t>Write a function that gets two nodes in a binary tree, u and v</a:t>
            </a:r>
            <a:br>
              <a:rPr lang="en-US" altLang="he-IL" sz="2200" dirty="0"/>
            </a:br>
            <a:r>
              <a:rPr lang="en-US" altLang="he-IL" sz="2200" dirty="0"/>
              <a:t>and computes the distance between u and v</a:t>
            </a:r>
          </a:p>
          <a:p>
            <a:pPr marL="0" indent="0"/>
            <a:r>
              <a:rPr lang="en-US" altLang="he-IL" sz="2200" dirty="0" err="1"/>
              <a:t>int</a:t>
            </a:r>
            <a:r>
              <a:rPr lang="en-US" altLang="he-IL" sz="2200" dirty="0"/>
              <a:t> distance (</a:t>
            </a:r>
            <a:r>
              <a:rPr lang="en-US" altLang="he-IL" sz="2200" dirty="0" err="1"/>
              <a:t>BTnode</a:t>
            </a:r>
            <a:r>
              <a:rPr lang="en-US" altLang="he-IL" sz="2200" dirty="0"/>
              <a:t>* u, </a:t>
            </a:r>
            <a:r>
              <a:rPr lang="en-US" altLang="he-IL" sz="2200" dirty="0" err="1"/>
              <a:t>BTnode</a:t>
            </a:r>
            <a:r>
              <a:rPr lang="en-US" altLang="he-IL" sz="2200" dirty="0"/>
              <a:t>* v)</a:t>
            </a:r>
          </a:p>
          <a:p>
            <a:pPr marL="0" indent="0"/>
            <a:endParaRPr lang="en-US" altLang="he-IL" sz="2200" dirty="0"/>
          </a:p>
          <a:p>
            <a:pPr marL="0" indent="0"/>
            <a:r>
              <a:rPr lang="en-US" altLang="he-IL" sz="2200" dirty="0"/>
              <a:t>distance(0, 1) = 4</a:t>
            </a:r>
          </a:p>
          <a:p>
            <a:pPr marL="0" indent="0"/>
            <a:r>
              <a:rPr lang="en-US" altLang="he-IL" sz="2200" dirty="0"/>
              <a:t>distance(15, 11) = 1</a:t>
            </a:r>
          </a:p>
          <a:p>
            <a:pPr marL="0" indent="0"/>
            <a:r>
              <a:rPr lang="en-US" altLang="he-IL" sz="2200" dirty="0"/>
              <a:t>distance(1, 6) = 2</a:t>
            </a:r>
          </a:p>
          <a:p>
            <a:pPr marL="0" indent="0"/>
            <a:r>
              <a:rPr lang="en-US" altLang="he-IL" sz="2200" dirty="0"/>
              <a:t>distance(1, 25) = 6</a:t>
            </a:r>
          </a:p>
          <a:p>
            <a:pPr marL="0" indent="0"/>
            <a:r>
              <a:rPr lang="en-US" altLang="he-IL" sz="2000" dirty="0"/>
              <a:t>distance(6, 6) = 0</a:t>
            </a:r>
          </a:p>
          <a:p>
            <a:pPr marL="0" indent="0"/>
            <a:r>
              <a:rPr lang="en-US" altLang="he-IL" sz="2000" dirty="0"/>
              <a:t>distance(57, 1) = 4</a:t>
            </a:r>
          </a:p>
          <a:p>
            <a:pPr marL="0" indent="0"/>
            <a:endParaRPr lang="en-US" altLang="he-IL" sz="2000" dirty="0">
              <a:latin typeface="+mj-lt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1712" y="3246437"/>
            <a:ext cx="5029200" cy="3905250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1537935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Graphs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2200" dirty="0"/>
              <a:t>A </a:t>
            </a:r>
            <a:r>
              <a:rPr lang="en-US" sz="2200" i="1" u="sng" dirty="0"/>
              <a:t>graph</a:t>
            </a:r>
            <a:r>
              <a:rPr lang="en-US" sz="2200" dirty="0"/>
              <a:t> describes relationships among items in a collection</a:t>
            </a:r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200" dirty="0"/>
              <a:t>the items are the </a:t>
            </a:r>
            <a:r>
              <a:rPr lang="en-US" sz="2200" i="1" u="sng" dirty="0"/>
              <a:t>vertices</a:t>
            </a:r>
            <a:r>
              <a:rPr lang="en-US" sz="2200" dirty="0"/>
              <a:t> (depicted by dots or junctions)</a:t>
            </a:r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200" dirty="0"/>
              <a:t>the relations are the </a:t>
            </a:r>
            <a:r>
              <a:rPr lang="en-US" sz="2200" i="1" u="sng" dirty="0"/>
              <a:t>edges</a:t>
            </a:r>
            <a:r>
              <a:rPr lang="en-US" sz="2200" dirty="0"/>
              <a:t> (depicted by lines between dots)</a:t>
            </a: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2000" dirty="0"/>
              <a:t>What are the vertices and edges in these common graphs?</a:t>
            </a:r>
          </a:p>
          <a:p>
            <a:pPr marL="0" lv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endParaRPr lang="en-US" sz="2200" dirty="0"/>
          </a:p>
        </p:txBody>
      </p:sp>
      <p:pic>
        <p:nvPicPr>
          <p:cNvPr id="13" name="Google Shape;45;p1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93000" y="3932237"/>
            <a:ext cx="3550424" cy="2703964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TextBox 10"/>
          <p:cNvSpPr txBox="1"/>
          <p:nvPr/>
        </p:nvSpPr>
        <p:spPr>
          <a:xfrm>
            <a:off x="5192712" y="3932237"/>
            <a:ext cx="3124200" cy="72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solidFill>
                  <a:schemeClr val="tx1"/>
                </a:solidFill>
              </a:rPr>
              <a:t>Vertices - intersections</a:t>
            </a:r>
          </a:p>
          <a:p>
            <a:r>
              <a:rPr lang="en-US" sz="2200" dirty="0">
                <a:solidFill>
                  <a:schemeClr val="tx1"/>
                </a:solidFill>
              </a:rPr>
              <a:t>Edges -   roadways</a:t>
            </a:r>
          </a:p>
        </p:txBody>
      </p:sp>
      <p:pic>
        <p:nvPicPr>
          <p:cNvPr id="15" name="Google Shape;43;p1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39086" y="3869503"/>
            <a:ext cx="3658251" cy="2829431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TextBox 16"/>
          <p:cNvSpPr txBox="1"/>
          <p:nvPr/>
        </p:nvSpPr>
        <p:spPr>
          <a:xfrm>
            <a:off x="5192712" y="3932236"/>
            <a:ext cx="3124200" cy="72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solidFill>
                  <a:schemeClr val="tx1"/>
                </a:solidFill>
              </a:rPr>
              <a:t>Vertices - stations</a:t>
            </a:r>
          </a:p>
          <a:p>
            <a:r>
              <a:rPr lang="en-US" sz="2200" dirty="0">
                <a:solidFill>
                  <a:schemeClr val="tx1"/>
                </a:solidFill>
              </a:rPr>
              <a:t>Edges - pipes</a:t>
            </a:r>
          </a:p>
        </p:txBody>
      </p:sp>
      <p:pic>
        <p:nvPicPr>
          <p:cNvPr id="18" name="Google Shape;47;p1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49874" y="3810449"/>
            <a:ext cx="4560558" cy="2906462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TextBox 18"/>
          <p:cNvSpPr txBox="1"/>
          <p:nvPr/>
        </p:nvSpPr>
        <p:spPr>
          <a:xfrm>
            <a:off x="5192712" y="3931918"/>
            <a:ext cx="3124200" cy="72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solidFill>
                  <a:schemeClr val="tx1"/>
                </a:solidFill>
              </a:rPr>
              <a:t>Vertices - people</a:t>
            </a:r>
          </a:p>
          <a:p>
            <a:r>
              <a:rPr lang="en-US" sz="2200" dirty="0">
                <a:solidFill>
                  <a:schemeClr val="tx1"/>
                </a:solidFill>
              </a:rPr>
              <a:t>Edges - friendships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2976" y="3828426"/>
            <a:ext cx="2876550" cy="2758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722581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7" grpId="0"/>
      <p:bldP spid="17" grpId="1"/>
      <p:bldP spid="19" grpId="0"/>
      <p:bldP spid="19" grpId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6512" y="3246437"/>
            <a:ext cx="5029200" cy="3905250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Binary Tree Problems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/>
            <a:r>
              <a:rPr lang="en-US" altLang="he-IL" sz="2200" dirty="0"/>
              <a:t>Write a function that gets two nodes in a binary tree, u and v</a:t>
            </a:r>
            <a:br>
              <a:rPr lang="en-US" altLang="he-IL" sz="2200" dirty="0"/>
            </a:br>
            <a:r>
              <a:rPr lang="en-US" altLang="he-IL" sz="2200" dirty="0"/>
              <a:t>and computes the distance between u and v</a:t>
            </a:r>
          </a:p>
          <a:p>
            <a:pPr marL="0" indent="0"/>
            <a:r>
              <a:rPr lang="en-US" altLang="he-IL" sz="2200" dirty="0" err="1"/>
              <a:t>int</a:t>
            </a:r>
            <a:r>
              <a:rPr lang="en-US" altLang="he-IL" sz="2200" dirty="0"/>
              <a:t> distance (</a:t>
            </a:r>
            <a:r>
              <a:rPr lang="en-US" altLang="he-IL" sz="2200" dirty="0" err="1"/>
              <a:t>BTnode</a:t>
            </a:r>
            <a:r>
              <a:rPr lang="en-US" altLang="he-IL" sz="2200" dirty="0"/>
              <a:t>* u, </a:t>
            </a:r>
            <a:r>
              <a:rPr lang="en-US" altLang="he-IL" sz="2200" dirty="0" err="1"/>
              <a:t>BTnode</a:t>
            </a:r>
            <a:r>
              <a:rPr lang="en-US" altLang="he-IL" sz="2200" dirty="0"/>
              <a:t>* v)</a:t>
            </a:r>
          </a:p>
          <a:p>
            <a:pPr marL="0" indent="0"/>
            <a:r>
              <a:rPr lang="en-US" altLang="he-IL" sz="2200" b="1" i="1" u="sng" dirty="0"/>
              <a:t>Idea:</a:t>
            </a:r>
          </a:p>
          <a:p>
            <a:pPr marL="457200" indent="-457200">
              <a:buFont typeface="+mj-lt"/>
              <a:buAutoNum type="arabicPeriod"/>
            </a:pPr>
            <a:r>
              <a:rPr lang="en-US" altLang="he-IL" sz="2000" dirty="0">
                <a:latin typeface="+mj-lt"/>
              </a:rPr>
              <a:t>Compute </a:t>
            </a:r>
            <a:r>
              <a:rPr lang="en-US" altLang="he-IL" sz="2000" dirty="0" err="1">
                <a:latin typeface="+mj-lt"/>
              </a:rPr>
              <a:t>Path</a:t>
            </a:r>
            <a:r>
              <a:rPr lang="en-US" altLang="he-IL" sz="2000" baseline="-25000" dirty="0" err="1">
                <a:latin typeface="+mj-lt"/>
              </a:rPr>
              <a:t>u</a:t>
            </a:r>
            <a:r>
              <a:rPr lang="en-US" altLang="he-IL" sz="2000" dirty="0">
                <a:latin typeface="+mj-lt"/>
              </a:rPr>
              <a:t> = the path from the root to u</a:t>
            </a:r>
          </a:p>
          <a:p>
            <a:pPr marL="457200" indent="-457200">
              <a:buFont typeface="+mj-lt"/>
              <a:buAutoNum type="arabicPeriod"/>
            </a:pPr>
            <a:r>
              <a:rPr lang="en-US" altLang="he-IL" sz="2000" dirty="0">
                <a:latin typeface="+mj-lt"/>
              </a:rPr>
              <a:t>Compute </a:t>
            </a:r>
            <a:r>
              <a:rPr lang="en-US" altLang="he-IL" sz="2000" dirty="0" err="1">
                <a:latin typeface="+mj-lt"/>
              </a:rPr>
              <a:t>Path</a:t>
            </a:r>
            <a:r>
              <a:rPr lang="en-US" altLang="he-IL" sz="2000" baseline="-25000" dirty="0" err="1">
                <a:latin typeface="+mj-lt"/>
              </a:rPr>
              <a:t>v</a:t>
            </a:r>
            <a:r>
              <a:rPr lang="en-US" altLang="he-IL" sz="2000" dirty="0">
                <a:latin typeface="+mj-lt"/>
              </a:rPr>
              <a:t> = the path from the root to v</a:t>
            </a:r>
          </a:p>
          <a:p>
            <a:pPr marL="457200" indent="-457200">
              <a:buFont typeface="+mj-lt"/>
              <a:buAutoNum type="arabicPeriod"/>
            </a:pPr>
            <a:r>
              <a:rPr lang="en-US" altLang="he-IL" sz="2000" dirty="0">
                <a:latin typeface="+mj-lt"/>
              </a:rPr>
              <a:t>Find the common ancestors</a:t>
            </a:r>
          </a:p>
          <a:p>
            <a:pPr marL="457200" indent="-457200">
              <a:buFont typeface="+mj-lt"/>
              <a:buAutoNum type="arabicPeriod"/>
            </a:pPr>
            <a:r>
              <a:rPr lang="en-US" altLang="he-IL" sz="2000" dirty="0">
                <a:latin typeface="+mj-lt"/>
              </a:rPr>
              <a:t>Return ?</a:t>
            </a:r>
          </a:p>
        </p:txBody>
      </p:sp>
    </p:spTree>
    <p:extLst>
      <p:ext uri="{BB962C8B-B14F-4D97-AF65-F5344CB8AC3E}">
        <p14:creationId xmlns:p14="http://schemas.microsoft.com/office/powerpoint/2010/main" val="135890731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6512" y="3246437"/>
            <a:ext cx="5029200" cy="3905250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Binary Tree Problems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/>
            <a:r>
              <a:rPr lang="en-US" altLang="he-IL" sz="2200" dirty="0"/>
              <a:t>Write a function that gets two nodes in a binary tree, u and v</a:t>
            </a:r>
            <a:br>
              <a:rPr lang="en-US" altLang="he-IL" sz="2200" dirty="0"/>
            </a:br>
            <a:r>
              <a:rPr lang="en-US" altLang="he-IL" sz="2200" dirty="0"/>
              <a:t>and computes the distance between u and v</a:t>
            </a:r>
          </a:p>
          <a:p>
            <a:pPr marL="0" indent="0"/>
            <a:r>
              <a:rPr lang="en-US" altLang="he-IL" sz="2200" dirty="0" err="1"/>
              <a:t>int</a:t>
            </a:r>
            <a:r>
              <a:rPr lang="en-US" altLang="he-IL" sz="2200" dirty="0"/>
              <a:t> distance (</a:t>
            </a:r>
            <a:r>
              <a:rPr lang="en-US" altLang="he-IL" sz="2200" dirty="0" err="1"/>
              <a:t>BTnode</a:t>
            </a:r>
            <a:r>
              <a:rPr lang="en-US" altLang="he-IL" sz="2200" dirty="0"/>
              <a:t>* u, </a:t>
            </a:r>
            <a:r>
              <a:rPr lang="en-US" altLang="he-IL" sz="2200" dirty="0" err="1"/>
              <a:t>BTnode</a:t>
            </a:r>
            <a:r>
              <a:rPr lang="en-US" altLang="he-IL" sz="2200" dirty="0"/>
              <a:t>* v)</a:t>
            </a: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520766" y="3728917"/>
            <a:ext cx="4830764" cy="2508249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sz="2200" dirty="0"/>
              <a:t>Example: u = 25, v = 6</a:t>
            </a:r>
          </a:p>
          <a:p>
            <a:pPr marL="215900" indent="-212725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endParaRPr lang="en-US" altLang="en-US" sz="2200" dirty="0"/>
          </a:p>
          <a:p>
            <a:pPr marL="215900" indent="-212725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sz="2200" dirty="0" err="1"/>
              <a:t>Path</a:t>
            </a:r>
            <a:r>
              <a:rPr lang="en-US" altLang="en-US" sz="2200" baseline="-25000" dirty="0" err="1"/>
              <a:t>u</a:t>
            </a:r>
            <a:r>
              <a:rPr lang="en-US" altLang="en-US" sz="2200" dirty="0"/>
              <a:t> = (0, 61, 25)</a:t>
            </a:r>
          </a:p>
          <a:p>
            <a:pPr marL="215900" indent="-212725">
              <a:buClrTx/>
              <a:buSzPct val="45000"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sz="2200" dirty="0" err="1"/>
              <a:t>Path</a:t>
            </a:r>
            <a:r>
              <a:rPr lang="en-US" altLang="en-US" sz="2200" baseline="-25000" dirty="0" err="1"/>
              <a:t>v</a:t>
            </a:r>
            <a:r>
              <a:rPr lang="en-US" altLang="en-US" sz="2200" dirty="0"/>
              <a:t> = (0, 5, 11, 15, 6)</a:t>
            </a:r>
          </a:p>
          <a:p>
            <a:pPr marL="215900" indent="-212725">
              <a:buClrTx/>
              <a:buSzPct val="45000"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endParaRPr lang="en-US" altLang="en-US" sz="2200" dirty="0"/>
          </a:p>
          <a:p>
            <a:pPr marL="215900" indent="-212725">
              <a:buClrTx/>
              <a:buSzPct val="45000"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sz="2200" dirty="0"/>
              <a:t>Return length(</a:t>
            </a:r>
            <a:r>
              <a:rPr lang="en-US" altLang="en-US" sz="2200" dirty="0" err="1"/>
              <a:t>Path</a:t>
            </a:r>
            <a:r>
              <a:rPr lang="en-US" altLang="en-US" sz="2200" baseline="-25000" dirty="0" err="1"/>
              <a:t>u</a:t>
            </a:r>
            <a:r>
              <a:rPr lang="en-US" altLang="en-US" sz="2200" dirty="0"/>
              <a:t>)+length(</a:t>
            </a:r>
            <a:r>
              <a:rPr lang="en-US" altLang="en-US" sz="2200" dirty="0" err="1"/>
              <a:t>Path</a:t>
            </a:r>
            <a:r>
              <a:rPr lang="en-US" altLang="en-US" sz="2200" baseline="-25000" dirty="0" err="1"/>
              <a:t>v</a:t>
            </a:r>
            <a:r>
              <a:rPr lang="en-US" altLang="en-US" sz="2200" dirty="0"/>
              <a:t>)-2</a:t>
            </a:r>
          </a:p>
        </p:txBody>
      </p:sp>
      <p:cxnSp>
        <p:nvCxnSpPr>
          <p:cNvPr id="3" name="Straight Connector 2"/>
          <p:cNvCxnSpPr/>
          <p:nvPr/>
        </p:nvCxnSpPr>
        <p:spPr bwMode="auto">
          <a:xfrm flipH="1" flipV="1">
            <a:off x="9307512" y="4084637"/>
            <a:ext cx="533400" cy="914400"/>
          </a:xfrm>
          <a:prstGeom prst="line">
            <a:avLst/>
          </a:prstGeom>
          <a:ln w="44450"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 bwMode="auto">
          <a:xfrm flipH="1" flipV="1">
            <a:off x="8012112" y="3424397"/>
            <a:ext cx="1295400" cy="660240"/>
          </a:xfrm>
          <a:prstGeom prst="line">
            <a:avLst/>
          </a:prstGeom>
          <a:ln w="44450"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 bwMode="auto">
          <a:xfrm flipH="1" flipV="1">
            <a:off x="5793262" y="5460168"/>
            <a:ext cx="618652" cy="1139029"/>
          </a:xfrm>
          <a:prstGeom prst="line">
            <a:avLst/>
          </a:prstGeom>
          <a:ln w="4445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 bwMode="auto">
          <a:xfrm flipH="1">
            <a:off x="5793262" y="5014596"/>
            <a:ext cx="313850" cy="445572"/>
          </a:xfrm>
          <a:prstGeom prst="line">
            <a:avLst/>
          </a:prstGeom>
          <a:ln w="4445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 bwMode="auto">
          <a:xfrm flipV="1">
            <a:off x="6134736" y="4084637"/>
            <a:ext cx="308926" cy="914400"/>
          </a:xfrm>
          <a:prstGeom prst="line">
            <a:avLst/>
          </a:prstGeom>
          <a:ln w="4445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 bwMode="auto">
          <a:xfrm flipV="1">
            <a:off x="6465888" y="3373198"/>
            <a:ext cx="896143" cy="711439"/>
          </a:xfrm>
          <a:prstGeom prst="line">
            <a:avLst/>
          </a:prstGeom>
          <a:ln w="4445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5793229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6512" y="3246437"/>
            <a:ext cx="5029200" cy="3905250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Binary Tree Problems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/>
            <a:r>
              <a:rPr lang="en-US" altLang="he-IL" sz="2200" dirty="0"/>
              <a:t>Write a function that gets two nodes in a binary tree, u and v</a:t>
            </a:r>
            <a:br>
              <a:rPr lang="en-US" altLang="he-IL" sz="2200" dirty="0"/>
            </a:br>
            <a:r>
              <a:rPr lang="en-US" altLang="he-IL" sz="2200" dirty="0"/>
              <a:t>and computes the distance between u and v</a:t>
            </a:r>
          </a:p>
          <a:p>
            <a:pPr marL="0" indent="0"/>
            <a:r>
              <a:rPr lang="en-US" altLang="he-IL" sz="2200" dirty="0" err="1"/>
              <a:t>int</a:t>
            </a:r>
            <a:r>
              <a:rPr lang="en-US" altLang="he-IL" sz="2200" dirty="0"/>
              <a:t> distance (</a:t>
            </a:r>
            <a:r>
              <a:rPr lang="en-US" altLang="he-IL" sz="2200" dirty="0" err="1"/>
              <a:t>BTnode</a:t>
            </a:r>
            <a:r>
              <a:rPr lang="en-US" altLang="he-IL" sz="2200" dirty="0"/>
              <a:t>* u, </a:t>
            </a:r>
            <a:r>
              <a:rPr lang="en-US" altLang="he-IL" sz="2200" dirty="0" err="1"/>
              <a:t>BTnode</a:t>
            </a:r>
            <a:r>
              <a:rPr lang="en-US" altLang="he-IL" sz="2200" dirty="0"/>
              <a:t>* v)</a:t>
            </a:r>
            <a:endParaRPr lang="en-US" altLang="he-IL" sz="2000" dirty="0">
              <a:latin typeface="+mj-lt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302735" y="3709988"/>
            <a:ext cx="4845527" cy="2432049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sz="2200" dirty="0"/>
              <a:t>Example: u = 1, v = 57</a:t>
            </a:r>
          </a:p>
          <a:p>
            <a:pPr marL="215900" indent="-212725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endParaRPr lang="en-US" altLang="en-US" sz="2200" dirty="0"/>
          </a:p>
          <a:p>
            <a:pPr marL="215900" indent="-212725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sz="2200" dirty="0" err="1"/>
              <a:t>Path</a:t>
            </a:r>
            <a:r>
              <a:rPr lang="en-US" altLang="en-US" sz="2200" baseline="-25000" dirty="0" err="1"/>
              <a:t>u</a:t>
            </a:r>
            <a:r>
              <a:rPr lang="en-US" altLang="en-US" sz="2200" dirty="0"/>
              <a:t> = (0, 5, 11, 15, 1)</a:t>
            </a:r>
          </a:p>
          <a:p>
            <a:pPr marL="215900" indent="-212725">
              <a:buClrTx/>
              <a:buSzPct val="45000"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sz="2200" dirty="0" err="1"/>
              <a:t>Path</a:t>
            </a:r>
            <a:r>
              <a:rPr lang="en-US" altLang="en-US" sz="2200" baseline="-25000" dirty="0" err="1"/>
              <a:t>v</a:t>
            </a:r>
            <a:r>
              <a:rPr lang="en-US" altLang="en-US" sz="2200" dirty="0"/>
              <a:t> = (0, 5, 57)</a:t>
            </a:r>
          </a:p>
          <a:p>
            <a:pPr marL="215900" indent="-212725">
              <a:buClrTx/>
              <a:buSzPct val="45000"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sz="2200" dirty="0"/>
              <a:t>common ancestors = {0,5}</a:t>
            </a:r>
          </a:p>
          <a:p>
            <a:pPr marL="215900" indent="-212725">
              <a:buClrTx/>
              <a:buSzPct val="45000"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endParaRPr lang="en-US" altLang="en-US" sz="2200" dirty="0"/>
          </a:p>
          <a:p>
            <a:pPr marL="215900" indent="-212725">
              <a:buClrTx/>
              <a:buSzPct val="45000"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sz="2200" dirty="0"/>
              <a:t>Return length(</a:t>
            </a:r>
            <a:r>
              <a:rPr lang="en-US" altLang="en-US" sz="2200" dirty="0" err="1"/>
              <a:t>Path</a:t>
            </a:r>
            <a:r>
              <a:rPr lang="en-US" altLang="en-US" sz="2200" baseline="-25000" dirty="0" err="1"/>
              <a:t>u</a:t>
            </a:r>
            <a:r>
              <a:rPr lang="en-US" altLang="en-US" sz="2200" dirty="0"/>
              <a:t>)+length(</a:t>
            </a:r>
            <a:r>
              <a:rPr lang="en-US" altLang="en-US" sz="2200" dirty="0" err="1"/>
              <a:t>Path</a:t>
            </a:r>
            <a:r>
              <a:rPr lang="en-US" altLang="en-US" sz="2200" baseline="-25000" dirty="0" err="1"/>
              <a:t>v</a:t>
            </a:r>
            <a:r>
              <a:rPr lang="en-US" altLang="en-US" sz="2200" dirty="0"/>
              <a:t>)-4</a:t>
            </a:r>
          </a:p>
        </p:txBody>
      </p:sp>
      <p:cxnSp>
        <p:nvCxnSpPr>
          <p:cNvPr id="8" name="Straight Connector 7"/>
          <p:cNvCxnSpPr/>
          <p:nvPr/>
        </p:nvCxnSpPr>
        <p:spPr bwMode="auto">
          <a:xfrm flipV="1">
            <a:off x="5268912" y="5684837"/>
            <a:ext cx="228600" cy="838201"/>
          </a:xfrm>
          <a:prstGeom prst="line">
            <a:avLst/>
          </a:prstGeom>
          <a:ln w="4445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 bwMode="auto">
          <a:xfrm flipH="1">
            <a:off x="5497512" y="5014596"/>
            <a:ext cx="609600" cy="670241"/>
          </a:xfrm>
          <a:prstGeom prst="line">
            <a:avLst/>
          </a:prstGeom>
          <a:ln w="4445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 bwMode="auto">
          <a:xfrm flipV="1">
            <a:off x="6134736" y="4084637"/>
            <a:ext cx="308926" cy="914400"/>
          </a:xfrm>
          <a:prstGeom prst="line">
            <a:avLst/>
          </a:prstGeom>
          <a:ln w="4445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 bwMode="auto">
          <a:xfrm flipV="1">
            <a:off x="6465888" y="3373199"/>
            <a:ext cx="896143" cy="711438"/>
          </a:xfrm>
          <a:prstGeom prst="line">
            <a:avLst/>
          </a:prstGeom>
          <a:ln w="4445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 bwMode="auto">
          <a:xfrm flipH="1" flipV="1">
            <a:off x="7003814" y="4440356"/>
            <a:ext cx="427195" cy="660877"/>
          </a:xfrm>
          <a:prstGeom prst="line">
            <a:avLst/>
          </a:prstGeom>
          <a:ln w="44450"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 bwMode="auto">
          <a:xfrm flipV="1">
            <a:off x="7003814" y="3906778"/>
            <a:ext cx="611305" cy="533578"/>
          </a:xfrm>
          <a:prstGeom prst="line">
            <a:avLst/>
          </a:prstGeom>
          <a:ln w="44450"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684606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6512" y="3246437"/>
            <a:ext cx="5029200" cy="3905250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Binary Tree Problems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/>
            <a:r>
              <a:rPr lang="en-US" altLang="he-IL" sz="2200" dirty="0"/>
              <a:t>Write a function that gets two nodes in a binary tree, u and v</a:t>
            </a:r>
            <a:br>
              <a:rPr lang="en-US" altLang="he-IL" sz="2200" dirty="0"/>
            </a:br>
            <a:r>
              <a:rPr lang="en-US" altLang="he-IL" sz="2200" dirty="0"/>
              <a:t>and computes the distance between u and v</a:t>
            </a:r>
          </a:p>
          <a:p>
            <a:pPr marL="0" indent="0"/>
            <a:r>
              <a:rPr lang="en-US" altLang="he-IL" sz="2200" dirty="0" err="1"/>
              <a:t>int</a:t>
            </a:r>
            <a:r>
              <a:rPr lang="en-US" altLang="he-IL" sz="2200" dirty="0"/>
              <a:t> distance (</a:t>
            </a:r>
            <a:r>
              <a:rPr lang="en-US" altLang="he-IL" sz="2200" dirty="0" err="1"/>
              <a:t>BTnode</a:t>
            </a:r>
            <a:r>
              <a:rPr lang="en-US" altLang="he-IL" sz="2200" dirty="0"/>
              <a:t>* u, </a:t>
            </a:r>
            <a:r>
              <a:rPr lang="en-US" altLang="he-IL" sz="2200" dirty="0" err="1"/>
              <a:t>BTnode</a:t>
            </a:r>
            <a:r>
              <a:rPr lang="en-US" altLang="he-IL" sz="2200" dirty="0"/>
              <a:t>* v)</a:t>
            </a:r>
            <a:endParaRPr lang="en-US" altLang="he-IL" sz="2000" dirty="0">
              <a:latin typeface="+mj-lt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338612" y="3482574"/>
            <a:ext cx="4845527" cy="2735663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sz="2200" dirty="0"/>
              <a:t>Example: u = 1, v = 6</a:t>
            </a:r>
          </a:p>
          <a:p>
            <a:pPr marL="215900" indent="-212725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endParaRPr lang="en-US" altLang="en-US" sz="2200" dirty="0"/>
          </a:p>
          <a:p>
            <a:pPr marL="215900" indent="-212725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sz="2200" dirty="0" err="1"/>
              <a:t>Path</a:t>
            </a:r>
            <a:r>
              <a:rPr lang="en-US" altLang="en-US" sz="2200" baseline="-25000" dirty="0" err="1"/>
              <a:t>u</a:t>
            </a:r>
            <a:r>
              <a:rPr lang="en-US" altLang="en-US" sz="2200" dirty="0"/>
              <a:t> = (0, 5, 11, 15, 1)</a:t>
            </a:r>
          </a:p>
          <a:p>
            <a:pPr marL="215900" indent="-212725">
              <a:buClrTx/>
              <a:buSzPct val="45000"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sz="2200" dirty="0" err="1"/>
              <a:t>Path</a:t>
            </a:r>
            <a:r>
              <a:rPr lang="en-US" altLang="en-US" sz="2200" baseline="-25000" dirty="0" err="1"/>
              <a:t>v</a:t>
            </a:r>
            <a:r>
              <a:rPr lang="en-US" altLang="en-US" sz="2200" dirty="0"/>
              <a:t> = (0, 5, 11, 15, 6)</a:t>
            </a:r>
          </a:p>
          <a:p>
            <a:pPr marL="215900" indent="-212725">
              <a:buClrTx/>
              <a:buSzPct val="45000"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sz="2200" dirty="0"/>
              <a:t>common ancestors = {0, 5, 11, 15}</a:t>
            </a:r>
          </a:p>
          <a:p>
            <a:pPr marL="215900" indent="-212725">
              <a:buClrTx/>
              <a:buSzPct val="45000"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endParaRPr lang="en-US" altLang="en-US" sz="2200" dirty="0"/>
          </a:p>
          <a:p>
            <a:pPr marL="215900" indent="-212725">
              <a:buClrTx/>
              <a:buSzPct val="45000"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sz="2200" dirty="0"/>
              <a:t>Return length(</a:t>
            </a:r>
            <a:r>
              <a:rPr lang="en-US" altLang="en-US" sz="2200" dirty="0" err="1"/>
              <a:t>Path</a:t>
            </a:r>
            <a:r>
              <a:rPr lang="en-US" altLang="en-US" sz="2200" baseline="-25000" dirty="0" err="1"/>
              <a:t>u</a:t>
            </a:r>
            <a:r>
              <a:rPr lang="en-US" altLang="en-US" sz="2200" dirty="0"/>
              <a:t>)+length(</a:t>
            </a:r>
            <a:r>
              <a:rPr lang="en-US" altLang="en-US" sz="2200" dirty="0" err="1"/>
              <a:t>Path</a:t>
            </a:r>
            <a:r>
              <a:rPr lang="en-US" altLang="en-US" sz="2200" baseline="-25000" dirty="0" err="1"/>
              <a:t>v</a:t>
            </a:r>
            <a:r>
              <a:rPr lang="en-US" altLang="en-US" sz="2200" dirty="0"/>
              <a:t>)-8</a:t>
            </a:r>
          </a:p>
        </p:txBody>
      </p:sp>
      <p:cxnSp>
        <p:nvCxnSpPr>
          <p:cNvPr id="6" name="Straight Connector 5"/>
          <p:cNvCxnSpPr/>
          <p:nvPr/>
        </p:nvCxnSpPr>
        <p:spPr bwMode="auto">
          <a:xfrm flipV="1">
            <a:off x="5268912" y="5684837"/>
            <a:ext cx="228600" cy="838201"/>
          </a:xfrm>
          <a:prstGeom prst="line">
            <a:avLst/>
          </a:prstGeom>
          <a:ln w="4445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 bwMode="auto">
          <a:xfrm flipH="1">
            <a:off x="5497512" y="5014596"/>
            <a:ext cx="609600" cy="670241"/>
          </a:xfrm>
          <a:prstGeom prst="line">
            <a:avLst/>
          </a:prstGeom>
          <a:ln w="4445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 bwMode="auto">
          <a:xfrm flipV="1">
            <a:off x="6134736" y="4084637"/>
            <a:ext cx="308926" cy="914400"/>
          </a:xfrm>
          <a:prstGeom prst="line">
            <a:avLst/>
          </a:prstGeom>
          <a:ln w="4445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 bwMode="auto">
          <a:xfrm flipV="1">
            <a:off x="6465888" y="3373199"/>
            <a:ext cx="896143" cy="711438"/>
          </a:xfrm>
          <a:prstGeom prst="line">
            <a:avLst/>
          </a:prstGeom>
          <a:ln w="4445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 bwMode="auto">
          <a:xfrm flipV="1">
            <a:off x="6534942" y="4440357"/>
            <a:ext cx="468873" cy="1107985"/>
          </a:xfrm>
          <a:prstGeom prst="line">
            <a:avLst/>
          </a:prstGeom>
          <a:ln w="44450"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 bwMode="auto">
          <a:xfrm flipV="1">
            <a:off x="7003814" y="3906778"/>
            <a:ext cx="611305" cy="533578"/>
          </a:xfrm>
          <a:prstGeom prst="line">
            <a:avLst/>
          </a:prstGeom>
          <a:ln w="44450"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 bwMode="auto">
          <a:xfrm flipV="1">
            <a:off x="6124257" y="5548342"/>
            <a:ext cx="400845" cy="345986"/>
          </a:xfrm>
          <a:prstGeom prst="line">
            <a:avLst/>
          </a:prstGeom>
          <a:ln w="44450"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 bwMode="auto">
          <a:xfrm flipH="1" flipV="1">
            <a:off x="6160491" y="5952369"/>
            <a:ext cx="175221" cy="645327"/>
          </a:xfrm>
          <a:prstGeom prst="line">
            <a:avLst/>
          </a:prstGeom>
          <a:ln w="44450">
            <a:headEnd type="none" w="med" len="med"/>
            <a:tailEnd type="non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371195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6512" y="3246437"/>
            <a:ext cx="5029200" cy="3905250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Binary Tree Problems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/>
            <a:r>
              <a:rPr lang="en-US" altLang="he-IL" sz="2200" dirty="0"/>
              <a:t>Write a function that gets two nodes in a binary tree, u and v</a:t>
            </a:r>
            <a:br>
              <a:rPr lang="en-US" altLang="he-IL" sz="2200" dirty="0"/>
            </a:br>
            <a:r>
              <a:rPr lang="en-US" altLang="he-IL" sz="2200" dirty="0"/>
              <a:t>and computes the distance between u and v</a:t>
            </a:r>
          </a:p>
          <a:p>
            <a:pPr marL="0" indent="0"/>
            <a:r>
              <a:rPr lang="en-US" altLang="he-IL" sz="2200" dirty="0" err="1"/>
              <a:t>int</a:t>
            </a:r>
            <a:r>
              <a:rPr lang="en-US" altLang="he-IL" sz="2200" dirty="0"/>
              <a:t> distance (</a:t>
            </a:r>
            <a:r>
              <a:rPr lang="en-US" altLang="he-IL" sz="2200" dirty="0" err="1"/>
              <a:t>BTnode</a:t>
            </a:r>
            <a:r>
              <a:rPr lang="en-US" altLang="he-IL" sz="2200" dirty="0"/>
              <a:t>* u, </a:t>
            </a:r>
            <a:r>
              <a:rPr lang="en-US" altLang="he-IL" sz="2200" dirty="0" err="1"/>
              <a:t>BTnode</a:t>
            </a:r>
            <a:r>
              <a:rPr lang="en-US" altLang="he-IL" sz="2200" dirty="0"/>
              <a:t>* v)</a:t>
            </a:r>
          </a:p>
          <a:p>
            <a:pPr marL="457200" indent="-457200">
              <a:buFont typeface="+mj-lt"/>
              <a:buAutoNum type="arabicPeriod"/>
            </a:pPr>
            <a:r>
              <a:rPr lang="en-US" altLang="he-IL" sz="2000" dirty="0">
                <a:latin typeface="+mj-lt"/>
              </a:rPr>
              <a:t>Compute </a:t>
            </a:r>
            <a:r>
              <a:rPr lang="en-US" altLang="he-IL" sz="2000" dirty="0" err="1">
                <a:latin typeface="+mj-lt"/>
              </a:rPr>
              <a:t>Path</a:t>
            </a:r>
            <a:r>
              <a:rPr lang="en-US" altLang="he-IL" sz="2000" baseline="-25000" dirty="0" err="1">
                <a:latin typeface="+mj-lt"/>
              </a:rPr>
              <a:t>u</a:t>
            </a:r>
            <a:r>
              <a:rPr lang="en-US" altLang="he-IL" sz="2000" dirty="0">
                <a:latin typeface="+mj-lt"/>
              </a:rPr>
              <a:t> = the ancestors of u</a:t>
            </a:r>
          </a:p>
          <a:p>
            <a:pPr marL="457200" indent="-457200">
              <a:buFont typeface="+mj-lt"/>
              <a:buAutoNum type="arabicPeriod"/>
            </a:pPr>
            <a:r>
              <a:rPr lang="en-US" altLang="he-IL" sz="2000" dirty="0">
                <a:latin typeface="+mj-lt"/>
              </a:rPr>
              <a:t>Compute </a:t>
            </a:r>
            <a:r>
              <a:rPr lang="en-US" altLang="he-IL" sz="2000" dirty="0" err="1"/>
              <a:t>Path</a:t>
            </a:r>
            <a:r>
              <a:rPr lang="en-US" altLang="he-IL" sz="2000" baseline="-25000" dirty="0" err="1"/>
              <a:t>v</a:t>
            </a:r>
            <a:r>
              <a:rPr lang="en-US" altLang="he-IL" sz="2000" dirty="0"/>
              <a:t> = the ancestors of </a:t>
            </a:r>
            <a:r>
              <a:rPr lang="en-US" altLang="he-IL" sz="2000" dirty="0">
                <a:latin typeface="+mj-lt"/>
              </a:rPr>
              <a:t>v</a:t>
            </a:r>
          </a:p>
          <a:p>
            <a:pPr marL="457200" indent="-457200">
              <a:buFont typeface="+mj-lt"/>
              <a:buAutoNum type="arabicPeriod"/>
            </a:pPr>
            <a:r>
              <a:rPr lang="en-US" altLang="he-IL" sz="2000" dirty="0">
                <a:cs typeface="Times New Roman" panose="02020603050405020304" pitchFamily="18" charset="0"/>
              </a:rPr>
              <a:t>Let C = the number of common ancestors</a:t>
            </a:r>
          </a:p>
          <a:p>
            <a:pPr marL="457200" indent="-457200">
              <a:buFont typeface="+mj-lt"/>
              <a:buAutoNum type="arabicPeriod"/>
            </a:pPr>
            <a:r>
              <a:rPr lang="en-US" altLang="he-IL" sz="2000" dirty="0">
                <a:latin typeface="+mj-lt"/>
              </a:rPr>
              <a:t>Return </a:t>
            </a:r>
            <a:r>
              <a:rPr lang="en-US" altLang="en-US" sz="2000" dirty="0"/>
              <a:t>length(</a:t>
            </a:r>
            <a:r>
              <a:rPr lang="en-US" altLang="en-US" sz="2000" dirty="0" err="1"/>
              <a:t>Path</a:t>
            </a:r>
            <a:r>
              <a:rPr lang="en-US" altLang="en-US" sz="2000" baseline="-25000" dirty="0" err="1"/>
              <a:t>u</a:t>
            </a:r>
            <a:r>
              <a:rPr lang="en-US" altLang="en-US" sz="2000" dirty="0"/>
              <a:t>) + length(</a:t>
            </a:r>
            <a:r>
              <a:rPr lang="en-US" altLang="en-US" sz="2000" dirty="0" err="1"/>
              <a:t>Path</a:t>
            </a:r>
            <a:r>
              <a:rPr lang="en-US" altLang="en-US" sz="2000" baseline="-25000" dirty="0" err="1"/>
              <a:t>v</a:t>
            </a:r>
            <a:r>
              <a:rPr lang="en-US" altLang="he-IL" sz="2000" dirty="0">
                <a:latin typeface="+mj-lt"/>
              </a:rPr>
              <a:t>) - 2*C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E871C69-4AED-41C1-AC86-81A89800C3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4825" y="5979286"/>
            <a:ext cx="3544887" cy="906863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sz="2200" dirty="0"/>
              <a:t>The running time is:</a:t>
            </a:r>
            <a:br>
              <a:rPr lang="en-US" altLang="en-US" sz="2200" dirty="0"/>
            </a:br>
            <a:r>
              <a:rPr lang="en-US" altLang="en-US" sz="2200" dirty="0"/>
              <a:t>O(depth(u)+depth(v))</a:t>
            </a:r>
          </a:p>
        </p:txBody>
      </p:sp>
    </p:spTree>
    <p:extLst>
      <p:ext uri="{BB962C8B-B14F-4D97-AF65-F5344CB8AC3E}">
        <p14:creationId xmlns:p14="http://schemas.microsoft.com/office/powerpoint/2010/main" val="9652465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/>
          <a:lstStyle/>
          <a:p>
            <a:endParaRPr lang="en-US"/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endParaRPr lang="de-DE" altLang="en-US" sz="8000" dirty="0"/>
          </a:p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r>
              <a:rPr lang="de-DE" altLang="en-US" sz="8000" dirty="0"/>
              <a:t>Breadth First Search</a:t>
            </a:r>
          </a:p>
        </p:txBody>
      </p:sp>
    </p:spTree>
    <p:extLst>
      <p:ext uri="{BB962C8B-B14F-4D97-AF65-F5344CB8AC3E}">
        <p14:creationId xmlns:p14="http://schemas.microsoft.com/office/powerpoint/2010/main" val="281946420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Tree traversal – non-recursive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2000" dirty="0"/>
              <a:t>Write a non-recursive algorithm that prints </a:t>
            </a:r>
            <a:r>
              <a:rPr lang="en-US" sz="2000" dirty="0" err="1"/>
              <a:t>PreOrder</a:t>
            </a:r>
            <a:r>
              <a:rPr lang="en-US" sz="2000" dirty="0"/>
              <a:t> traversal of a binary tree. </a:t>
            </a:r>
            <a:br>
              <a:rPr lang="en-US" sz="2000" dirty="0"/>
            </a:br>
            <a:endParaRPr lang="en-US" sz="2000" dirty="0"/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dirty="0" err="1"/>
              <a:t>PreOrder</a:t>
            </a:r>
            <a:r>
              <a:rPr lang="en-US" sz="1800" dirty="0"/>
              <a:t>(root):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dirty="0"/>
              <a:t>	s = create stack of nodes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dirty="0"/>
              <a:t>	</a:t>
            </a:r>
            <a:r>
              <a:rPr lang="en-US" sz="1800" dirty="0" err="1"/>
              <a:t>s.push</a:t>
            </a:r>
            <a:r>
              <a:rPr lang="en-US" sz="1800" dirty="0"/>
              <a:t>(root)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dirty="0"/>
              <a:t>	While s is not empty: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dirty="0"/>
              <a:t>		node = </a:t>
            </a:r>
            <a:r>
              <a:rPr lang="en-US" sz="1800" dirty="0" err="1"/>
              <a:t>s.pop</a:t>
            </a:r>
            <a:r>
              <a:rPr lang="en-US" sz="1800" dirty="0"/>
              <a:t>()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dirty="0"/>
              <a:t>		</a:t>
            </a:r>
            <a:r>
              <a:rPr lang="en-US" sz="1800" dirty="0" err="1"/>
              <a:t>printf</a:t>
            </a:r>
            <a:r>
              <a:rPr lang="en-US" sz="1800" dirty="0"/>
              <a:t>(node-&gt;value)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dirty="0"/>
              <a:t>		if (node-&gt;right != NULL)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dirty="0"/>
              <a:t>			</a:t>
            </a:r>
            <a:r>
              <a:rPr lang="en-US" sz="1800" dirty="0" err="1"/>
              <a:t>s.push</a:t>
            </a:r>
            <a:r>
              <a:rPr lang="en-US" sz="1800" dirty="0"/>
              <a:t>(node-&gt;right)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dirty="0"/>
              <a:t>		if (node-&gt;left != NULL)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dirty="0"/>
              <a:t>			</a:t>
            </a:r>
            <a:r>
              <a:rPr lang="en-US" sz="1800" dirty="0" err="1"/>
              <a:t>s.push</a:t>
            </a:r>
            <a:r>
              <a:rPr lang="en-US" sz="1800" dirty="0"/>
              <a:t>(node-&gt;left)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DD5941D-4B66-400D-ACF3-4845E170A8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9608" y="2484437"/>
            <a:ext cx="5003263" cy="325755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0557514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Tree traversal – non-recursive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2000" dirty="0"/>
              <a:t>Write a non-recursive algorithm that prints </a:t>
            </a:r>
            <a:r>
              <a:rPr lang="en-US" sz="2000" dirty="0" err="1"/>
              <a:t>PreOrder</a:t>
            </a:r>
            <a:r>
              <a:rPr lang="en-US" sz="2000" dirty="0"/>
              <a:t> traversal of a binary tree. </a:t>
            </a:r>
            <a:br>
              <a:rPr lang="en-US" sz="2000" dirty="0"/>
            </a:br>
            <a:endParaRPr lang="en-US" sz="2000" dirty="0"/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dirty="0" err="1"/>
              <a:t>PreOrder</a:t>
            </a:r>
            <a:r>
              <a:rPr lang="en-US" sz="1800" dirty="0"/>
              <a:t>(root):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dirty="0"/>
              <a:t>	s = create stack of nodes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dirty="0"/>
              <a:t>	</a:t>
            </a:r>
            <a:r>
              <a:rPr lang="en-US" sz="1800" dirty="0" err="1"/>
              <a:t>s.push</a:t>
            </a:r>
            <a:r>
              <a:rPr lang="en-US" sz="1800" dirty="0"/>
              <a:t>(root)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dirty="0"/>
              <a:t>	While s is not empty: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dirty="0"/>
              <a:t>		node = </a:t>
            </a:r>
            <a:r>
              <a:rPr lang="en-US" sz="1800" dirty="0" err="1"/>
              <a:t>s.pop</a:t>
            </a:r>
            <a:r>
              <a:rPr lang="en-US" sz="1800" dirty="0"/>
              <a:t>()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dirty="0"/>
              <a:t>		</a:t>
            </a:r>
            <a:r>
              <a:rPr lang="en-US" sz="1800" dirty="0" err="1"/>
              <a:t>printf</a:t>
            </a:r>
            <a:r>
              <a:rPr lang="en-US" sz="1800" dirty="0"/>
              <a:t>(node-&gt;value)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dirty="0"/>
              <a:t>		if (node-&gt;right != NULL)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dirty="0"/>
              <a:t>			</a:t>
            </a:r>
            <a:r>
              <a:rPr lang="en-US" sz="1800" dirty="0" err="1"/>
              <a:t>s.push</a:t>
            </a:r>
            <a:r>
              <a:rPr lang="en-US" sz="1800" dirty="0"/>
              <a:t>(node-&gt;right)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dirty="0"/>
              <a:t>		if (node-&gt;left != NULL)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dirty="0"/>
              <a:t>			</a:t>
            </a:r>
            <a:r>
              <a:rPr lang="en-US" sz="1800" dirty="0" err="1"/>
              <a:t>s.push</a:t>
            </a:r>
            <a:r>
              <a:rPr lang="en-US" sz="1800" dirty="0"/>
              <a:t>(node-&gt;left)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DD5941D-4B66-400D-ACF3-4845E170A8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637" y="2332037"/>
            <a:ext cx="4569875" cy="2975378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A91FCAB-284F-4612-856C-89602DC29DC4}"/>
              </a:ext>
            </a:extLst>
          </p:cNvPr>
          <p:cNvGraphicFramePr>
            <a:graphicFrameLocks noGrp="1"/>
          </p:cNvGraphicFramePr>
          <p:nvPr/>
        </p:nvGraphicFramePr>
        <p:xfrm>
          <a:off x="4202112" y="5261999"/>
          <a:ext cx="473074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3074">
                  <a:extLst>
                    <a:ext uri="{9D8B030D-6E8A-4147-A177-3AD203B41FA5}">
                      <a16:colId xmlns:a16="http://schemas.microsoft.com/office/drawing/2014/main" val="18100721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18818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32747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77319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82098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991704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8D3CA347-E431-4055-967A-C775EAD6A7C4}"/>
              </a:ext>
            </a:extLst>
          </p:cNvPr>
          <p:cNvGraphicFramePr>
            <a:graphicFrameLocks noGrp="1"/>
          </p:cNvGraphicFramePr>
          <p:nvPr/>
        </p:nvGraphicFramePr>
        <p:xfrm>
          <a:off x="4964112" y="5268831"/>
          <a:ext cx="473074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3074">
                  <a:extLst>
                    <a:ext uri="{9D8B030D-6E8A-4147-A177-3AD203B41FA5}">
                      <a16:colId xmlns:a16="http://schemas.microsoft.com/office/drawing/2014/main" val="18100721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18818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32747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77319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82098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991704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EBBD3B04-AB03-4E7D-ADD3-ADBDA18F4181}"/>
              </a:ext>
            </a:extLst>
          </p:cNvPr>
          <p:cNvGraphicFramePr>
            <a:graphicFrameLocks noGrp="1"/>
          </p:cNvGraphicFramePr>
          <p:nvPr/>
        </p:nvGraphicFramePr>
        <p:xfrm>
          <a:off x="5726112" y="5261999"/>
          <a:ext cx="473074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3074">
                  <a:extLst>
                    <a:ext uri="{9D8B030D-6E8A-4147-A177-3AD203B41FA5}">
                      <a16:colId xmlns:a16="http://schemas.microsoft.com/office/drawing/2014/main" val="18100721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18818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32747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77319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82098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991704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7F6AF5AA-72CD-4245-81F1-7C366DAF3C41}"/>
              </a:ext>
            </a:extLst>
          </p:cNvPr>
          <p:cNvGraphicFramePr>
            <a:graphicFrameLocks noGrp="1"/>
          </p:cNvGraphicFramePr>
          <p:nvPr/>
        </p:nvGraphicFramePr>
        <p:xfrm>
          <a:off x="6443662" y="5278437"/>
          <a:ext cx="473074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3074">
                  <a:extLst>
                    <a:ext uri="{9D8B030D-6E8A-4147-A177-3AD203B41FA5}">
                      <a16:colId xmlns:a16="http://schemas.microsoft.com/office/drawing/2014/main" val="18100721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18818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32747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77319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82098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991704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A0F0755C-1BB3-456B-BFF5-3546B7828EF4}"/>
              </a:ext>
            </a:extLst>
          </p:cNvPr>
          <p:cNvGraphicFramePr>
            <a:graphicFrameLocks noGrp="1"/>
          </p:cNvGraphicFramePr>
          <p:nvPr/>
        </p:nvGraphicFramePr>
        <p:xfrm>
          <a:off x="7143180" y="5268831"/>
          <a:ext cx="473074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3074">
                  <a:extLst>
                    <a:ext uri="{9D8B030D-6E8A-4147-A177-3AD203B41FA5}">
                      <a16:colId xmlns:a16="http://schemas.microsoft.com/office/drawing/2014/main" val="18100721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18818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32747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77319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82098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991704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9B536C3C-206E-4175-B78E-7AE01D23002A}"/>
              </a:ext>
            </a:extLst>
          </p:cNvPr>
          <p:cNvGraphicFramePr>
            <a:graphicFrameLocks noGrp="1"/>
          </p:cNvGraphicFramePr>
          <p:nvPr/>
        </p:nvGraphicFramePr>
        <p:xfrm>
          <a:off x="7852304" y="5278437"/>
          <a:ext cx="473074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3074">
                  <a:extLst>
                    <a:ext uri="{9D8B030D-6E8A-4147-A177-3AD203B41FA5}">
                      <a16:colId xmlns:a16="http://schemas.microsoft.com/office/drawing/2014/main" val="18100721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18818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32747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77319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82098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991704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64BB1D9C-5429-4259-978B-A734F3EC5BA2}"/>
              </a:ext>
            </a:extLst>
          </p:cNvPr>
          <p:cNvGraphicFramePr>
            <a:graphicFrameLocks noGrp="1"/>
          </p:cNvGraphicFramePr>
          <p:nvPr/>
        </p:nvGraphicFramePr>
        <p:xfrm>
          <a:off x="8601604" y="5303837"/>
          <a:ext cx="473074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3074">
                  <a:extLst>
                    <a:ext uri="{9D8B030D-6E8A-4147-A177-3AD203B41FA5}">
                      <a16:colId xmlns:a16="http://schemas.microsoft.com/office/drawing/2014/main" val="18100721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18818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32747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77319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82098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991704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05C605A3-B1AE-4BD3-97F6-EB59F341E05D}"/>
              </a:ext>
            </a:extLst>
          </p:cNvPr>
          <p:cNvGraphicFramePr>
            <a:graphicFrameLocks noGrp="1"/>
          </p:cNvGraphicFramePr>
          <p:nvPr/>
        </p:nvGraphicFramePr>
        <p:xfrm>
          <a:off x="9367838" y="5261999"/>
          <a:ext cx="473074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3074">
                  <a:extLst>
                    <a:ext uri="{9D8B030D-6E8A-4147-A177-3AD203B41FA5}">
                      <a16:colId xmlns:a16="http://schemas.microsoft.com/office/drawing/2014/main" val="18100721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18818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32747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77319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82098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9917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050167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Tree traversal – non-recursive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2000" dirty="0"/>
              <a:t>Write a non-recursive algorithm that prints </a:t>
            </a:r>
            <a:r>
              <a:rPr lang="en-US" sz="2000" dirty="0" err="1"/>
              <a:t>PreOrder</a:t>
            </a:r>
            <a:r>
              <a:rPr lang="en-US" sz="2000" dirty="0"/>
              <a:t> traversal of a binary tree. </a:t>
            </a:r>
            <a:br>
              <a:rPr lang="en-US" sz="2000" dirty="0"/>
            </a:br>
            <a:endParaRPr lang="en-US" sz="2000" dirty="0"/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dirty="0" err="1"/>
              <a:t>PreOrder</a:t>
            </a:r>
            <a:r>
              <a:rPr lang="en-US" sz="1800" dirty="0"/>
              <a:t>(root):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dirty="0"/>
              <a:t>	s = create stack of nodes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dirty="0"/>
              <a:t>	</a:t>
            </a:r>
            <a:r>
              <a:rPr lang="en-US" sz="1800" dirty="0" err="1"/>
              <a:t>s.push</a:t>
            </a:r>
            <a:r>
              <a:rPr lang="en-US" sz="1800" dirty="0"/>
              <a:t>(root)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dirty="0"/>
              <a:t>	While s is not empty: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dirty="0"/>
              <a:t>		node = </a:t>
            </a:r>
            <a:r>
              <a:rPr lang="en-US" sz="1800" dirty="0" err="1"/>
              <a:t>s.pop</a:t>
            </a:r>
            <a:r>
              <a:rPr lang="en-US" sz="1800" dirty="0"/>
              <a:t>()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dirty="0"/>
              <a:t>		</a:t>
            </a:r>
            <a:r>
              <a:rPr lang="en-US" sz="1800" dirty="0" err="1"/>
              <a:t>printf</a:t>
            </a:r>
            <a:r>
              <a:rPr lang="en-US" sz="1800" dirty="0"/>
              <a:t>(node-&gt;value)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dirty="0"/>
              <a:t>		if (node-&gt;right != NULL)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dirty="0"/>
              <a:t>			</a:t>
            </a:r>
            <a:r>
              <a:rPr lang="en-US" sz="1800" dirty="0" err="1"/>
              <a:t>s.push</a:t>
            </a:r>
            <a:r>
              <a:rPr lang="en-US" sz="1800" dirty="0"/>
              <a:t>(node-&gt;right)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dirty="0"/>
              <a:t>		if (node-&gt;left != NULL)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dirty="0"/>
              <a:t>			</a:t>
            </a:r>
            <a:r>
              <a:rPr lang="en-US" sz="1800" dirty="0" err="1"/>
              <a:t>s.push</a:t>
            </a:r>
            <a:r>
              <a:rPr lang="en-US" sz="1800" dirty="0"/>
              <a:t>(node-&gt;left)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3F4D59A-CA49-492A-B5D9-DD05433B1C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47745" y="4922837"/>
            <a:ext cx="4191000" cy="721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2200" i="1" dirty="0">
                <a:solidFill>
                  <a:srgbClr val="0000CC"/>
                </a:solidFill>
                <a:latin typeface="+mn-lt"/>
              </a:rPr>
              <a:t>What if we replace the stack with a queue?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01D589B-3C8D-48DD-A717-C1A11108BF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56155" y="3170237"/>
            <a:ext cx="4191000" cy="721993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 algn="ctr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sz="2200" dirty="0"/>
              <a:t>Implement this algorithm!</a:t>
            </a:r>
          </a:p>
        </p:txBody>
      </p:sp>
    </p:spTree>
    <p:extLst>
      <p:ext uri="{BB962C8B-B14F-4D97-AF65-F5344CB8AC3E}">
        <p14:creationId xmlns:p14="http://schemas.microsoft.com/office/powerpoint/2010/main" val="109851657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Breadth First Search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/>
              <a:t>BreadthFirstSearch(root):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/>
              <a:t>	q = create queue of nodes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/>
              <a:t>	q.enqueue(root)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/>
              <a:t>	while q is not empty: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/>
              <a:t>		node = q.dequeue()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/>
              <a:t>		printf(node-&gt;value)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/>
              <a:t>		if (node-&gt;left != NULL)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/>
              <a:t>			q.enqueue(node-&gt;left)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/>
              <a:t>		if (node-&gt;right != NULL)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/>
              <a:t>			 q.enqueue(node-&gt;right)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en-US" sz="18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DD5941D-4B66-400D-ACF3-4845E170A8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3514" y="731838"/>
            <a:ext cx="3963598" cy="258064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A91FCAB-284F-4612-856C-89602DC29DC4}"/>
              </a:ext>
            </a:extLst>
          </p:cNvPr>
          <p:cNvGraphicFramePr>
            <a:graphicFrameLocks noGrp="1"/>
          </p:cNvGraphicFramePr>
          <p:nvPr/>
        </p:nvGraphicFramePr>
        <p:xfrm>
          <a:off x="4811712" y="3551237"/>
          <a:ext cx="25146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8650">
                  <a:extLst>
                    <a:ext uri="{9D8B030D-6E8A-4147-A177-3AD203B41FA5}">
                      <a16:colId xmlns:a16="http://schemas.microsoft.com/office/drawing/2014/main" val="1810072147"/>
                    </a:ext>
                  </a:extLst>
                </a:gridCol>
                <a:gridCol w="628650">
                  <a:extLst>
                    <a:ext uri="{9D8B030D-6E8A-4147-A177-3AD203B41FA5}">
                      <a16:colId xmlns:a16="http://schemas.microsoft.com/office/drawing/2014/main" val="1853271348"/>
                    </a:ext>
                  </a:extLst>
                </a:gridCol>
                <a:gridCol w="628650">
                  <a:extLst>
                    <a:ext uri="{9D8B030D-6E8A-4147-A177-3AD203B41FA5}">
                      <a16:colId xmlns:a16="http://schemas.microsoft.com/office/drawing/2014/main" val="4125360470"/>
                    </a:ext>
                  </a:extLst>
                </a:gridCol>
                <a:gridCol w="628650">
                  <a:extLst>
                    <a:ext uri="{9D8B030D-6E8A-4147-A177-3AD203B41FA5}">
                      <a16:colId xmlns:a16="http://schemas.microsoft.com/office/drawing/2014/main" val="22377764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1881803"/>
                  </a:ext>
                </a:extLst>
              </a:tr>
            </a:tbl>
          </a:graphicData>
        </a:graphic>
      </p:graphicFrame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882A78C7-AD5B-4A04-989C-58455FE9E668}"/>
              </a:ext>
            </a:extLst>
          </p:cNvPr>
          <p:cNvGraphicFramePr>
            <a:graphicFrameLocks noGrp="1"/>
          </p:cNvGraphicFramePr>
          <p:nvPr/>
        </p:nvGraphicFramePr>
        <p:xfrm>
          <a:off x="4811712" y="4050664"/>
          <a:ext cx="25146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8650">
                  <a:extLst>
                    <a:ext uri="{9D8B030D-6E8A-4147-A177-3AD203B41FA5}">
                      <a16:colId xmlns:a16="http://schemas.microsoft.com/office/drawing/2014/main" val="1810072147"/>
                    </a:ext>
                  </a:extLst>
                </a:gridCol>
                <a:gridCol w="628650">
                  <a:extLst>
                    <a:ext uri="{9D8B030D-6E8A-4147-A177-3AD203B41FA5}">
                      <a16:colId xmlns:a16="http://schemas.microsoft.com/office/drawing/2014/main" val="2602963717"/>
                    </a:ext>
                  </a:extLst>
                </a:gridCol>
                <a:gridCol w="628650">
                  <a:extLst>
                    <a:ext uri="{9D8B030D-6E8A-4147-A177-3AD203B41FA5}">
                      <a16:colId xmlns:a16="http://schemas.microsoft.com/office/drawing/2014/main" val="994690402"/>
                    </a:ext>
                  </a:extLst>
                </a:gridCol>
                <a:gridCol w="628650">
                  <a:extLst>
                    <a:ext uri="{9D8B030D-6E8A-4147-A177-3AD203B41FA5}">
                      <a16:colId xmlns:a16="http://schemas.microsoft.com/office/drawing/2014/main" val="22377764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1881803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18B8450A-C7D5-4154-9289-D017CB900991}"/>
              </a:ext>
            </a:extLst>
          </p:cNvPr>
          <p:cNvGraphicFramePr>
            <a:graphicFrameLocks noGrp="1"/>
          </p:cNvGraphicFramePr>
          <p:nvPr/>
        </p:nvGraphicFramePr>
        <p:xfrm>
          <a:off x="4811712" y="4541837"/>
          <a:ext cx="25146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8650">
                  <a:extLst>
                    <a:ext uri="{9D8B030D-6E8A-4147-A177-3AD203B41FA5}">
                      <a16:colId xmlns:a16="http://schemas.microsoft.com/office/drawing/2014/main" val="1810072147"/>
                    </a:ext>
                  </a:extLst>
                </a:gridCol>
                <a:gridCol w="628650">
                  <a:extLst>
                    <a:ext uri="{9D8B030D-6E8A-4147-A177-3AD203B41FA5}">
                      <a16:colId xmlns:a16="http://schemas.microsoft.com/office/drawing/2014/main" val="2602963717"/>
                    </a:ext>
                  </a:extLst>
                </a:gridCol>
                <a:gridCol w="628650">
                  <a:extLst>
                    <a:ext uri="{9D8B030D-6E8A-4147-A177-3AD203B41FA5}">
                      <a16:colId xmlns:a16="http://schemas.microsoft.com/office/drawing/2014/main" val="4189584381"/>
                    </a:ext>
                  </a:extLst>
                </a:gridCol>
                <a:gridCol w="628650">
                  <a:extLst>
                    <a:ext uri="{9D8B030D-6E8A-4147-A177-3AD203B41FA5}">
                      <a16:colId xmlns:a16="http://schemas.microsoft.com/office/drawing/2014/main" val="22377764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1881803"/>
                  </a:ext>
                </a:extLst>
              </a:tr>
            </a:tbl>
          </a:graphicData>
        </a:graphic>
      </p:graphicFrame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B0A62EB3-05D4-4240-9738-63B4178F717D}"/>
              </a:ext>
            </a:extLst>
          </p:cNvPr>
          <p:cNvGraphicFramePr>
            <a:graphicFrameLocks noGrp="1"/>
          </p:cNvGraphicFramePr>
          <p:nvPr/>
        </p:nvGraphicFramePr>
        <p:xfrm>
          <a:off x="4811712" y="5085397"/>
          <a:ext cx="25146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8650">
                  <a:extLst>
                    <a:ext uri="{9D8B030D-6E8A-4147-A177-3AD203B41FA5}">
                      <a16:colId xmlns:a16="http://schemas.microsoft.com/office/drawing/2014/main" val="1810072147"/>
                    </a:ext>
                  </a:extLst>
                </a:gridCol>
                <a:gridCol w="628650">
                  <a:extLst>
                    <a:ext uri="{9D8B030D-6E8A-4147-A177-3AD203B41FA5}">
                      <a16:colId xmlns:a16="http://schemas.microsoft.com/office/drawing/2014/main" val="2602963717"/>
                    </a:ext>
                  </a:extLst>
                </a:gridCol>
                <a:gridCol w="628650">
                  <a:extLst>
                    <a:ext uri="{9D8B030D-6E8A-4147-A177-3AD203B41FA5}">
                      <a16:colId xmlns:a16="http://schemas.microsoft.com/office/drawing/2014/main" val="4189584381"/>
                    </a:ext>
                  </a:extLst>
                </a:gridCol>
                <a:gridCol w="628650">
                  <a:extLst>
                    <a:ext uri="{9D8B030D-6E8A-4147-A177-3AD203B41FA5}">
                      <a16:colId xmlns:a16="http://schemas.microsoft.com/office/drawing/2014/main" val="22377764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1881803"/>
                  </a:ext>
                </a:extLst>
              </a:tr>
            </a:tbl>
          </a:graphicData>
        </a:graphic>
      </p:graphicFrame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id="{5AD2B4D8-9656-4077-9EB8-7565DD1C05CB}"/>
              </a:ext>
            </a:extLst>
          </p:cNvPr>
          <p:cNvGraphicFramePr>
            <a:graphicFrameLocks noGrp="1"/>
          </p:cNvGraphicFramePr>
          <p:nvPr/>
        </p:nvGraphicFramePr>
        <p:xfrm>
          <a:off x="4811712" y="5542597"/>
          <a:ext cx="25146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8650">
                  <a:extLst>
                    <a:ext uri="{9D8B030D-6E8A-4147-A177-3AD203B41FA5}">
                      <a16:colId xmlns:a16="http://schemas.microsoft.com/office/drawing/2014/main" val="1810072147"/>
                    </a:ext>
                  </a:extLst>
                </a:gridCol>
                <a:gridCol w="628650">
                  <a:extLst>
                    <a:ext uri="{9D8B030D-6E8A-4147-A177-3AD203B41FA5}">
                      <a16:colId xmlns:a16="http://schemas.microsoft.com/office/drawing/2014/main" val="2602963717"/>
                    </a:ext>
                  </a:extLst>
                </a:gridCol>
                <a:gridCol w="628650">
                  <a:extLst>
                    <a:ext uri="{9D8B030D-6E8A-4147-A177-3AD203B41FA5}">
                      <a16:colId xmlns:a16="http://schemas.microsoft.com/office/drawing/2014/main" val="4189584381"/>
                    </a:ext>
                  </a:extLst>
                </a:gridCol>
                <a:gridCol w="628650">
                  <a:extLst>
                    <a:ext uri="{9D8B030D-6E8A-4147-A177-3AD203B41FA5}">
                      <a16:colId xmlns:a16="http://schemas.microsoft.com/office/drawing/2014/main" val="22377764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1881803"/>
                  </a:ext>
                </a:extLst>
              </a:tr>
            </a:tbl>
          </a:graphicData>
        </a:graphic>
      </p:graphicFrame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14C338EB-12ED-45E1-A891-CB99CA6C5504}"/>
              </a:ext>
            </a:extLst>
          </p:cNvPr>
          <p:cNvGraphicFramePr>
            <a:graphicFrameLocks noGrp="1"/>
          </p:cNvGraphicFramePr>
          <p:nvPr/>
        </p:nvGraphicFramePr>
        <p:xfrm>
          <a:off x="4811712" y="6075997"/>
          <a:ext cx="25146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8650">
                  <a:extLst>
                    <a:ext uri="{9D8B030D-6E8A-4147-A177-3AD203B41FA5}">
                      <a16:colId xmlns:a16="http://schemas.microsoft.com/office/drawing/2014/main" val="1810072147"/>
                    </a:ext>
                  </a:extLst>
                </a:gridCol>
                <a:gridCol w="628650">
                  <a:extLst>
                    <a:ext uri="{9D8B030D-6E8A-4147-A177-3AD203B41FA5}">
                      <a16:colId xmlns:a16="http://schemas.microsoft.com/office/drawing/2014/main" val="2602963717"/>
                    </a:ext>
                  </a:extLst>
                </a:gridCol>
                <a:gridCol w="628650">
                  <a:extLst>
                    <a:ext uri="{9D8B030D-6E8A-4147-A177-3AD203B41FA5}">
                      <a16:colId xmlns:a16="http://schemas.microsoft.com/office/drawing/2014/main" val="4189584381"/>
                    </a:ext>
                  </a:extLst>
                </a:gridCol>
                <a:gridCol w="628650">
                  <a:extLst>
                    <a:ext uri="{9D8B030D-6E8A-4147-A177-3AD203B41FA5}">
                      <a16:colId xmlns:a16="http://schemas.microsoft.com/office/drawing/2014/main" val="22377764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1881803"/>
                  </a:ext>
                </a:extLst>
              </a:tr>
            </a:tbl>
          </a:graphicData>
        </a:graphic>
      </p:graphicFrame>
      <p:graphicFrame>
        <p:nvGraphicFramePr>
          <p:cNvPr id="20" name="Table 19">
            <a:extLst>
              <a:ext uri="{FF2B5EF4-FFF2-40B4-BE49-F238E27FC236}">
                <a16:creationId xmlns:a16="http://schemas.microsoft.com/office/drawing/2014/main" id="{778DE991-77D5-40B6-9A94-0A2E1C98E9F5}"/>
              </a:ext>
            </a:extLst>
          </p:cNvPr>
          <p:cNvGraphicFramePr>
            <a:graphicFrameLocks noGrp="1"/>
          </p:cNvGraphicFramePr>
          <p:nvPr/>
        </p:nvGraphicFramePr>
        <p:xfrm>
          <a:off x="4811712" y="6609397"/>
          <a:ext cx="25146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8650">
                  <a:extLst>
                    <a:ext uri="{9D8B030D-6E8A-4147-A177-3AD203B41FA5}">
                      <a16:colId xmlns:a16="http://schemas.microsoft.com/office/drawing/2014/main" val="1810072147"/>
                    </a:ext>
                  </a:extLst>
                </a:gridCol>
                <a:gridCol w="628650">
                  <a:extLst>
                    <a:ext uri="{9D8B030D-6E8A-4147-A177-3AD203B41FA5}">
                      <a16:colId xmlns:a16="http://schemas.microsoft.com/office/drawing/2014/main" val="2602963717"/>
                    </a:ext>
                  </a:extLst>
                </a:gridCol>
                <a:gridCol w="628650">
                  <a:extLst>
                    <a:ext uri="{9D8B030D-6E8A-4147-A177-3AD203B41FA5}">
                      <a16:colId xmlns:a16="http://schemas.microsoft.com/office/drawing/2014/main" val="4189584381"/>
                    </a:ext>
                  </a:extLst>
                </a:gridCol>
                <a:gridCol w="628650">
                  <a:extLst>
                    <a:ext uri="{9D8B030D-6E8A-4147-A177-3AD203B41FA5}">
                      <a16:colId xmlns:a16="http://schemas.microsoft.com/office/drawing/2014/main" val="22377764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1881803"/>
                  </a:ext>
                </a:extLst>
              </a:tr>
            </a:tbl>
          </a:graphicData>
        </a:graphic>
      </p:graphicFrame>
      <p:graphicFrame>
        <p:nvGraphicFramePr>
          <p:cNvPr id="21" name="Table 20">
            <a:extLst>
              <a:ext uri="{FF2B5EF4-FFF2-40B4-BE49-F238E27FC236}">
                <a16:creationId xmlns:a16="http://schemas.microsoft.com/office/drawing/2014/main" id="{71A1AFD5-EC21-482B-AF0D-A1BE632B2ED2}"/>
              </a:ext>
            </a:extLst>
          </p:cNvPr>
          <p:cNvGraphicFramePr>
            <a:graphicFrameLocks noGrp="1"/>
          </p:cNvGraphicFramePr>
          <p:nvPr/>
        </p:nvGraphicFramePr>
        <p:xfrm>
          <a:off x="4811712" y="7066597"/>
          <a:ext cx="25146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8650">
                  <a:extLst>
                    <a:ext uri="{9D8B030D-6E8A-4147-A177-3AD203B41FA5}">
                      <a16:colId xmlns:a16="http://schemas.microsoft.com/office/drawing/2014/main" val="1810072147"/>
                    </a:ext>
                  </a:extLst>
                </a:gridCol>
                <a:gridCol w="628650">
                  <a:extLst>
                    <a:ext uri="{9D8B030D-6E8A-4147-A177-3AD203B41FA5}">
                      <a16:colId xmlns:a16="http://schemas.microsoft.com/office/drawing/2014/main" val="2602963717"/>
                    </a:ext>
                  </a:extLst>
                </a:gridCol>
                <a:gridCol w="628650">
                  <a:extLst>
                    <a:ext uri="{9D8B030D-6E8A-4147-A177-3AD203B41FA5}">
                      <a16:colId xmlns:a16="http://schemas.microsoft.com/office/drawing/2014/main" val="4189584381"/>
                    </a:ext>
                  </a:extLst>
                </a:gridCol>
                <a:gridCol w="628650">
                  <a:extLst>
                    <a:ext uri="{9D8B030D-6E8A-4147-A177-3AD203B41FA5}">
                      <a16:colId xmlns:a16="http://schemas.microsoft.com/office/drawing/2014/main" val="22377764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1881803"/>
                  </a:ext>
                </a:extLst>
              </a:tr>
            </a:tbl>
          </a:graphicData>
        </a:graphic>
      </p:graphicFrame>
      <p:sp>
        <p:nvSpPr>
          <p:cNvPr id="22" name="TextBox 21">
            <a:extLst>
              <a:ext uri="{FF2B5EF4-FFF2-40B4-BE49-F238E27FC236}">
                <a16:creationId xmlns:a16="http://schemas.microsoft.com/office/drawing/2014/main" id="{B11D75DD-C3DC-495A-B5F3-DF2EAEE80E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45001" y="3398837"/>
            <a:ext cx="2875292" cy="3584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he-IL" sz="2200" i="1" dirty="0">
                <a:solidFill>
                  <a:srgbClr val="0000CC"/>
                </a:solidFill>
                <a:latin typeface="+mn-lt"/>
              </a:rPr>
              <a:t>Print 10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he-IL" sz="2200" i="1" dirty="0">
                <a:solidFill>
                  <a:srgbClr val="0000CC"/>
                </a:solidFill>
                <a:latin typeface="+mn-lt"/>
              </a:rPr>
              <a:t>Print 5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he-IL" sz="2200" i="1" dirty="0">
                <a:solidFill>
                  <a:srgbClr val="0000CC"/>
                </a:solidFill>
                <a:latin typeface="+mn-lt"/>
              </a:rPr>
              <a:t>Print 21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he-IL" sz="2200" i="1" dirty="0">
                <a:solidFill>
                  <a:srgbClr val="0000CC"/>
                </a:solidFill>
                <a:latin typeface="+mn-lt"/>
              </a:rPr>
              <a:t>Print 1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he-IL" sz="2200" i="1" dirty="0">
                <a:solidFill>
                  <a:srgbClr val="0000CC"/>
                </a:solidFill>
                <a:latin typeface="+mn-lt"/>
              </a:rPr>
              <a:t>Print 7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he-IL" sz="2200" i="1" dirty="0">
                <a:solidFill>
                  <a:srgbClr val="0000CC"/>
                </a:solidFill>
                <a:latin typeface="+mn-lt"/>
              </a:rPr>
              <a:t>Print 16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he-IL" sz="2200" i="1" dirty="0">
                <a:solidFill>
                  <a:srgbClr val="0000CC"/>
                </a:solidFill>
                <a:latin typeface="+mn-lt"/>
              </a:rPr>
              <a:t>Print 25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9EBCE02C-1D13-4FEA-929C-325287C58C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7018" y="6370638"/>
            <a:ext cx="3512694" cy="695960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15900" indent="-212725" algn="ctr">
              <a:buClrTx/>
              <a:buSzPct val="45000"/>
              <a:buFontTx/>
              <a:buNone/>
              <a:tabLst>
                <a:tab pos="212725" algn="l"/>
                <a:tab pos="322263" algn="l"/>
                <a:tab pos="779463" algn="l"/>
                <a:tab pos="1236663" algn="l"/>
                <a:tab pos="1693863" algn="l"/>
                <a:tab pos="2151063" algn="l"/>
                <a:tab pos="2608263" algn="l"/>
                <a:tab pos="3065463" algn="l"/>
                <a:tab pos="3522663" algn="l"/>
                <a:tab pos="3979863" algn="l"/>
                <a:tab pos="4437063" algn="l"/>
                <a:tab pos="4894263" algn="l"/>
                <a:tab pos="5351463" algn="l"/>
                <a:tab pos="5808663" algn="l"/>
                <a:tab pos="6265863" algn="l"/>
                <a:tab pos="6723063" algn="l"/>
                <a:tab pos="7180263" algn="l"/>
                <a:tab pos="7637463" algn="l"/>
                <a:tab pos="8094663" algn="l"/>
                <a:tab pos="8551863" algn="l"/>
                <a:tab pos="9009063" algn="l"/>
                <a:tab pos="9137650" algn="l"/>
                <a:tab pos="9594850" algn="l"/>
                <a:tab pos="10052050" algn="l"/>
                <a:tab pos="10509250" algn="l"/>
                <a:tab pos="10512425" algn="l"/>
              </a:tabLst>
            </a:pPr>
            <a:r>
              <a:rPr lang="en-US" altLang="en-US" sz="2200" dirty="0"/>
              <a:t>Implement this algorithm!</a:t>
            </a:r>
          </a:p>
        </p:txBody>
      </p:sp>
    </p:spTree>
    <p:extLst>
      <p:ext uri="{BB962C8B-B14F-4D97-AF65-F5344CB8AC3E}">
        <p14:creationId xmlns:p14="http://schemas.microsoft.com/office/powerpoint/2010/main" val="15961294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Graphs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latin typeface="+mj-lt"/>
              </a:rPr>
              <a:t>A </a:t>
            </a:r>
            <a:r>
              <a:rPr lang="en-US" sz="2200" i="1" dirty="0">
                <a:latin typeface="+mj-lt"/>
              </a:rPr>
              <a:t>path</a:t>
            </a:r>
            <a:r>
              <a:rPr lang="en-US" sz="2200" dirty="0">
                <a:latin typeface="+mj-lt"/>
              </a:rPr>
              <a:t> from vertex </a:t>
            </a:r>
            <a:r>
              <a:rPr lang="en-US" sz="2200" i="1" dirty="0">
                <a:latin typeface="+mj-lt"/>
                <a:ea typeface="PT Serif"/>
                <a:cs typeface="PT Serif"/>
                <a:sym typeface="PT Serif"/>
              </a:rPr>
              <a:t>u</a:t>
            </a:r>
            <a:r>
              <a:rPr lang="en-US" sz="2200" dirty="0">
                <a:latin typeface="+mj-lt"/>
              </a:rPr>
              <a:t> to vertex </a:t>
            </a:r>
            <a:r>
              <a:rPr lang="en-US" sz="2200" i="1" dirty="0">
                <a:latin typeface="+mj-lt"/>
                <a:ea typeface="PT Serif"/>
                <a:cs typeface="PT Serif"/>
                <a:sym typeface="PT Serif"/>
              </a:rPr>
              <a:t>v</a:t>
            </a:r>
            <a:r>
              <a:rPr lang="en-US" sz="2200" dirty="0">
                <a:latin typeface="+mj-lt"/>
              </a:rPr>
              <a:t> is sequence of edges which connect a sequence of vertices between them.</a:t>
            </a:r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200" dirty="0"/>
              <a:t>A graph is </a:t>
            </a:r>
            <a:r>
              <a:rPr lang="en-US" sz="2200" i="1" dirty="0"/>
              <a:t>connected</a:t>
            </a:r>
            <a:r>
              <a:rPr lang="en-US" sz="2200" dirty="0"/>
              <a:t> if each pair of vertices has a path.</a:t>
            </a:r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sz="2200" dirty="0"/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200" dirty="0"/>
              <a:t>How do you visualize a disconnected graph?</a:t>
            </a:r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latin typeface="+mj-lt"/>
              </a:rPr>
              <a:t>What if the </a:t>
            </a:r>
            <a:r>
              <a:rPr lang="en-US" sz="2200" dirty="0" err="1">
                <a:latin typeface="+mj-lt"/>
              </a:rPr>
              <a:t>Skytrain</a:t>
            </a:r>
            <a:r>
              <a:rPr lang="en-US" sz="2200" dirty="0">
                <a:latin typeface="+mj-lt"/>
              </a:rPr>
              <a:t> graph was disconnected</a:t>
            </a:r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sz="2200" dirty="0">
              <a:latin typeface="+mj-lt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1112" y="4761774"/>
            <a:ext cx="2259014" cy="21666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CD084FF-23C7-417A-9212-18333A9517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1912" y="4858048"/>
            <a:ext cx="2259014" cy="216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832363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Breadth First Search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dirty="0" err="1"/>
              <a:t>BreadthFirstSearch</a:t>
            </a:r>
            <a:r>
              <a:rPr lang="en-US" sz="1800" dirty="0"/>
              <a:t>(root):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dirty="0"/>
              <a:t>	q = create queue of nodes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dirty="0"/>
              <a:t>	</a:t>
            </a:r>
            <a:r>
              <a:rPr lang="en-US" sz="1800" dirty="0" err="1"/>
              <a:t>q.enqueue</a:t>
            </a:r>
            <a:r>
              <a:rPr lang="en-US" sz="1800" dirty="0"/>
              <a:t>(root)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dirty="0"/>
              <a:t>	while q is not empty: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dirty="0"/>
              <a:t>		node = </a:t>
            </a:r>
            <a:r>
              <a:rPr lang="en-US" sz="1800" dirty="0" err="1"/>
              <a:t>q.dequeue</a:t>
            </a:r>
            <a:r>
              <a:rPr lang="en-US" sz="1800" dirty="0"/>
              <a:t>()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dirty="0"/>
              <a:t>		</a:t>
            </a:r>
            <a:r>
              <a:rPr lang="en-US" sz="1800" dirty="0" err="1"/>
              <a:t>printf</a:t>
            </a:r>
            <a:r>
              <a:rPr lang="en-US" sz="1800" dirty="0"/>
              <a:t>(node-&gt;value)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dirty="0"/>
              <a:t>		if (node-&gt;left != NULL)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dirty="0"/>
              <a:t>			</a:t>
            </a:r>
            <a:r>
              <a:rPr lang="en-US" sz="1800" dirty="0" err="1"/>
              <a:t>q.enqueue</a:t>
            </a:r>
            <a:r>
              <a:rPr lang="en-US" sz="1800" dirty="0"/>
              <a:t>(node-&gt;left)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dirty="0"/>
              <a:t>		if (node-&gt;right != NULL)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800" dirty="0"/>
              <a:t>			 </a:t>
            </a:r>
            <a:r>
              <a:rPr lang="en-US" sz="1800" dirty="0" err="1"/>
              <a:t>q.enqueue</a:t>
            </a:r>
            <a:r>
              <a:rPr lang="en-US" sz="1800" dirty="0"/>
              <a:t>(node-&gt;right)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en-US" sz="18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DD5941D-4B66-400D-ACF3-4845E170A8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0692" y="1646237"/>
            <a:ext cx="4449782" cy="2897187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56A5B642-8041-4A63-93BA-61FBA2249E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63536" y="4500520"/>
            <a:ext cx="4943475" cy="1666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2200" i="1" dirty="0">
                <a:solidFill>
                  <a:srgbClr val="0000CC"/>
                </a:solidFill>
                <a:latin typeface="+mn-lt"/>
              </a:rPr>
              <a:t>These algorithms have applications to</a:t>
            </a:r>
          </a:p>
          <a:p>
            <a:pPr marL="342900" indent="-342900" eaLnBrk="1" hangingPunct="1">
              <a:spcBef>
                <a:spcPct val="0"/>
              </a:spcBef>
              <a:buFontTx/>
              <a:buChar char="-"/>
            </a:pPr>
            <a:r>
              <a:rPr lang="en-US" altLang="he-IL" sz="2200" i="1" dirty="0">
                <a:solidFill>
                  <a:srgbClr val="0000CC"/>
                </a:solidFill>
                <a:latin typeface="+mn-lt"/>
              </a:rPr>
              <a:t>Exploring unknown territory</a:t>
            </a:r>
            <a:br>
              <a:rPr lang="en-US" altLang="he-IL" sz="2200" i="1" dirty="0">
                <a:solidFill>
                  <a:srgbClr val="0000CC"/>
                </a:solidFill>
                <a:latin typeface="+mn-lt"/>
              </a:rPr>
            </a:br>
            <a:r>
              <a:rPr lang="en-US" altLang="he-IL" sz="2200" i="1" dirty="0">
                <a:solidFill>
                  <a:srgbClr val="0000CC"/>
                </a:solidFill>
                <a:latin typeface="+mn-lt"/>
              </a:rPr>
              <a:t>		Finding shortest paths</a:t>
            </a:r>
          </a:p>
          <a:p>
            <a:pPr marL="342900" indent="-342900" eaLnBrk="1" hangingPunct="1">
              <a:spcBef>
                <a:spcPct val="0"/>
              </a:spcBef>
              <a:buFontTx/>
              <a:buChar char="-"/>
            </a:pPr>
            <a:r>
              <a:rPr lang="en-US" altLang="he-IL" sz="2200" i="1" dirty="0">
                <a:solidFill>
                  <a:srgbClr val="0000CC"/>
                </a:solidFill>
                <a:latin typeface="+mn-lt"/>
              </a:rPr>
              <a:t>Some AI tasks</a:t>
            </a:r>
            <a:br>
              <a:rPr lang="en-US" altLang="he-IL" sz="2200" i="1" dirty="0">
                <a:solidFill>
                  <a:srgbClr val="0000CC"/>
                </a:solidFill>
                <a:latin typeface="+mn-lt"/>
              </a:rPr>
            </a:br>
            <a:r>
              <a:rPr lang="en-US" altLang="he-IL" sz="2200" i="1" dirty="0">
                <a:solidFill>
                  <a:srgbClr val="0000CC"/>
                </a:solidFill>
                <a:latin typeface="+mn-lt"/>
              </a:rPr>
              <a:t>		Solving puzzles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A5B642-8041-4A63-93BA-61FBA2249E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8112" y="6294437"/>
            <a:ext cx="7162800" cy="721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algn="l" rtl="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2200" i="1" dirty="0">
                <a:solidFill>
                  <a:srgbClr val="0000CC"/>
                </a:solidFill>
                <a:latin typeface="+mn-lt"/>
              </a:rPr>
              <a:t>I’m </a:t>
            </a:r>
            <a:r>
              <a:rPr lang="en-US" altLang="he-IL" sz="2200" i="1">
                <a:solidFill>
                  <a:srgbClr val="0000CC"/>
                </a:solidFill>
                <a:latin typeface="+mn-lt"/>
              </a:rPr>
              <a:t>(probably (???)) </a:t>
            </a:r>
            <a:r>
              <a:rPr lang="en-US" altLang="he-IL" sz="2200" i="1" dirty="0">
                <a:solidFill>
                  <a:srgbClr val="0000CC"/>
                </a:solidFill>
                <a:latin typeface="+mn-lt"/>
              </a:rPr>
              <a:t>teaching cmpt225 in </a:t>
            </a:r>
            <a:r>
              <a:rPr lang="en-US" altLang="he-IL" sz="2200" i="1">
                <a:solidFill>
                  <a:srgbClr val="0000CC"/>
                </a:solidFill>
                <a:latin typeface="+mn-lt"/>
              </a:rPr>
              <a:t>Fall 2026</a:t>
            </a:r>
            <a:endParaRPr lang="en-US" altLang="he-IL" sz="2200" i="1" dirty="0">
              <a:solidFill>
                <a:srgbClr val="0000CC"/>
              </a:solidFill>
              <a:latin typeface="+mn-lt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he-IL" sz="2200" i="1" dirty="0">
                <a:solidFill>
                  <a:srgbClr val="0000CC"/>
                </a:solidFill>
                <a:latin typeface="+mn-lt"/>
              </a:rPr>
              <a:t>Join me if you want to write some AI for solving puzzles.</a:t>
            </a:r>
          </a:p>
        </p:txBody>
      </p:sp>
    </p:spTree>
    <p:extLst>
      <p:ext uri="{BB962C8B-B14F-4D97-AF65-F5344CB8AC3E}">
        <p14:creationId xmlns:p14="http://schemas.microsoft.com/office/powerpoint/2010/main" val="150261552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6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"/>
          <p:cNvSpPr>
            <a:spLocks noGrp="1" noChangeArrowheads="1"/>
          </p:cNvSpPr>
          <p:nvPr>
            <p:ph type="body"/>
          </p:nvPr>
        </p:nvSpPr>
        <p:spPr>
          <a:xfrm>
            <a:off x="720725" y="1949450"/>
            <a:ext cx="8855075" cy="4808538"/>
          </a:xfrm>
          <a:ln/>
        </p:spPr>
        <p:txBody>
          <a:bodyPr tIns="52920" anchor="t"/>
          <a:lstStyle/>
          <a:p>
            <a:pPr marL="431800" indent="-307975">
              <a:spcAft>
                <a:spcPts val="1425"/>
              </a:spcAft>
              <a:buClrTx/>
              <a:buSzPct val="45000"/>
              <a:buFontTx/>
              <a:buNone/>
              <a:tabLst>
                <a:tab pos="431800" algn="l"/>
                <a:tab pos="544513" algn="l"/>
                <a:tab pos="1001713" algn="l"/>
                <a:tab pos="1458913" algn="l"/>
                <a:tab pos="1916113" algn="l"/>
                <a:tab pos="2373313" algn="l"/>
                <a:tab pos="2830513" algn="l"/>
                <a:tab pos="3287713" algn="l"/>
                <a:tab pos="3744913" algn="l"/>
                <a:tab pos="4202113" algn="l"/>
                <a:tab pos="4659313" algn="l"/>
                <a:tab pos="5116513" algn="l"/>
                <a:tab pos="5573713" algn="l"/>
                <a:tab pos="6030913" algn="l"/>
                <a:tab pos="6488113" algn="l"/>
                <a:tab pos="6945313" algn="l"/>
                <a:tab pos="7402513" algn="l"/>
                <a:tab pos="7859713" algn="l"/>
                <a:tab pos="8316913" algn="l"/>
                <a:tab pos="8774113" algn="l"/>
                <a:tab pos="9231313" algn="l"/>
              </a:tabLst>
            </a:pPr>
            <a:r>
              <a:rPr lang="de-DE" altLang="en-US" sz="6000">
                <a:solidFill>
                  <a:srgbClr val="0000CC"/>
                </a:solidFill>
              </a:rPr>
              <a:t>Questions?</a:t>
            </a:r>
          </a:p>
          <a:p>
            <a:pPr marL="431800" indent="-307975">
              <a:spcAft>
                <a:spcPts val="1425"/>
              </a:spcAft>
              <a:buClrTx/>
              <a:buSzPct val="45000"/>
              <a:buFontTx/>
              <a:buNone/>
              <a:tabLst>
                <a:tab pos="431800" algn="l"/>
                <a:tab pos="544513" algn="l"/>
                <a:tab pos="1001713" algn="l"/>
                <a:tab pos="1458913" algn="l"/>
                <a:tab pos="1916113" algn="l"/>
                <a:tab pos="2373313" algn="l"/>
                <a:tab pos="2830513" algn="l"/>
                <a:tab pos="3287713" algn="l"/>
                <a:tab pos="3744913" algn="l"/>
                <a:tab pos="4202113" algn="l"/>
                <a:tab pos="4659313" algn="l"/>
                <a:tab pos="5116513" algn="l"/>
                <a:tab pos="5573713" algn="l"/>
                <a:tab pos="6030913" algn="l"/>
                <a:tab pos="6488113" algn="l"/>
                <a:tab pos="6945313" algn="l"/>
                <a:tab pos="7402513" algn="l"/>
                <a:tab pos="7859713" algn="l"/>
                <a:tab pos="8316913" algn="l"/>
                <a:tab pos="8774113" algn="l"/>
                <a:tab pos="9231313" algn="l"/>
              </a:tabLst>
            </a:pPr>
            <a:r>
              <a:rPr lang="de-DE" altLang="en-US" sz="6000">
                <a:solidFill>
                  <a:srgbClr val="0000CC"/>
                </a:solidFill>
              </a:rPr>
              <a:t>Comments?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/>
          <a:lstStyle/>
          <a:p>
            <a:endParaRPr lang="en-US"/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endParaRPr lang="de-DE" altLang="en-US" sz="8000" dirty="0"/>
          </a:p>
          <a:p>
            <a:pPr marL="642938" indent="-528638" algn="ctr">
              <a:lnSpc>
                <a:spcPct val="95000"/>
              </a:lnSpc>
              <a:buClrTx/>
              <a:buSzPct val="45000"/>
              <a:buFontTx/>
              <a:buNone/>
              <a:tabLst>
                <a:tab pos="642938" algn="l"/>
                <a:tab pos="755650" algn="l"/>
                <a:tab pos="1212850" algn="l"/>
                <a:tab pos="1670050" algn="l"/>
                <a:tab pos="2127250" algn="l"/>
                <a:tab pos="2584450" algn="l"/>
                <a:tab pos="3041650" algn="l"/>
                <a:tab pos="3498850" algn="l"/>
                <a:tab pos="3956050" algn="l"/>
                <a:tab pos="4413250" algn="l"/>
                <a:tab pos="4870450" algn="l"/>
                <a:tab pos="5327650" algn="l"/>
                <a:tab pos="5784850" algn="l"/>
                <a:tab pos="6242050" algn="l"/>
                <a:tab pos="6699250" algn="l"/>
                <a:tab pos="7156450" algn="l"/>
                <a:tab pos="7613650" algn="l"/>
                <a:tab pos="8070850" algn="l"/>
                <a:tab pos="8528050" algn="l"/>
                <a:tab pos="8985250" algn="l"/>
                <a:tab pos="9442450" algn="l"/>
              </a:tabLst>
            </a:pPr>
            <a:r>
              <a:rPr lang="de-DE" altLang="en-US" sz="8000" dirty="0"/>
              <a:t>Trees</a:t>
            </a:r>
          </a:p>
        </p:txBody>
      </p:sp>
    </p:spTree>
    <p:extLst>
      <p:ext uri="{BB962C8B-B14F-4D97-AF65-F5344CB8AC3E}">
        <p14:creationId xmlns:p14="http://schemas.microsoft.com/office/powerpoint/2010/main" val="237486571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Trees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latin typeface="+mj-lt"/>
              </a:rPr>
              <a:t>A </a:t>
            </a:r>
            <a:r>
              <a:rPr lang="en-US" sz="2200" i="1" dirty="0">
                <a:latin typeface="+mj-lt"/>
              </a:rPr>
              <a:t>tree </a:t>
            </a:r>
            <a:r>
              <a:rPr lang="en-US" sz="2200" dirty="0">
                <a:latin typeface="+mj-lt"/>
              </a:rPr>
              <a:t>is a minimally connected graph</a:t>
            </a:r>
          </a:p>
          <a:p>
            <a:pPr marL="914400"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SzPts val="1800"/>
              <a:buChar char="●"/>
            </a:pPr>
            <a:r>
              <a:rPr lang="en-US" sz="2200" dirty="0">
                <a:latin typeface="+mj-lt"/>
              </a:rPr>
              <a:t>all vertices connected</a:t>
            </a:r>
          </a:p>
          <a:p>
            <a:pPr marL="914400" lv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 sz="2200" dirty="0">
                <a:latin typeface="+mj-lt"/>
              </a:rPr>
              <a:t>no cycles</a:t>
            </a:r>
          </a:p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sz="22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5553600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Trees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sz="2200" dirty="0">
              <a:latin typeface="+mj-lt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39" y="2179637"/>
            <a:ext cx="8202170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383965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569913"/>
            <a:ext cx="8459788" cy="1250950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Trees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21240"/>
          <a:lstStyle/>
          <a:p>
            <a:pPr lv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sz="2200" dirty="0">
              <a:latin typeface="+mj-lt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312" y="1820863"/>
            <a:ext cx="8393112" cy="4715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649065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Arial"/>
        <a:ea typeface="Arial Unicode MS"/>
        <a:cs typeface="Arial Unicode MS"/>
      </a:majorFont>
      <a:minorFont>
        <a:latin typeface="Arial"/>
        <a:ea typeface="Arial Unicode MS"/>
        <a:cs typeface="Arial Unicode M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en-US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  <a:ea typeface="Arial Unicode MS" panose="020B0604020202020204" pitchFamily="34" charset="-128"/>
            <a:cs typeface="Arial Unicode MS" panose="020B0604020202020204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en-US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  <a:ea typeface="Arial Unicode MS" panose="020B0604020202020204" pitchFamily="34" charset="-128"/>
            <a:cs typeface="Arial Unicode MS" panose="020B0604020202020204" pitchFamily="34" charset="-128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3051</TotalTime>
  <Words>2895</Words>
  <Application>Microsoft Office PowerPoint</Application>
  <PresentationFormat>Custom</PresentationFormat>
  <Paragraphs>424</Paragraphs>
  <Slides>51</Slides>
  <Notes>51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51</vt:i4>
      </vt:variant>
    </vt:vector>
  </HeadingPairs>
  <TitlesOfParts>
    <vt:vector size="56" baseType="lpstr">
      <vt:lpstr>Arial</vt:lpstr>
      <vt:lpstr>PT Serif</vt:lpstr>
      <vt:lpstr>Times New Roman</vt:lpstr>
      <vt:lpstr>Wingdings</vt:lpstr>
      <vt:lpstr>Office Theme</vt:lpstr>
      <vt:lpstr>PowerPoint Presentation</vt:lpstr>
      <vt:lpstr>Plan for the rest of the course</vt:lpstr>
      <vt:lpstr>PowerPoint Presentation</vt:lpstr>
      <vt:lpstr>Graphs</vt:lpstr>
      <vt:lpstr>Graphs</vt:lpstr>
      <vt:lpstr>PowerPoint Presentation</vt:lpstr>
      <vt:lpstr>Trees</vt:lpstr>
      <vt:lpstr>Trees</vt:lpstr>
      <vt:lpstr>Trees</vt:lpstr>
      <vt:lpstr>A Tree</vt:lpstr>
      <vt:lpstr>Not a Tree</vt:lpstr>
      <vt:lpstr>Rooted Trees</vt:lpstr>
      <vt:lpstr>Rooted Trees</vt:lpstr>
      <vt:lpstr>Rooted Trees</vt:lpstr>
      <vt:lpstr>PowerPoint Presentation</vt:lpstr>
      <vt:lpstr>Binary Trees</vt:lpstr>
      <vt:lpstr>Binary Trees</vt:lpstr>
      <vt:lpstr>Binary Trees</vt:lpstr>
      <vt:lpstr>Binary Trees</vt:lpstr>
      <vt:lpstr>Binary Trees</vt:lpstr>
      <vt:lpstr>Binary Trees</vt:lpstr>
      <vt:lpstr>Binary Trees</vt:lpstr>
      <vt:lpstr>Binary Trees</vt:lpstr>
      <vt:lpstr>Binary Trees</vt:lpstr>
      <vt:lpstr>Binary Trees</vt:lpstr>
      <vt:lpstr>Binary Trees</vt:lpstr>
      <vt:lpstr>PowerPoint Presentation</vt:lpstr>
      <vt:lpstr>Traversing Binary Trees</vt:lpstr>
      <vt:lpstr>Traversing Binary Trees</vt:lpstr>
      <vt:lpstr>Traversing Binary Trees</vt:lpstr>
      <vt:lpstr>PreOrder traversal algorithm</vt:lpstr>
      <vt:lpstr>PowerPoint Presentation</vt:lpstr>
      <vt:lpstr>Reconstruct a Binary Tree</vt:lpstr>
      <vt:lpstr>Reconstruct a Binary Tree</vt:lpstr>
      <vt:lpstr>Reconstruct a Binary Tree</vt:lpstr>
      <vt:lpstr>PowerPoint Presentation</vt:lpstr>
      <vt:lpstr>Binary Tree Problems</vt:lpstr>
      <vt:lpstr>PowerPoint Presentation</vt:lpstr>
      <vt:lpstr>Binary Tree Problems</vt:lpstr>
      <vt:lpstr>Binary Tree Problems</vt:lpstr>
      <vt:lpstr>Binary Tree Problems</vt:lpstr>
      <vt:lpstr>Binary Tree Problems</vt:lpstr>
      <vt:lpstr>Binary Tree Problems</vt:lpstr>
      <vt:lpstr>Binary Tree Problems</vt:lpstr>
      <vt:lpstr>PowerPoint Presentation</vt:lpstr>
      <vt:lpstr>Tree traversal – non-recursive</vt:lpstr>
      <vt:lpstr>Tree traversal – non-recursive</vt:lpstr>
      <vt:lpstr>Tree traversal – non-recursive</vt:lpstr>
      <vt:lpstr>Breadth First Search</vt:lpstr>
      <vt:lpstr>Breadth First Search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Water</dc:title>
  <dc:creator>Igor Shinkar</dc:creator>
  <cp:lastModifiedBy>Igor Shinkar</cp:lastModifiedBy>
  <cp:revision>978</cp:revision>
  <cp:lastPrinted>1601-01-01T00:00:00Z</cp:lastPrinted>
  <dcterms:created xsi:type="dcterms:W3CDTF">2017-07-19T19:15:02Z</dcterms:created>
  <dcterms:modified xsi:type="dcterms:W3CDTF">2026-03-20T17:23:05Z</dcterms:modified>
</cp:coreProperties>
</file>