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362" r:id="rId3"/>
    <p:sldId id="460" r:id="rId4"/>
    <p:sldId id="461" r:id="rId5"/>
    <p:sldId id="462" r:id="rId6"/>
    <p:sldId id="463" r:id="rId7"/>
    <p:sldId id="465" r:id="rId8"/>
    <p:sldId id="475" r:id="rId9"/>
    <p:sldId id="476" r:id="rId10"/>
    <p:sldId id="470" r:id="rId11"/>
    <p:sldId id="467" r:id="rId12"/>
    <p:sldId id="468" r:id="rId13"/>
    <p:sldId id="469" r:id="rId14"/>
    <p:sldId id="473" r:id="rId15"/>
    <p:sldId id="474" r:id="rId16"/>
    <p:sldId id="477" r:id="rId17"/>
    <p:sldId id="471" r:id="rId18"/>
    <p:sldId id="479" r:id="rId19"/>
    <p:sldId id="481" r:id="rId20"/>
    <p:sldId id="478" r:id="rId21"/>
    <p:sldId id="480" r:id="rId22"/>
    <p:sldId id="483" r:id="rId23"/>
    <p:sldId id="485" r:id="rId24"/>
    <p:sldId id="482" r:id="rId25"/>
    <p:sldId id="484" r:id="rId26"/>
    <p:sldId id="486" r:id="rId27"/>
    <p:sldId id="398" r:id="rId28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13F52-491C-4FF2-9B35-003320872FE2}" v="2842" dt="2022-03-21T06:30:56.5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8" autoAdjust="0"/>
    <p:restoredTop sz="87209" autoAdjust="0"/>
  </p:normalViewPr>
  <p:slideViewPr>
    <p:cSldViewPr snapToGrid="0">
      <p:cViewPr>
        <p:scale>
          <a:sx n="75" d="100"/>
          <a:sy n="75" d="100"/>
        </p:scale>
        <p:origin x="648" y="-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E4513F52-491C-4FF2-9B35-003320872FE2}"/>
    <pc:docChg chg="undo custSel addSld delSld modSld sldOrd">
      <pc:chgData name="Igor Shinkar" userId="db6eb1b41a9778dd" providerId="LiveId" clId="{E4513F52-491C-4FF2-9B35-003320872FE2}" dt="2022-03-21T06:30:56.526" v="2946" actId="20577"/>
      <pc:docMkLst>
        <pc:docMk/>
      </pc:docMkLst>
      <pc:sldChg chg="add">
        <pc:chgData name="Igor Shinkar" userId="db6eb1b41a9778dd" providerId="LiveId" clId="{E4513F52-491C-4FF2-9B35-003320872FE2}" dt="2022-03-21T06:03:56.662" v="2233"/>
        <pc:sldMkLst>
          <pc:docMk/>
          <pc:sldMk cId="2304271973" sldId="353"/>
        </pc:sldMkLst>
      </pc:sldChg>
      <pc:sldChg chg="modSp add mod addAnim delAnim modAnim">
        <pc:chgData name="Igor Shinkar" userId="db6eb1b41a9778dd" providerId="LiveId" clId="{E4513F52-491C-4FF2-9B35-003320872FE2}" dt="2022-03-21T06:21:36.279" v="2720" actId="20577"/>
        <pc:sldMkLst>
          <pc:docMk/>
          <pc:sldMk cId="3629308129" sldId="357"/>
        </pc:sldMkLst>
        <pc:spChg chg="mod">
          <ac:chgData name="Igor Shinkar" userId="db6eb1b41a9778dd" providerId="LiveId" clId="{E4513F52-491C-4FF2-9B35-003320872FE2}" dt="2022-03-21T06:21:36.279" v="2720" actId="20577"/>
          <ac:spMkLst>
            <pc:docMk/>
            <pc:sldMk cId="3629308129" sldId="357"/>
            <ac:spMk id="3" creationId="{00000000-0000-0000-0000-000000000000}"/>
          </ac:spMkLst>
        </pc:spChg>
      </pc:sldChg>
      <pc:sldChg chg="modSp add ord">
        <pc:chgData name="Igor Shinkar" userId="db6eb1b41a9778dd" providerId="LiveId" clId="{E4513F52-491C-4FF2-9B35-003320872FE2}" dt="2022-03-21T06:21:05.066" v="2707" actId="20577"/>
        <pc:sldMkLst>
          <pc:docMk/>
          <pc:sldMk cId="2375035103" sldId="358"/>
        </pc:sldMkLst>
        <pc:spChg chg="mod">
          <ac:chgData name="Igor Shinkar" userId="db6eb1b41a9778dd" providerId="LiveId" clId="{E4513F52-491C-4FF2-9B35-003320872FE2}" dt="2022-03-21T06:21:05.066" v="2707" actId="20577"/>
          <ac:spMkLst>
            <pc:docMk/>
            <pc:sldMk cId="2375035103" sldId="358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E4513F52-491C-4FF2-9B35-003320872FE2}" dt="2022-03-21T06:20:48.235" v="2703" actId="6549"/>
        <pc:sldMkLst>
          <pc:docMk/>
          <pc:sldMk cId="4255294201" sldId="359"/>
        </pc:sldMkLst>
        <pc:spChg chg="mod">
          <ac:chgData name="Igor Shinkar" userId="db6eb1b41a9778dd" providerId="LiveId" clId="{E4513F52-491C-4FF2-9B35-003320872FE2}" dt="2022-03-21T06:20:39.517" v="2696" actId="20577"/>
          <ac:spMkLst>
            <pc:docMk/>
            <pc:sldMk cId="4255294201" sldId="359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0:48.235" v="2703" actId="6549"/>
          <ac:spMkLst>
            <pc:docMk/>
            <pc:sldMk cId="4255294201" sldId="359"/>
            <ac:spMk id="10" creationId="{E5B9D9D9-8EA3-4752-AC9D-F9810018AB42}"/>
          </ac:spMkLst>
        </pc:spChg>
      </pc:sldChg>
      <pc:sldChg chg="modSp add del mod modAnim">
        <pc:chgData name="Igor Shinkar" userId="db6eb1b41a9778dd" providerId="LiveId" clId="{E4513F52-491C-4FF2-9B35-003320872FE2}" dt="2022-03-21T06:22:07.282" v="2728" actId="6549"/>
        <pc:sldMkLst>
          <pc:docMk/>
          <pc:sldMk cId="2785025086" sldId="360"/>
        </pc:sldMkLst>
        <pc:spChg chg="mod">
          <ac:chgData name="Igor Shinkar" userId="db6eb1b41a9778dd" providerId="LiveId" clId="{E4513F52-491C-4FF2-9B35-003320872FE2}" dt="2022-03-21T06:22:07.282" v="2728" actId="6549"/>
          <ac:spMkLst>
            <pc:docMk/>
            <pc:sldMk cId="2785025086" sldId="360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E4513F52-491C-4FF2-9B35-003320872FE2}" dt="2022-03-21T06:25:16.620" v="2803" actId="6549"/>
        <pc:sldMkLst>
          <pc:docMk/>
          <pc:sldMk cId="1348404624" sldId="362"/>
        </pc:sldMkLst>
        <pc:spChg chg="mod">
          <ac:chgData name="Igor Shinkar" userId="db6eb1b41a9778dd" providerId="LiveId" clId="{E4513F52-491C-4FF2-9B35-003320872FE2}" dt="2022-03-21T06:25:15.416" v="2801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E4513F52-491C-4FF2-9B35-003320872FE2}" dt="2022-03-20T16:48:14.536" v="42" actId="47"/>
        <pc:sldMkLst>
          <pc:docMk/>
          <pc:sldMk cId="3052471585" sldId="383"/>
        </pc:sldMkLst>
      </pc:sldChg>
      <pc:sldChg chg="addSp modSp mod modAnim">
        <pc:chgData name="Igor Shinkar" userId="db6eb1b41a9778dd" providerId="LiveId" clId="{E4513F52-491C-4FF2-9B35-003320872FE2}" dt="2022-03-20T16:56:21.334" v="615" actId="16959"/>
        <pc:sldMkLst>
          <pc:docMk/>
          <pc:sldMk cId="1975219540" sldId="385"/>
        </pc:sldMkLst>
        <pc:spChg chg="mod">
          <ac:chgData name="Igor Shinkar" userId="db6eb1b41a9778dd" providerId="LiveId" clId="{E4513F52-491C-4FF2-9B35-003320872FE2}" dt="2022-03-20T16:50:54.194" v="251" actId="20577"/>
          <ac:spMkLst>
            <pc:docMk/>
            <pc:sldMk cId="1975219540" sldId="385"/>
            <ac:spMk id="3" creationId="{00000000-0000-0000-0000-000000000000}"/>
          </ac:spMkLst>
        </pc:spChg>
        <pc:spChg chg="add mod">
          <ac:chgData name="Igor Shinkar" userId="db6eb1b41a9778dd" providerId="LiveId" clId="{E4513F52-491C-4FF2-9B35-003320872FE2}" dt="2022-03-20T16:50:59.378" v="252" actId="14100"/>
          <ac:spMkLst>
            <pc:docMk/>
            <pc:sldMk cId="1975219540" sldId="385"/>
            <ac:spMk id="4" creationId="{7CF9AF3F-6D1D-43FE-8BDA-6D2B1B1E6B8C}"/>
          </ac:spMkLst>
        </pc:spChg>
        <pc:spChg chg="add mod">
          <ac:chgData name="Igor Shinkar" userId="db6eb1b41a9778dd" providerId="LiveId" clId="{E4513F52-491C-4FF2-9B35-003320872FE2}" dt="2022-03-20T16:53:07.678" v="425" actId="14100"/>
          <ac:spMkLst>
            <pc:docMk/>
            <pc:sldMk cId="1975219540" sldId="385"/>
            <ac:spMk id="5" creationId="{5D2BBB44-161D-4409-97AD-07944CE7B59A}"/>
          </ac:spMkLst>
        </pc:spChg>
      </pc:sldChg>
      <pc:sldChg chg="add del">
        <pc:chgData name="Igor Shinkar" userId="db6eb1b41a9778dd" providerId="LiveId" clId="{E4513F52-491C-4FF2-9B35-003320872FE2}" dt="2022-03-20T16:49:02.080" v="48" actId="47"/>
        <pc:sldMkLst>
          <pc:docMk/>
          <pc:sldMk cId="307140437" sldId="387"/>
        </pc:sldMkLst>
      </pc:sldChg>
      <pc:sldChg chg="del">
        <pc:chgData name="Igor Shinkar" userId="db6eb1b41a9778dd" providerId="LiveId" clId="{E4513F52-491C-4FF2-9B35-003320872FE2}" dt="2022-03-20T16:48:32.916" v="45" actId="47"/>
        <pc:sldMkLst>
          <pc:docMk/>
          <pc:sldMk cId="3489210820" sldId="388"/>
        </pc:sldMkLst>
      </pc:sldChg>
      <pc:sldChg chg="modSp modAnim">
        <pc:chgData name="Igor Shinkar" userId="db6eb1b41a9778dd" providerId="LiveId" clId="{E4513F52-491C-4FF2-9B35-003320872FE2}" dt="2022-03-20T16:54:50.818" v="562" actId="6549"/>
        <pc:sldMkLst>
          <pc:docMk/>
          <pc:sldMk cId="3131572730" sldId="394"/>
        </pc:sldMkLst>
        <pc:spChg chg="mod">
          <ac:chgData name="Igor Shinkar" userId="db6eb1b41a9778dd" providerId="LiveId" clId="{E4513F52-491C-4FF2-9B35-003320872FE2}" dt="2022-03-20T16:54:50.818" v="562" actId="6549"/>
          <ac:spMkLst>
            <pc:docMk/>
            <pc:sldMk cId="3131572730" sldId="39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02:45.959" v="2232" actId="6549"/>
        <pc:sldMkLst>
          <pc:docMk/>
          <pc:sldMk cId="1948451259" sldId="395"/>
        </pc:sldMkLst>
        <pc:spChg chg="mod">
          <ac:chgData name="Igor Shinkar" userId="db6eb1b41a9778dd" providerId="LiveId" clId="{E4513F52-491C-4FF2-9B35-003320872FE2}" dt="2022-03-21T06:02:45.959" v="2232" actId="6549"/>
          <ac:spMkLst>
            <pc:docMk/>
            <pc:sldMk cId="1948451259" sldId="395"/>
            <ac:spMk id="18434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5:14:43.202" v="1088" actId="20577"/>
        <pc:sldMkLst>
          <pc:docMk/>
          <pc:sldMk cId="3104965511" sldId="396"/>
        </pc:sldMkLst>
        <pc:spChg chg="mod">
          <ac:chgData name="Igor Shinkar" userId="db6eb1b41a9778dd" providerId="LiveId" clId="{E4513F52-491C-4FF2-9B35-003320872FE2}" dt="2022-03-21T05:14:43.202" v="1088" actId="20577"/>
          <ac:spMkLst>
            <pc:docMk/>
            <pc:sldMk cId="3104965511" sldId="39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4:49.567" v="1342" actId="6549"/>
        <pc:sldMkLst>
          <pc:docMk/>
          <pc:sldMk cId="917618198" sldId="397"/>
        </pc:sldMkLst>
        <pc:spChg chg="mod">
          <ac:chgData name="Igor Shinkar" userId="db6eb1b41a9778dd" providerId="LiveId" clId="{E4513F52-491C-4FF2-9B35-003320872FE2}" dt="2022-03-21T05:34:49.567" v="1342" actId="6549"/>
          <ac:spMkLst>
            <pc:docMk/>
            <pc:sldMk cId="917618198" sldId="397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5:14:18.688" v="1072" actId="6549"/>
        <pc:sldMkLst>
          <pc:docMk/>
          <pc:sldMk cId="3387683159" sldId="399"/>
        </pc:sldMkLst>
        <pc:spChg chg="mod">
          <ac:chgData name="Igor Shinkar" userId="db6eb1b41a9778dd" providerId="LiveId" clId="{E4513F52-491C-4FF2-9B35-003320872FE2}" dt="2022-03-21T05:14:16.416" v="1070" actId="1076"/>
          <ac:spMkLst>
            <pc:docMk/>
            <pc:sldMk cId="3387683159" sldId="399"/>
            <ac:spMk id="2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14:18.688" v="1072" actId="6549"/>
          <ac:spMkLst>
            <pc:docMk/>
            <pc:sldMk cId="3387683159" sldId="399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7:17.475" v="1359" actId="20577"/>
        <pc:sldMkLst>
          <pc:docMk/>
          <pc:sldMk cId="3222248501" sldId="400"/>
        </pc:sldMkLst>
        <pc:spChg chg="mod">
          <ac:chgData name="Igor Shinkar" userId="db6eb1b41a9778dd" providerId="LiveId" clId="{E4513F52-491C-4FF2-9B35-003320872FE2}" dt="2022-03-21T05:37:17.475" v="1359" actId="20577"/>
          <ac:spMkLst>
            <pc:docMk/>
            <pc:sldMk cId="3222248501" sldId="400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1:34.710" v="1298" actId="20577"/>
        <pc:sldMkLst>
          <pc:docMk/>
          <pc:sldMk cId="1107142166" sldId="401"/>
        </pc:sldMkLst>
        <pc:spChg chg="mod">
          <ac:chgData name="Igor Shinkar" userId="db6eb1b41a9778dd" providerId="LiveId" clId="{E4513F52-491C-4FF2-9B35-003320872FE2}" dt="2022-03-21T05:31:34.710" v="1298" actId="20577"/>
          <ac:spMkLst>
            <pc:docMk/>
            <pc:sldMk cId="1107142166" sldId="401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877945267" sldId="402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352280914" sldId="403"/>
        </pc:sldMkLst>
        <pc:spChg chg="mod">
          <ac:chgData name="Igor Shinkar" userId="db6eb1b41a9778dd" providerId="LiveId" clId="{E4513F52-491C-4FF2-9B35-003320872FE2}" dt="2022-03-20T17:04:25.992" v="771" actId="6549"/>
          <ac:spMkLst>
            <pc:docMk/>
            <pc:sldMk cId="3352280914" sldId="403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312287725" sldId="404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822509024" sldId="405"/>
        </pc:sldMkLst>
        <pc:spChg chg="mod">
          <ac:chgData name="Igor Shinkar" userId="db6eb1b41a9778dd" providerId="LiveId" clId="{E4513F52-491C-4FF2-9B35-003320872FE2}" dt="2022-03-21T05:40:43.514" v="1409" actId="20577"/>
          <ac:spMkLst>
            <pc:docMk/>
            <pc:sldMk cId="822509024" sldId="40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40:00.557" v="1388" actId="6549"/>
          <ac:spMkLst>
            <pc:docMk/>
            <pc:sldMk cId="822509024" sldId="405"/>
            <ac:spMk id="4" creationId="{8E9A972C-BCBF-49DB-B3E8-4D20EEF6AE8A}"/>
          </ac:spMkLst>
        </pc:spChg>
      </pc:sldChg>
      <pc:sldChg chg="modSp add del mod modAnim">
        <pc:chgData name="Igor Shinkar" userId="db6eb1b41a9778dd" providerId="LiveId" clId="{E4513F52-491C-4FF2-9B35-003320872FE2}" dt="2022-03-21T06:02:26.080" v="2189" actId="47"/>
        <pc:sldMkLst>
          <pc:docMk/>
          <pc:sldMk cId="3404396936" sldId="406"/>
        </pc:sldMkLst>
        <pc:spChg chg="mod">
          <ac:chgData name="Igor Shinkar" userId="db6eb1b41a9778dd" providerId="LiveId" clId="{E4513F52-491C-4FF2-9B35-003320872FE2}" dt="2022-03-21T06:00:54.872" v="2188" actId="20577"/>
          <ac:spMkLst>
            <pc:docMk/>
            <pc:sldMk cId="3404396936" sldId="406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70928324" sldId="407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451570570" sldId="409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25395758" sldId="410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737564029" sldId="411"/>
        </pc:sldMkLst>
      </pc:sldChg>
      <pc:sldChg chg="add del">
        <pc:chgData name="Igor Shinkar" userId="db6eb1b41a9778dd" providerId="LiveId" clId="{E4513F52-491C-4FF2-9B35-003320872FE2}" dt="2022-03-20T16:48:23.406" v="44" actId="47"/>
        <pc:sldMkLst>
          <pc:docMk/>
          <pc:sldMk cId="2465834078" sldId="426"/>
        </pc:sldMkLst>
      </pc:sldChg>
      <pc:sldChg chg="modSp add del mod modAnim">
        <pc:chgData name="Igor Shinkar" userId="db6eb1b41a9778dd" providerId="LiveId" clId="{E4513F52-491C-4FF2-9B35-003320872FE2}" dt="2022-03-21T05:31:57.253" v="1299" actId="47"/>
        <pc:sldMkLst>
          <pc:docMk/>
          <pc:sldMk cId="180064921" sldId="431"/>
        </pc:sldMkLst>
        <pc:spChg chg="mod">
          <ac:chgData name="Igor Shinkar" userId="db6eb1b41a9778dd" providerId="LiveId" clId="{E4513F52-491C-4FF2-9B35-003320872FE2}" dt="2022-03-21T05:25:35.879" v="1153" actId="20577"/>
          <ac:spMkLst>
            <pc:docMk/>
            <pc:sldMk cId="180064921" sldId="43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2:45.818" v="2731"/>
        <pc:sldMkLst>
          <pc:docMk/>
          <pc:sldMk cId="3162800588" sldId="432"/>
        </pc:sldMkLst>
        <pc:spChg chg="mod">
          <ac:chgData name="Igor Shinkar" userId="db6eb1b41a9778dd" providerId="LiveId" clId="{E4513F52-491C-4FF2-9B35-003320872FE2}" dt="2022-03-21T06:22:41.542" v="2730" actId="6549"/>
          <ac:spMkLst>
            <pc:docMk/>
            <pc:sldMk cId="3162800588" sldId="432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E4513F52-491C-4FF2-9B35-003320872FE2}" dt="2022-03-21T05:55:30.525" v="1994" actId="47"/>
        <pc:sldMkLst>
          <pc:docMk/>
          <pc:sldMk cId="467552636" sldId="433"/>
        </pc:sldMkLst>
        <pc:spChg chg="mod">
          <ac:chgData name="Igor Shinkar" userId="db6eb1b41a9778dd" providerId="LiveId" clId="{E4513F52-491C-4FF2-9B35-003320872FE2}" dt="2022-03-21T05:51:33.135" v="1855" actId="6549"/>
          <ac:spMkLst>
            <pc:docMk/>
            <pc:sldMk cId="467552636" sldId="433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E4513F52-491C-4FF2-9B35-003320872FE2}" dt="2022-03-21T06:22:31.701" v="2729" actId="47"/>
        <pc:sldMkLst>
          <pc:docMk/>
          <pc:sldMk cId="3809089630" sldId="434"/>
        </pc:sldMkLst>
        <pc:spChg chg="mod">
          <ac:chgData name="Igor Shinkar" userId="db6eb1b41a9778dd" providerId="LiveId" clId="{E4513F52-491C-4FF2-9B35-003320872FE2}" dt="2022-03-21T05:56:25.653" v="2014" actId="20577"/>
          <ac:spMkLst>
            <pc:docMk/>
            <pc:sldMk cId="3809089630" sldId="434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02:34.978" v="2190"/>
        <pc:sldMkLst>
          <pc:docMk/>
          <pc:sldMk cId="466301862" sldId="435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082809043" sldId="435"/>
        </pc:sldMkLst>
        <pc:spChg chg="mod">
          <ac:chgData name="Igor Shinkar" userId="db6eb1b41a9778dd" providerId="LiveId" clId="{E4513F52-491C-4FF2-9B35-003320872FE2}" dt="2022-03-21T05:56:54.611" v="2019" actId="20577"/>
          <ac:spMkLst>
            <pc:docMk/>
            <pc:sldMk cId="3082809043" sldId="435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8:42.152" v="2306" actId="47"/>
        <pc:sldMkLst>
          <pc:docMk/>
          <pc:sldMk cId="1975209935" sldId="436"/>
        </pc:sldMkLst>
      </pc:sldChg>
      <pc:sldChg chg="modSp add mod modAnim">
        <pc:chgData name="Igor Shinkar" userId="db6eb1b41a9778dd" providerId="LiveId" clId="{E4513F52-491C-4FF2-9B35-003320872FE2}" dt="2022-03-21T06:16:41.313" v="2465" actId="20577"/>
        <pc:sldMkLst>
          <pc:docMk/>
          <pc:sldMk cId="314703126" sldId="437"/>
        </pc:sldMkLst>
        <pc:spChg chg="mod">
          <ac:chgData name="Igor Shinkar" userId="db6eb1b41a9778dd" providerId="LiveId" clId="{E4513F52-491C-4FF2-9B35-003320872FE2}" dt="2022-03-21T06:16:41.313" v="2465" actId="20577"/>
          <ac:spMkLst>
            <pc:docMk/>
            <pc:sldMk cId="314703126" sldId="437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3:06.139" v="2732" actId="6549"/>
        <pc:sldMkLst>
          <pc:docMk/>
          <pc:sldMk cId="262803999" sldId="438"/>
        </pc:sldMkLst>
        <pc:spChg chg="mod">
          <ac:chgData name="Igor Shinkar" userId="db6eb1b41a9778dd" providerId="LiveId" clId="{E4513F52-491C-4FF2-9B35-003320872FE2}" dt="2022-03-21T06:23:06.139" v="2732" actId="6549"/>
          <ac:spMkLst>
            <pc:docMk/>
            <pc:sldMk cId="262803999" sldId="438"/>
            <ac:spMk id="3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15:43.573" v="2463" actId="6549"/>
        <pc:sldMkLst>
          <pc:docMk/>
          <pc:sldMk cId="2022427107" sldId="439"/>
        </pc:sldMkLst>
        <pc:spChg chg="mod">
          <ac:chgData name="Igor Shinkar" userId="db6eb1b41a9778dd" providerId="LiveId" clId="{E4513F52-491C-4FF2-9B35-003320872FE2}" dt="2022-03-21T06:15:43.573" v="2463" actId="6549"/>
          <ac:spMkLst>
            <pc:docMk/>
            <pc:sldMk cId="2022427107" sldId="439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96515433" sldId="460"/>
        </pc:sldMkLst>
      </pc:sldChg>
      <pc:sldChg chg="modSp add">
        <pc:chgData name="Igor Shinkar" userId="db6eb1b41a9778dd" providerId="LiveId" clId="{E4513F52-491C-4FF2-9B35-003320872FE2}" dt="2022-03-21T06:26:02.218" v="2808" actId="6549"/>
        <pc:sldMkLst>
          <pc:docMk/>
          <pc:sldMk cId="1012041324" sldId="461"/>
        </pc:sldMkLst>
        <pc:spChg chg="mod">
          <ac:chgData name="Igor Shinkar" userId="db6eb1b41a9778dd" providerId="LiveId" clId="{E4513F52-491C-4FF2-9B35-003320872FE2}" dt="2022-03-21T06:26:02.218" v="2808" actId="6549"/>
          <ac:spMkLst>
            <pc:docMk/>
            <pc:sldMk cId="1012041324" sldId="461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483282606" sldId="462"/>
        </pc:sldMkLst>
      </pc:sldChg>
      <pc:sldChg chg="modSp add">
        <pc:chgData name="Igor Shinkar" userId="db6eb1b41a9778dd" providerId="LiveId" clId="{E4513F52-491C-4FF2-9B35-003320872FE2}" dt="2022-03-21T06:29:28.983" v="2885" actId="20577"/>
        <pc:sldMkLst>
          <pc:docMk/>
          <pc:sldMk cId="1535630226" sldId="463"/>
        </pc:sldMkLst>
        <pc:spChg chg="mod">
          <ac:chgData name="Igor Shinkar" userId="db6eb1b41a9778dd" providerId="LiveId" clId="{E4513F52-491C-4FF2-9B35-003320872FE2}" dt="2022-03-21T06:29:28.983" v="2885" actId="20577"/>
          <ac:spMkLst>
            <pc:docMk/>
            <pc:sldMk cId="1535630226" sldId="463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9:10.710" v="2873" actId="6549"/>
        <pc:sldMkLst>
          <pc:docMk/>
          <pc:sldMk cId="542637868" sldId="465"/>
        </pc:sldMkLst>
        <pc:spChg chg="mod">
          <ac:chgData name="Igor Shinkar" userId="db6eb1b41a9778dd" providerId="LiveId" clId="{E4513F52-491C-4FF2-9B35-003320872FE2}" dt="2022-03-21T06:29:05.265" v="2867"/>
          <ac:spMkLst>
            <pc:docMk/>
            <pc:sldMk cId="542637868" sldId="46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10.710" v="2873" actId="6549"/>
          <ac:spMkLst>
            <pc:docMk/>
            <pc:sldMk cId="542637868" sldId="46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50.461" v="2848" actId="1076"/>
          <ac:spMkLst>
            <pc:docMk/>
            <pc:sldMk cId="542637868" sldId="46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07.872" v="2870"/>
          <ac:spMkLst>
            <pc:docMk/>
            <pc:sldMk cId="542637868" sldId="465"/>
            <ac:spMk id="47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29:50.814" v="2904" actId="6549"/>
        <pc:sldMkLst>
          <pc:docMk/>
          <pc:sldMk cId="3299151888" sldId="467"/>
        </pc:sldMkLst>
        <pc:spChg chg="mod">
          <ac:chgData name="Igor Shinkar" userId="db6eb1b41a9778dd" providerId="LiveId" clId="{E4513F52-491C-4FF2-9B35-003320872FE2}" dt="2022-03-21T06:29:48.606" v="2901"/>
          <ac:spMkLst>
            <pc:docMk/>
            <pc:sldMk cId="3299151888" sldId="467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50.814" v="2904" actId="6549"/>
          <ac:spMkLst>
            <pc:docMk/>
            <pc:sldMk cId="3299151888" sldId="467"/>
            <ac:spMk id="4" creationId="{58142336-A47C-40B7-A92B-B6C63431B585}"/>
          </ac:spMkLst>
        </pc:spChg>
      </pc:sldChg>
      <pc:sldChg chg="modSp add modAnim">
        <pc:chgData name="Igor Shinkar" userId="db6eb1b41a9778dd" providerId="LiveId" clId="{E4513F52-491C-4FF2-9B35-003320872FE2}" dt="2022-03-21T06:30:04.408" v="2915" actId="6549"/>
        <pc:sldMkLst>
          <pc:docMk/>
          <pc:sldMk cId="13141756" sldId="468"/>
        </pc:sldMkLst>
        <pc:spChg chg="mod">
          <ac:chgData name="Igor Shinkar" userId="db6eb1b41a9778dd" providerId="LiveId" clId="{E4513F52-491C-4FF2-9B35-003320872FE2}" dt="2022-03-21T06:30:04.408" v="2915" actId="6549"/>
          <ac:spMkLst>
            <pc:docMk/>
            <pc:sldMk cId="13141756" sldId="468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153965192" sldId="469"/>
        </pc:sldMkLst>
      </pc:sldChg>
      <pc:sldChg chg="modSp add">
        <pc:chgData name="Igor Shinkar" userId="db6eb1b41a9778dd" providerId="LiveId" clId="{E4513F52-491C-4FF2-9B35-003320872FE2}" dt="2022-03-21T06:29:37.010" v="2891"/>
        <pc:sldMkLst>
          <pc:docMk/>
          <pc:sldMk cId="3772539140" sldId="470"/>
        </pc:sldMkLst>
        <pc:spChg chg="mod">
          <ac:chgData name="Igor Shinkar" userId="db6eb1b41a9778dd" providerId="LiveId" clId="{E4513F52-491C-4FF2-9B35-003320872FE2}" dt="2022-03-21T06:27:32.241" v="2814"/>
          <ac:spMkLst>
            <pc:docMk/>
            <pc:sldMk cId="3772539140" sldId="470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37.010" v="2891"/>
          <ac:spMkLst>
            <pc:docMk/>
            <pc:sldMk cId="3772539140" sldId="470"/>
            <ac:spMk id="4" creationId="{58142336-A47C-40B7-A92B-B6C63431B585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957000825" sldId="47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95685994" sldId="473"/>
        </pc:sldMkLst>
      </pc:sldChg>
      <pc:sldChg chg="modSp add">
        <pc:chgData name="Igor Shinkar" userId="db6eb1b41a9778dd" providerId="LiveId" clId="{E4513F52-491C-4FF2-9B35-003320872FE2}" dt="2022-03-21T06:30:56.526" v="2946" actId="20577"/>
        <pc:sldMkLst>
          <pc:docMk/>
          <pc:sldMk cId="1657870800" sldId="474"/>
        </pc:sldMkLst>
        <pc:spChg chg="mod">
          <ac:chgData name="Igor Shinkar" userId="db6eb1b41a9778dd" providerId="LiveId" clId="{E4513F52-491C-4FF2-9B35-003320872FE2}" dt="2022-03-21T06:30:56.526" v="2946" actId="20577"/>
          <ac:spMkLst>
            <pc:docMk/>
            <pc:sldMk cId="1657870800" sldId="47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8:37.982" v="2841"/>
        <pc:sldMkLst>
          <pc:docMk/>
          <pc:sldMk cId="2078884758" sldId="475"/>
        </pc:sldMkLst>
        <pc:spChg chg="mod">
          <ac:chgData name="Igor Shinkar" userId="db6eb1b41a9778dd" providerId="LiveId" clId="{E4513F52-491C-4FF2-9B35-003320872FE2}" dt="2022-03-21T06:28:29.257" v="2837" actId="6549"/>
          <ac:spMkLst>
            <pc:docMk/>
            <pc:sldMk cId="2078884758" sldId="47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12.773" v="2834" actId="6549"/>
          <ac:spMkLst>
            <pc:docMk/>
            <pc:sldMk cId="2078884758" sldId="47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37.982" v="2841"/>
          <ac:spMkLst>
            <pc:docMk/>
            <pc:sldMk cId="2078884758" sldId="47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06.845" v="2831"/>
          <ac:spMkLst>
            <pc:docMk/>
            <pc:sldMk cId="2078884758" sldId="475"/>
            <ac:spMk id="47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501497727" sldId="476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99000869" sldId="477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016733750" sldId="478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619430475" sldId="479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757270870" sldId="480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681925696" sldId="48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940895574" sldId="482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017187302" sldId="483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32005659" sldId="484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068491982" sldId="485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802537275" sldId="486"/>
        </pc:sldMkLst>
      </pc:sldChg>
    </pc:docChg>
  </pc:docChgLst>
  <pc:docChgLst>
    <pc:chgData name="Igor Shinkar" userId="db6eb1b41a9778dd" providerId="LiveId" clId="{532CE81B-537F-4D23-9EBD-3CAD145A3C35}"/>
    <pc:docChg chg="modSld">
      <pc:chgData name="Igor Shinkar" userId="db6eb1b41a9778dd" providerId="LiveId" clId="{532CE81B-537F-4D23-9EBD-3CAD145A3C35}" dt="2022-03-16T03:51:32.141" v="39" actId="20577"/>
      <pc:docMkLst>
        <pc:docMk/>
      </pc:docMkLst>
      <pc:sldChg chg="modSp">
        <pc:chgData name="Igor Shinkar" userId="db6eb1b41a9778dd" providerId="LiveId" clId="{532CE81B-537F-4D23-9EBD-3CAD145A3C35}" dt="2022-03-16T03:51:32.141" v="39" actId="20577"/>
        <pc:sldMkLst>
          <pc:docMk/>
          <pc:sldMk cId="2073658799" sldId="430"/>
        </pc:sldMkLst>
        <pc:spChg chg="mod">
          <ac:chgData name="Igor Shinkar" userId="db6eb1b41a9778dd" providerId="LiveId" clId="{532CE81B-537F-4D23-9EBD-3CAD145A3C35}" dt="2022-03-16T03:51:32.141" v="39" actId="20577"/>
          <ac:spMkLst>
            <pc:docMk/>
            <pc:sldMk cId="2073658799" sldId="430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FD2E7BEC-16E2-4F3E-8626-5CB28EBA9449}"/>
    <pc:docChg chg="undo custSel addSld delSld modSld">
      <pc:chgData name="Igor Shinkar" userId="db6eb1b41a9778dd" providerId="LiveId" clId="{FD2E7BEC-16E2-4F3E-8626-5CB28EBA9449}" dt="2022-03-13T20:48:23.454" v="770" actId="20577"/>
      <pc:docMkLst>
        <pc:docMk/>
      </pc:docMkLst>
      <pc:sldChg chg="modSp modAnim">
        <pc:chgData name="Igor Shinkar" userId="db6eb1b41a9778dd" providerId="LiveId" clId="{FD2E7BEC-16E2-4F3E-8626-5CB28EBA9449}" dt="2022-03-13T20:22:14.439" v="44" actId="20577"/>
        <pc:sldMkLst>
          <pc:docMk/>
          <pc:sldMk cId="3052471585" sldId="383"/>
        </pc:sldMkLst>
        <pc:spChg chg="mod">
          <ac:chgData name="Igor Shinkar" userId="db6eb1b41a9778dd" providerId="LiveId" clId="{FD2E7BEC-16E2-4F3E-8626-5CB28EBA9449}" dt="2022-03-13T20:22:14.439" v="44" actId="20577"/>
          <ac:spMkLst>
            <pc:docMk/>
            <pc:sldMk cId="3052471585" sldId="383"/>
            <ac:spMk id="3" creationId="{00000000-0000-0000-0000-000000000000}"/>
          </ac:spMkLst>
        </pc:spChg>
      </pc:sldChg>
      <pc:sldChg chg="addSp delSp modSp mod addAnim delAnim modAnim">
        <pc:chgData name="Igor Shinkar" userId="db6eb1b41a9778dd" providerId="LiveId" clId="{FD2E7BEC-16E2-4F3E-8626-5CB28EBA9449}" dt="2022-03-13T20:41:28.976" v="443" actId="20577"/>
        <pc:sldMkLst>
          <pc:docMk/>
          <pc:sldMk cId="1975219540" sldId="385"/>
        </pc:sldMkLst>
        <pc:spChg chg="add del">
          <ac:chgData name="Igor Shinkar" userId="db6eb1b41a9778dd" providerId="LiveId" clId="{FD2E7BEC-16E2-4F3E-8626-5CB28EBA9449}" dt="2022-03-13T20:33:29.273" v="408" actId="478"/>
          <ac:spMkLst>
            <pc:docMk/>
            <pc:sldMk cId="1975219540" sldId="385"/>
            <ac:spMk id="2" creationId="{00000000-0000-0000-0000-000000000000}"/>
          </ac:spMkLst>
        </pc:spChg>
        <pc:spChg chg="add del mod">
          <ac:chgData name="Igor Shinkar" userId="db6eb1b41a9778dd" providerId="LiveId" clId="{FD2E7BEC-16E2-4F3E-8626-5CB28EBA9449}" dt="2022-03-13T20:41:28.976" v="443" actId="20577"/>
          <ac:spMkLst>
            <pc:docMk/>
            <pc:sldMk cId="1975219540" sldId="385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59.710" v="464" actId="6549"/>
        <pc:sldMkLst>
          <pc:docMk/>
          <pc:sldMk cId="307140437" sldId="387"/>
        </pc:sldMkLst>
        <pc:spChg chg="mod">
          <ac:chgData name="Igor Shinkar" userId="db6eb1b41a9778dd" providerId="LiveId" clId="{FD2E7BEC-16E2-4F3E-8626-5CB28EBA9449}" dt="2022-03-13T20:41:59.710" v="464" actId="6549"/>
          <ac:spMkLst>
            <pc:docMk/>
            <pc:sldMk cId="307140437" sldId="38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FD2E7BEC-16E2-4F3E-8626-5CB28EBA9449}" dt="2022-03-13T20:47:16.428" v="628" actId="1036"/>
        <pc:sldMkLst>
          <pc:docMk/>
          <pc:sldMk cId="3489210820" sldId="388"/>
        </pc:sldMkLst>
        <pc:spChg chg="mod">
          <ac:chgData name="Igor Shinkar" userId="db6eb1b41a9778dd" providerId="LiveId" clId="{FD2E7BEC-16E2-4F3E-8626-5CB28EBA9449}" dt="2022-03-13T20:45:27.316" v="607" actId="20577"/>
          <ac:spMkLst>
            <pc:docMk/>
            <pc:sldMk cId="3489210820" sldId="388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47:11.265" v="625" actId="1076"/>
          <ac:spMkLst>
            <pc:docMk/>
            <pc:sldMk cId="3489210820" sldId="388"/>
            <ac:spMk id="4" creationId="{3F248767-311E-4C2C-A4A1-CA9F7A916AE8}"/>
          </ac:spMkLst>
        </pc:spChg>
        <pc:spChg chg="add mod">
          <ac:chgData name="Igor Shinkar" userId="db6eb1b41a9778dd" providerId="LiveId" clId="{FD2E7BEC-16E2-4F3E-8626-5CB28EBA9449}" dt="2022-03-13T20:47:16.428" v="628" actId="1036"/>
          <ac:spMkLst>
            <pc:docMk/>
            <pc:sldMk cId="3489210820" sldId="388"/>
            <ac:spMk id="5" creationId="{8117C0A4-E399-433C-8408-C159E7DF2F64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126086949" sldId="389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987320189" sldId="390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859025202" sldId="392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765440247" sldId="393"/>
        </pc:sldMkLst>
      </pc:sldChg>
      <pc:sldChg chg="modSp add mod">
        <pc:chgData name="Igor Shinkar" userId="db6eb1b41a9778dd" providerId="LiveId" clId="{FD2E7BEC-16E2-4F3E-8626-5CB28EBA9449}" dt="2022-03-13T20:28:50.646" v="137" actId="21"/>
        <pc:sldMkLst>
          <pc:docMk/>
          <pc:sldMk cId="3131572730" sldId="394"/>
        </pc:sldMkLst>
        <pc:spChg chg="mod">
          <ac:chgData name="Igor Shinkar" userId="db6eb1b41a9778dd" providerId="LiveId" clId="{FD2E7BEC-16E2-4F3E-8626-5CB28EBA9449}" dt="2022-03-13T20:28:50.646" v="137" actId="21"/>
          <ac:spMkLst>
            <pc:docMk/>
            <pc:sldMk cId="3131572730" sldId="394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38.774" v="449" actId="6549"/>
        <pc:sldMkLst>
          <pc:docMk/>
          <pc:sldMk cId="2465834078" sldId="426"/>
        </pc:sldMkLst>
        <pc:spChg chg="mod">
          <ac:chgData name="Igor Shinkar" userId="db6eb1b41a9778dd" providerId="LiveId" clId="{FD2E7BEC-16E2-4F3E-8626-5CB28EBA9449}" dt="2022-03-13T20:41:38.774" v="449" actId="6549"/>
          <ac:spMkLst>
            <pc:docMk/>
            <pc:sldMk cId="2465834078" sldId="426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FD2E7BEC-16E2-4F3E-8626-5CB28EBA9449}" dt="2022-03-13T20:27:55.123" v="133" actId="20577"/>
        <pc:sldMkLst>
          <pc:docMk/>
          <pc:sldMk cId="1831461656" sldId="427"/>
        </pc:sldMkLst>
        <pc:spChg chg="mod">
          <ac:chgData name="Igor Shinkar" userId="db6eb1b41a9778dd" providerId="LiveId" clId="{FD2E7BEC-16E2-4F3E-8626-5CB28EBA9449}" dt="2022-03-13T20:27:55.123" v="133" actId="20577"/>
          <ac:spMkLst>
            <pc:docMk/>
            <pc:sldMk cId="1831461656" sldId="427"/>
            <ac:spMk id="18434" creationId="{00000000-0000-0000-0000-000000000000}"/>
          </ac:spMkLst>
        </pc:spChg>
      </pc:sldChg>
      <pc:sldChg chg="modSp add del modAnim">
        <pc:chgData name="Igor Shinkar" userId="db6eb1b41a9778dd" providerId="LiveId" clId="{FD2E7BEC-16E2-4F3E-8626-5CB28EBA9449}" dt="2022-03-13T20:48:23.454" v="770" actId="20577"/>
        <pc:sldMkLst>
          <pc:docMk/>
          <pc:sldMk cId="2865441648" sldId="428"/>
        </pc:sldMkLst>
        <pc:spChg chg="mod">
          <ac:chgData name="Igor Shinkar" userId="db6eb1b41a9778dd" providerId="LiveId" clId="{FD2E7BEC-16E2-4F3E-8626-5CB28EBA9449}" dt="2022-03-13T20:48:23.454" v="770" actId="20577"/>
          <ac:spMkLst>
            <pc:docMk/>
            <pc:sldMk cId="2865441648" sldId="4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FD2E7BEC-16E2-4F3E-8626-5CB28EBA9449}" dt="2022-03-13T20:47:31.787" v="629" actId="47"/>
        <pc:sldMkLst>
          <pc:docMk/>
          <pc:sldMk cId="2657210217" sldId="429"/>
        </pc:sldMkLst>
        <pc:spChg chg="mod">
          <ac:chgData name="Igor Shinkar" userId="db6eb1b41a9778dd" providerId="LiveId" clId="{FD2E7BEC-16E2-4F3E-8626-5CB28EBA9449}" dt="2022-03-13T20:28:04.186" v="136" actId="6549"/>
          <ac:spMkLst>
            <pc:docMk/>
            <pc:sldMk cId="2657210217" sldId="429"/>
            <ac:spMk id="3" creationId="{00000000-0000-0000-0000-000000000000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073658799" sldId="430"/>
        </pc:sldMkLst>
      </pc:sldChg>
      <pc:sldChg chg="modSp add del mod">
        <pc:chgData name="Igor Shinkar" userId="db6eb1b41a9778dd" providerId="LiveId" clId="{FD2E7BEC-16E2-4F3E-8626-5CB28EBA9449}" dt="2022-03-13T20:32:56.875" v="403" actId="47"/>
        <pc:sldMkLst>
          <pc:docMk/>
          <pc:sldMk cId="1471520802" sldId="431"/>
        </pc:sldMkLst>
        <pc:spChg chg="mod">
          <ac:chgData name="Igor Shinkar" userId="db6eb1b41a9778dd" providerId="LiveId" clId="{FD2E7BEC-16E2-4F3E-8626-5CB28EBA9449}" dt="2022-03-13T20:31:46.868" v="328" actId="21"/>
          <ac:spMkLst>
            <pc:docMk/>
            <pc:sldMk cId="1471520802" sldId="431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31:51.252" v="330" actId="14100"/>
          <ac:spMkLst>
            <pc:docMk/>
            <pc:sldMk cId="1471520802" sldId="431"/>
            <ac:spMk id="4" creationId="{3F248767-311E-4C2C-A4A1-CA9F7A916AE8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503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983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761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4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191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247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536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67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9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486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14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50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992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586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188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684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39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12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1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22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48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66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6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</a:t>
            </a:r>
            <a:r>
              <a:rPr lang="de-DE" sz="3600" b="1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(minimization version)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A canonical minimization LP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A∈R</a:t>
            </a:r>
            <a:r>
              <a:rPr lang="en-US" sz="2200" baseline="30000" dirty="0" err="1">
                <a:latin typeface="+mn-lt"/>
              </a:rPr>
              <a:t>MxN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r>
              <a:rPr lang="en-US" sz="2200" u="sng" dirty="0">
                <a:latin typeface="+mn-lt"/>
              </a:rPr>
              <a:t>Goal</a:t>
            </a:r>
            <a:r>
              <a:rPr lang="en-US" sz="2200" dirty="0">
                <a:latin typeface="+mn-lt"/>
              </a:rPr>
              <a:t>: find a solution </a:t>
            </a:r>
            <a:r>
              <a:rPr lang="en-US" sz="2200" dirty="0" err="1">
                <a:latin typeface="+mn-lt"/>
              </a:rPr>
              <a:t>x∈R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 that </a:t>
            </a:r>
          </a:p>
          <a:p>
            <a:pPr algn="l"/>
            <a:r>
              <a:rPr lang="en-US" sz="2200" dirty="0">
                <a:latin typeface="+mn-lt"/>
              </a:rPr>
              <a:t>minimizes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> = c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x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 + c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x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 + … +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-25000" dirty="0" err="1">
                <a:latin typeface="+mn-lt"/>
              </a:rPr>
              <a:t>N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baseline="-25000" dirty="0" err="1">
                <a:latin typeface="+mn-lt"/>
              </a:rPr>
              <a:t>N</a:t>
            </a:r>
            <a:endParaRPr lang="en-US" sz="2200" baseline="-250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Subject to Ax ≥ b</a:t>
            </a:r>
          </a:p>
          <a:p>
            <a:pPr algn="l"/>
            <a:r>
              <a:rPr lang="en-US" sz="2200" dirty="0">
                <a:latin typeface="+mn-lt"/>
              </a:rPr>
              <a:t>And x ≥ 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142336-A47C-40B7-A92B-B6C63431B585}"/>
              </a:ext>
            </a:extLst>
          </p:cNvPr>
          <p:cNvSpPr txBox="1"/>
          <p:nvPr/>
        </p:nvSpPr>
        <p:spPr>
          <a:xfrm>
            <a:off x="5759532" y="3574473"/>
            <a:ext cx="2662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1E01AF"/>
                </a:solidFill>
                <a:latin typeface="Albany"/>
              </a:rPr>
              <a:t>Minimize </a:t>
            </a:r>
            <a:r>
              <a:rPr lang="en-US" sz="2200" b="1" dirty="0" err="1">
                <a:solidFill>
                  <a:srgbClr val="1E01AF"/>
                </a:solidFill>
                <a:latin typeface="Albany"/>
              </a:rPr>
              <a:t>c</a:t>
            </a:r>
            <a:r>
              <a:rPr lang="en-US" sz="2200" b="1" baseline="30000" dirty="0" err="1">
                <a:solidFill>
                  <a:srgbClr val="1E01AF"/>
                </a:solidFill>
                <a:latin typeface="Albany"/>
              </a:rPr>
              <a:t>T</a:t>
            </a:r>
            <a:r>
              <a:rPr lang="en-US" sz="2200" b="1" dirty="0" err="1">
                <a:solidFill>
                  <a:srgbClr val="1E01AF"/>
                </a:solidFill>
                <a:latin typeface="Albany"/>
              </a:rPr>
              <a:t>x</a:t>
            </a:r>
            <a:endParaRPr lang="en-US" sz="2200" b="1" dirty="0">
              <a:solidFill>
                <a:srgbClr val="1E01AF"/>
              </a:solidFill>
              <a:latin typeface="Albany"/>
            </a:endParaRPr>
          </a:p>
          <a:p>
            <a:endParaRPr lang="en-US" sz="2200" b="1" dirty="0">
              <a:solidFill>
                <a:srgbClr val="1E01AF"/>
              </a:solidFill>
              <a:latin typeface="Albany"/>
            </a:endParaRPr>
          </a:p>
          <a:p>
            <a:r>
              <a:rPr lang="en-US" sz="2200" b="1" dirty="0">
                <a:solidFill>
                  <a:srgbClr val="1E01AF"/>
                </a:solidFill>
                <a:latin typeface="Albany"/>
              </a:rPr>
              <a:t>Subject to:</a:t>
            </a:r>
            <a:br>
              <a:rPr lang="en-US" sz="2200" b="1" dirty="0">
                <a:solidFill>
                  <a:srgbClr val="1E01AF"/>
                </a:solidFill>
                <a:latin typeface="Albany"/>
              </a:rPr>
            </a:br>
            <a:r>
              <a:rPr lang="en-US" sz="2200" b="1" dirty="0">
                <a:solidFill>
                  <a:srgbClr val="1E01AF"/>
                </a:solidFill>
                <a:latin typeface="Albany"/>
              </a:rPr>
              <a:t>Ax ≥ b</a:t>
            </a:r>
            <a:br>
              <a:rPr lang="en-US" sz="2200" b="1" dirty="0">
                <a:solidFill>
                  <a:srgbClr val="1E01AF"/>
                </a:solidFill>
                <a:latin typeface="Albany"/>
              </a:rPr>
            </a:br>
            <a:r>
              <a:rPr lang="en-US" sz="2200" b="1" dirty="0">
                <a:solidFill>
                  <a:srgbClr val="1E01AF"/>
                </a:solidFill>
                <a:latin typeface="Albany"/>
              </a:rPr>
              <a:t>x ≥ 0</a:t>
            </a:r>
            <a:endParaRPr lang="en-CA" sz="2200" b="1" dirty="0">
              <a:solidFill>
                <a:srgbClr val="1E01AF"/>
              </a:solidFill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77253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(maximization version)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A canonical maximization LP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A∈R</a:t>
            </a:r>
            <a:r>
              <a:rPr lang="en-US" sz="2200" baseline="30000" dirty="0" err="1">
                <a:latin typeface="+mn-lt"/>
              </a:rPr>
              <a:t>MxN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r>
              <a:rPr lang="en-US" sz="2200" u="sng" dirty="0">
                <a:latin typeface="+mn-lt"/>
              </a:rPr>
              <a:t>Goal</a:t>
            </a:r>
            <a:r>
              <a:rPr lang="en-US" sz="2200" dirty="0">
                <a:latin typeface="+mn-lt"/>
              </a:rPr>
              <a:t>: find a solution </a:t>
            </a:r>
            <a:r>
              <a:rPr lang="en-US" sz="2200" dirty="0" err="1">
                <a:latin typeface="+mn-lt"/>
              </a:rPr>
              <a:t>x∈R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 that </a:t>
            </a:r>
          </a:p>
          <a:p>
            <a:pPr algn="l"/>
            <a:r>
              <a:rPr lang="en-US" sz="2200" dirty="0">
                <a:latin typeface="+mn-lt"/>
              </a:rPr>
              <a:t>maximizes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> = c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x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 + c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x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 + … +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-25000" dirty="0" err="1">
                <a:latin typeface="+mn-lt"/>
              </a:rPr>
              <a:t>N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baseline="-25000" dirty="0" err="1">
                <a:latin typeface="+mn-lt"/>
              </a:rPr>
              <a:t>N</a:t>
            </a:r>
            <a:endParaRPr lang="en-US" sz="2200" baseline="-250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Subject to Ax ≤ b</a:t>
            </a:r>
          </a:p>
          <a:p>
            <a:pPr algn="l"/>
            <a:r>
              <a:rPr lang="en-US" sz="2200" dirty="0">
                <a:latin typeface="+mn-lt"/>
              </a:rPr>
              <a:t>And x ≥ 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142336-A47C-40B7-A92B-B6C63431B585}"/>
              </a:ext>
            </a:extLst>
          </p:cNvPr>
          <p:cNvSpPr txBox="1"/>
          <p:nvPr/>
        </p:nvSpPr>
        <p:spPr>
          <a:xfrm>
            <a:off x="5759532" y="3574473"/>
            <a:ext cx="2662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1E01AF"/>
                </a:solidFill>
                <a:latin typeface="Albany"/>
              </a:rPr>
              <a:t>Maximize </a:t>
            </a:r>
            <a:r>
              <a:rPr lang="en-US" sz="2200" b="1" dirty="0" err="1">
                <a:solidFill>
                  <a:srgbClr val="1E01AF"/>
                </a:solidFill>
                <a:latin typeface="Albany"/>
              </a:rPr>
              <a:t>c</a:t>
            </a:r>
            <a:r>
              <a:rPr lang="en-US" sz="2200" b="1" baseline="30000" dirty="0" err="1">
                <a:solidFill>
                  <a:srgbClr val="1E01AF"/>
                </a:solidFill>
                <a:latin typeface="Albany"/>
              </a:rPr>
              <a:t>T</a:t>
            </a:r>
            <a:r>
              <a:rPr lang="en-US" sz="2200" b="1" dirty="0" err="1">
                <a:solidFill>
                  <a:srgbClr val="1E01AF"/>
                </a:solidFill>
                <a:latin typeface="Albany"/>
              </a:rPr>
              <a:t>x</a:t>
            </a:r>
            <a:endParaRPr lang="en-US" sz="2200" b="1" dirty="0">
              <a:solidFill>
                <a:srgbClr val="1E01AF"/>
              </a:solidFill>
              <a:latin typeface="Albany"/>
            </a:endParaRPr>
          </a:p>
          <a:p>
            <a:endParaRPr lang="en-US" sz="2200" b="1" dirty="0">
              <a:solidFill>
                <a:srgbClr val="1E01AF"/>
              </a:solidFill>
              <a:latin typeface="Albany"/>
            </a:endParaRPr>
          </a:p>
          <a:p>
            <a:r>
              <a:rPr lang="en-US" sz="2200" b="1" dirty="0">
                <a:solidFill>
                  <a:srgbClr val="1E01AF"/>
                </a:solidFill>
                <a:latin typeface="Albany"/>
              </a:rPr>
              <a:t>Subject to:</a:t>
            </a:r>
            <a:br>
              <a:rPr lang="en-US" sz="2200" b="1" dirty="0">
                <a:solidFill>
                  <a:srgbClr val="1E01AF"/>
                </a:solidFill>
                <a:latin typeface="Albany"/>
              </a:rPr>
            </a:br>
            <a:r>
              <a:rPr lang="en-US" sz="2200" b="1" dirty="0">
                <a:solidFill>
                  <a:srgbClr val="1E01AF"/>
                </a:solidFill>
                <a:latin typeface="Albany"/>
              </a:rPr>
              <a:t>Ax ≤ b</a:t>
            </a:r>
            <a:br>
              <a:rPr lang="en-US" sz="2200" b="1" dirty="0">
                <a:solidFill>
                  <a:srgbClr val="1E01AF"/>
                </a:solidFill>
                <a:latin typeface="Albany"/>
              </a:rPr>
            </a:br>
            <a:r>
              <a:rPr lang="en-US" sz="2200" b="1" dirty="0">
                <a:solidFill>
                  <a:srgbClr val="1E01AF"/>
                </a:solidFill>
                <a:latin typeface="Albany"/>
              </a:rPr>
              <a:t>x ≥ 0</a:t>
            </a:r>
            <a:endParaRPr lang="en-CA" sz="2200" b="1" dirty="0">
              <a:solidFill>
                <a:srgbClr val="1E01AF"/>
              </a:solidFill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29915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More generally,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constraints may be arbitrary linear inequalities,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We can write LPs without x ≥ 0 constraints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Theorem</a:t>
            </a:r>
            <a:r>
              <a:rPr lang="en-US" sz="2000" dirty="0">
                <a:latin typeface="+mn-lt"/>
              </a:rPr>
              <a:t>: Every minimization LP can be converted into a canonical minimization LP, i.e. LP of the form </a:t>
            </a:r>
          </a:p>
          <a:p>
            <a:pPr algn="l"/>
            <a:r>
              <a:rPr lang="en-US" sz="2000" dirty="0">
                <a:latin typeface="+mn-lt"/>
              </a:rPr>
              <a:t>minimize 	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dirty="0">
                <a:latin typeface="+mn-lt"/>
              </a:rPr>
              <a:t> = c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+ c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+ … +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baseline="-25000" dirty="0">
                <a:latin typeface="+mn-lt"/>
              </a:rPr>
              <a:t/>
            </a:r>
            <a:br>
              <a:rPr lang="en-US" sz="2000" baseline="-25000" dirty="0">
                <a:latin typeface="+mn-lt"/>
              </a:rPr>
            </a:br>
            <a:r>
              <a:rPr lang="en-US" sz="2000" baseline="-25000" dirty="0">
                <a:latin typeface="+mn-lt"/>
              </a:rPr>
              <a:t/>
            </a:r>
            <a:br>
              <a:rPr lang="en-US" sz="2000" baseline="-25000" dirty="0">
                <a:latin typeface="+mn-lt"/>
              </a:rPr>
            </a:br>
            <a:r>
              <a:rPr lang="en-US" sz="2000" dirty="0">
                <a:latin typeface="+mn-lt"/>
              </a:rPr>
              <a:t>Subject to: 	Ax ≥ b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x ≥ 0</a:t>
            </a:r>
          </a:p>
          <a:p>
            <a:pPr algn="l"/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4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Fact</a:t>
            </a:r>
            <a:r>
              <a:rPr lang="en-US" sz="2000" dirty="0">
                <a:latin typeface="+mn-lt"/>
              </a:rPr>
              <a:t>: Every minimization LP can be converted into a canonical minimization LP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 i.e., LP of the form </a:t>
            </a:r>
          </a:p>
          <a:p>
            <a:pPr algn="l"/>
            <a:r>
              <a:rPr lang="en-US" sz="2000" dirty="0">
                <a:latin typeface="+mn-lt"/>
              </a:rPr>
              <a:t>minimize 	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dirty="0">
                <a:latin typeface="+mn-lt"/>
              </a:rPr>
              <a:t> = c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+ c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+ … +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baseline="-25000" dirty="0">
                <a:latin typeface="+mn-lt"/>
              </a:rPr>
              <a:t/>
            </a:r>
            <a:br>
              <a:rPr lang="en-US" sz="2000" baseline="-25000" dirty="0">
                <a:latin typeface="+mn-lt"/>
              </a:rPr>
            </a:br>
            <a:r>
              <a:rPr lang="en-US" sz="2000" baseline="-25000" dirty="0">
                <a:latin typeface="+mn-lt"/>
              </a:rPr>
              <a:t/>
            </a:r>
            <a:br>
              <a:rPr lang="en-US" sz="2000" baseline="-25000" dirty="0">
                <a:latin typeface="+mn-lt"/>
              </a:rPr>
            </a:br>
            <a:r>
              <a:rPr lang="en-US" sz="2000" dirty="0">
                <a:latin typeface="+mn-lt"/>
              </a:rPr>
              <a:t>Subject to: 	Ax ≥ b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x ≥ 0</a:t>
            </a:r>
          </a:p>
          <a:p>
            <a:pPr algn="l"/>
            <a:r>
              <a:rPr lang="en-US" sz="2000" u="sng" dirty="0">
                <a:latin typeface="+mn-lt"/>
              </a:rPr>
              <a:t>Proof</a:t>
            </a:r>
            <a:r>
              <a:rPr lang="en-US" sz="2000" dirty="0">
                <a:latin typeface="+mn-lt"/>
              </a:rPr>
              <a:t>: Given a general LP we convert in into a canonical LP as follows.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Replace each x with two new variables: x</a:t>
            </a:r>
            <a:r>
              <a:rPr lang="en-US" sz="2000" baseline="30000" dirty="0">
                <a:latin typeface="+mn-lt"/>
              </a:rPr>
              <a:t>+</a:t>
            </a:r>
            <a:r>
              <a:rPr lang="en-US" sz="2000" dirty="0">
                <a:latin typeface="+mn-lt"/>
              </a:rPr>
              <a:t> ≥  0 and x</a:t>
            </a:r>
            <a:r>
              <a:rPr lang="en-US" sz="2000" baseline="30000" dirty="0">
                <a:latin typeface="+mn-lt"/>
              </a:rPr>
              <a:t>-</a:t>
            </a:r>
            <a:r>
              <a:rPr lang="en-US" sz="2000" dirty="0">
                <a:latin typeface="+mn-lt"/>
              </a:rPr>
              <a:t> ≥ 0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Replace each x with (x</a:t>
            </a:r>
            <a:r>
              <a:rPr lang="en-US" sz="2000" baseline="30000" dirty="0">
                <a:latin typeface="+mn-lt"/>
              </a:rPr>
              <a:t>+</a:t>
            </a:r>
            <a:r>
              <a:rPr lang="en-US" sz="2000" dirty="0">
                <a:latin typeface="+mn-lt"/>
              </a:rPr>
              <a:t>-x</a:t>
            </a:r>
            <a:r>
              <a:rPr lang="en-US" sz="2000" baseline="30000" dirty="0">
                <a:latin typeface="+mn-lt"/>
              </a:rPr>
              <a:t>-</a:t>
            </a:r>
            <a:r>
              <a:rPr lang="en-US" sz="2000" dirty="0">
                <a:latin typeface="+mn-lt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Every equality </a:t>
            </a:r>
            <a:r>
              <a:rPr lang="en-US" sz="2000" dirty="0" err="1">
                <a:latin typeface="+mn-lt"/>
              </a:rPr>
              <a:t>a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dirty="0">
                <a:latin typeface="+mn-lt"/>
              </a:rPr>
              <a:t>=b can be replaced with </a:t>
            </a:r>
            <a:r>
              <a:rPr lang="en-US" sz="2000" dirty="0" err="1">
                <a:latin typeface="+mn-lt"/>
              </a:rPr>
              <a:t>a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dirty="0">
                <a:latin typeface="+mn-lt"/>
              </a:rPr>
              <a:t> ≤ b and </a:t>
            </a:r>
            <a:r>
              <a:rPr lang="en-US" sz="2000" dirty="0" err="1">
                <a:latin typeface="+mn-lt"/>
              </a:rPr>
              <a:t>a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dirty="0">
                <a:latin typeface="+mn-lt"/>
              </a:rPr>
              <a:t> ≥ b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Every constraints </a:t>
            </a:r>
            <a:r>
              <a:rPr lang="en-US" sz="2000" dirty="0" err="1">
                <a:latin typeface="+mn-lt"/>
              </a:rPr>
              <a:t>a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dirty="0">
                <a:latin typeface="+mn-lt"/>
              </a:rPr>
              <a:t> ≤ b can be replaced with (-</a:t>
            </a:r>
            <a:r>
              <a:rPr lang="en-US" sz="2000" dirty="0" err="1">
                <a:latin typeface="+mn-lt"/>
              </a:rPr>
              <a:t>a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>
                <a:latin typeface="+mn-lt"/>
              </a:rPr>
              <a:t>)x ≥ -b </a:t>
            </a:r>
          </a:p>
        </p:txBody>
      </p:sp>
    </p:spTree>
    <p:extLst>
      <p:ext uri="{BB962C8B-B14F-4D97-AF65-F5344CB8AC3E}">
        <p14:creationId xmlns:p14="http://schemas.microsoft.com/office/powerpoint/2010/main" val="315396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feasibility version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We can also consider the feasibility version of LP.</a:t>
            </a:r>
          </a:p>
          <a:p>
            <a:pPr algn="l"/>
            <a:endParaRPr lang="en-US" sz="2200" baseline="400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LP</a:t>
            </a:r>
            <a:r>
              <a:rPr lang="en-US" sz="2200" baseline="-25000" dirty="0">
                <a:latin typeface="+mn-lt"/>
              </a:rPr>
              <a:t>FEAS</a:t>
            </a:r>
            <a:r>
              <a:rPr lang="en-US" sz="2200" dirty="0">
                <a:latin typeface="+mn-lt"/>
              </a:rPr>
              <a:t> is the following problem:</a:t>
            </a:r>
          </a:p>
          <a:p>
            <a:pPr algn="l"/>
            <a:r>
              <a:rPr lang="en-US" sz="2200" dirty="0">
                <a:latin typeface="+mn-lt"/>
              </a:rPr>
              <a:t>	Find 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 err="1"/>
              <a:t>∈R</a:t>
            </a:r>
            <a:r>
              <a:rPr lang="en-US" sz="2200" baseline="30000" dirty="0" err="1"/>
              <a:t>n</a:t>
            </a:r>
            <a:endParaRPr lang="en-US" sz="2200" baseline="30000" dirty="0"/>
          </a:p>
          <a:p>
            <a:pPr algn="l"/>
            <a:r>
              <a:rPr lang="en-US" sz="2200" dirty="0">
                <a:latin typeface="+mn-lt"/>
              </a:rPr>
              <a:t>	such that Ax ≥ b</a:t>
            </a:r>
          </a:p>
          <a:p>
            <a:pPr algn="l"/>
            <a:endParaRPr lang="en-US" sz="2200" baseline="40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68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feasibility version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/>
              <a:t>Question</a:t>
            </a:r>
            <a:r>
              <a:rPr lang="en-US" sz="2200" dirty="0"/>
              <a:t>: If we can solve the optimization of LP, then we can also solve LP</a:t>
            </a:r>
            <a:r>
              <a:rPr lang="en-US" sz="2200" baseline="-25000" dirty="0"/>
              <a:t>FEAS</a:t>
            </a:r>
            <a:r>
              <a:rPr lang="en-US" sz="2200" dirty="0"/>
              <a:t>. What about the other direction?</a:t>
            </a:r>
          </a:p>
          <a:p>
            <a:pPr algn="l"/>
            <a:r>
              <a:rPr lang="en-US" sz="2200" u="sng" dirty="0"/>
              <a:t>Claim</a:t>
            </a:r>
            <a:r>
              <a:rPr lang="en-US" sz="2200" dirty="0"/>
              <a:t>: Suppose we have an algorithm that solves LP</a:t>
            </a:r>
            <a:r>
              <a:rPr lang="en-US" sz="2200" baseline="-25000" dirty="0"/>
              <a:t>FEAS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on n variables and m constraints in time T. </a:t>
            </a:r>
          </a:p>
          <a:p>
            <a:pPr algn="l"/>
            <a:r>
              <a:rPr lang="en-US" sz="2200" dirty="0"/>
              <a:t>For an optimization LP, suppose we know that OPT is in [-M,M]</a:t>
            </a:r>
          </a:p>
          <a:p>
            <a:pPr algn="l"/>
            <a:r>
              <a:rPr lang="en-US" sz="2200" dirty="0"/>
              <a:t>Then, we can approximate the optimum up to ±</a:t>
            </a:r>
            <a:r>
              <a:rPr lang="el-GR" sz="2200" dirty="0"/>
              <a:t>ε</a:t>
            </a:r>
            <a:r>
              <a:rPr lang="en-US" sz="2200" dirty="0"/>
              <a:t> in time O(T*log(M/</a:t>
            </a:r>
            <a:r>
              <a:rPr lang="el-GR" sz="2200" dirty="0"/>
              <a:t>ε</a:t>
            </a:r>
            <a:r>
              <a:rPr lang="en-US" sz="2200" dirty="0"/>
              <a:t>)).</a:t>
            </a:r>
          </a:p>
          <a:p>
            <a:pPr algn="l"/>
            <a:endParaRPr lang="en-US" sz="2200" dirty="0"/>
          </a:p>
          <a:p>
            <a:pPr algn="l"/>
            <a:r>
              <a:rPr lang="en-US" sz="2200" u="sng" dirty="0"/>
              <a:t>Proof idea</a:t>
            </a:r>
            <a:r>
              <a:rPr lang="en-US" sz="2200" dirty="0"/>
              <a:t>: binary search</a:t>
            </a:r>
          </a:p>
        </p:txBody>
      </p:sp>
    </p:spTree>
    <p:extLst>
      <p:ext uri="{BB962C8B-B14F-4D97-AF65-F5344CB8AC3E}">
        <p14:creationId xmlns:p14="http://schemas.microsoft.com/office/powerpoint/2010/main" val="165787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feasibility version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/>
              <a:t>Proof</a:t>
            </a:r>
            <a:r>
              <a:rPr lang="en-US" sz="2200" dirty="0"/>
              <a:t>: Suppose the LP is</a:t>
            </a:r>
          </a:p>
          <a:p>
            <a:pPr algn="l"/>
            <a:r>
              <a:rPr lang="en-US" sz="2200" dirty="0"/>
              <a:t>maximize </a:t>
            </a:r>
            <a:r>
              <a:rPr lang="en-US" sz="2200" dirty="0" err="1"/>
              <a:t>c</a:t>
            </a:r>
            <a:r>
              <a:rPr lang="en-US" sz="2200" baseline="30000" dirty="0" err="1"/>
              <a:t>T</a:t>
            </a:r>
            <a:r>
              <a:rPr lang="en-US" sz="2200" dirty="0" err="1"/>
              <a:t>x</a:t>
            </a:r>
            <a:endParaRPr lang="en-US" sz="2200" dirty="0"/>
          </a:p>
          <a:p>
            <a:pPr algn="l"/>
            <a:r>
              <a:rPr lang="en-US" sz="2200" dirty="0" err="1"/>
              <a:t>s.t.</a:t>
            </a:r>
            <a:r>
              <a:rPr lang="en-US" sz="2200" dirty="0"/>
              <a:t>	Ax ≤ b</a:t>
            </a:r>
            <a:br>
              <a:rPr lang="en-US" sz="2200" dirty="0"/>
            </a:br>
            <a:r>
              <a:rPr lang="en-US" sz="2200" dirty="0"/>
              <a:t>	x</a:t>
            </a:r>
            <a:r>
              <a:rPr lang="en-US" sz="2400" dirty="0"/>
              <a:t> ≥ </a:t>
            </a:r>
            <a:r>
              <a:rPr lang="en-US" sz="2200" dirty="0"/>
              <a:t>0</a:t>
            </a:r>
          </a:p>
          <a:p>
            <a:pPr algn="l"/>
            <a:r>
              <a:rPr lang="en-US" sz="2200" dirty="0"/>
              <a:t>Ask if the set of constraints  {Ax</a:t>
            </a:r>
            <a:r>
              <a:rPr lang="en-US" sz="2400" dirty="0"/>
              <a:t> ≤ </a:t>
            </a:r>
            <a:r>
              <a:rPr lang="en-US" sz="2200" dirty="0"/>
              <a:t>b, x</a:t>
            </a:r>
            <a:r>
              <a:rPr lang="en-US" sz="2400" dirty="0"/>
              <a:t>≥</a:t>
            </a:r>
            <a:r>
              <a:rPr lang="en-US" sz="2200" dirty="0"/>
              <a:t>0, c</a:t>
            </a:r>
            <a:r>
              <a:rPr lang="en-US" sz="2200" baseline="30000" dirty="0"/>
              <a:t>T</a:t>
            </a:r>
            <a:r>
              <a:rPr lang="en-US" sz="2200" dirty="0"/>
              <a:t>x</a:t>
            </a:r>
            <a:r>
              <a:rPr lang="en-US" sz="2400" dirty="0"/>
              <a:t>≥</a:t>
            </a:r>
            <a:r>
              <a:rPr lang="en-US" sz="2200" dirty="0"/>
              <a:t>0} is feasible.</a:t>
            </a:r>
          </a:p>
          <a:p>
            <a:pPr algn="l"/>
            <a:r>
              <a:rPr lang="en-US" sz="2200" dirty="0"/>
              <a:t>If yes, then the optimum is in [0,M]</a:t>
            </a:r>
          </a:p>
          <a:p>
            <a:pPr algn="l"/>
            <a:r>
              <a:rPr lang="en-US" sz="2200" dirty="0"/>
              <a:t>	Check feasibility of {</a:t>
            </a:r>
            <a:r>
              <a:rPr lang="en-US" sz="2200" dirty="0" err="1"/>
              <a:t>Ax≤b</a:t>
            </a:r>
            <a:r>
              <a:rPr lang="en-US" sz="2200" dirty="0"/>
              <a:t>, x≥0, </a:t>
            </a:r>
            <a:r>
              <a:rPr lang="en-US" sz="2200" dirty="0" err="1"/>
              <a:t>c</a:t>
            </a:r>
            <a:r>
              <a:rPr lang="en-US" sz="2200" baseline="30000" dirty="0" err="1"/>
              <a:t>T</a:t>
            </a:r>
            <a:r>
              <a:rPr lang="en-US" sz="2200" dirty="0" err="1"/>
              <a:t>x</a:t>
            </a:r>
            <a:r>
              <a:rPr lang="en-US" sz="2400" dirty="0" err="1"/>
              <a:t>≥</a:t>
            </a:r>
            <a:r>
              <a:rPr lang="en-US" sz="2200" dirty="0" err="1"/>
              <a:t>M</a:t>
            </a:r>
            <a:r>
              <a:rPr lang="en-US" sz="2200" dirty="0"/>
              <a:t>/2}</a:t>
            </a:r>
          </a:p>
          <a:p>
            <a:pPr algn="l"/>
            <a:r>
              <a:rPr lang="en-US" sz="2200" dirty="0"/>
              <a:t>Otherwise, the optimum is in [-M,0]</a:t>
            </a:r>
          </a:p>
          <a:p>
            <a:pPr algn="l"/>
            <a:r>
              <a:rPr lang="en-US" sz="2200" dirty="0"/>
              <a:t>	Check feasibility of {</a:t>
            </a:r>
            <a:r>
              <a:rPr lang="en-US" sz="2200" dirty="0" err="1"/>
              <a:t>Ax≤b</a:t>
            </a:r>
            <a:r>
              <a:rPr lang="en-US" sz="2200" dirty="0"/>
              <a:t>, x≥0, -M/2≤c</a:t>
            </a:r>
            <a:r>
              <a:rPr lang="en-US" sz="2200" baseline="30000" dirty="0"/>
              <a:t>T</a:t>
            </a:r>
            <a:r>
              <a:rPr lang="en-US" sz="2200" dirty="0"/>
              <a:t>x≤0}</a:t>
            </a:r>
          </a:p>
          <a:p>
            <a:pPr algn="l"/>
            <a:r>
              <a:rPr lang="en-US" sz="2200" dirty="0"/>
              <a:t>… Continue to the next iteration each time reducing the range by half</a:t>
            </a:r>
          </a:p>
          <a:p>
            <a:pPr algn="l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900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Fourier-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Motzkin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Elimination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Q</a:t>
            </a:r>
            <a:r>
              <a:rPr lang="en-US" sz="2000" dirty="0">
                <a:latin typeface="+mn-lt"/>
              </a:rPr>
              <a:t>: How can we solve an LP</a:t>
            </a:r>
            <a:r>
              <a:rPr lang="en-US" sz="2000" baseline="-25000" dirty="0">
                <a:latin typeface="+mn-lt"/>
              </a:rPr>
              <a:t>FEAS</a:t>
            </a:r>
            <a:r>
              <a:rPr lang="en-US" sz="2000" dirty="0">
                <a:latin typeface="+mn-lt"/>
              </a:rPr>
              <a:t>?</a:t>
            </a:r>
          </a:p>
          <a:p>
            <a:pPr algn="l"/>
            <a:r>
              <a:rPr lang="en-US" sz="2000" dirty="0">
                <a:latin typeface="+mn-lt"/>
              </a:rPr>
              <a:t>If all constraints are equalities, we can solve the system of linear equations using Gaussian elimination.</a:t>
            </a:r>
          </a:p>
          <a:p>
            <a:pPr algn="l"/>
            <a:r>
              <a:rPr lang="en-US" sz="2000" dirty="0">
                <a:latin typeface="+mn-lt"/>
              </a:rPr>
              <a:t>For inequalities, we can run the following (inefficient) procedure.</a:t>
            </a:r>
          </a:p>
          <a:p>
            <a:pPr algn="l"/>
            <a:r>
              <a:rPr lang="en-US" sz="2000" u="sng" dirty="0">
                <a:latin typeface="+mn-lt"/>
              </a:rPr>
              <a:t>Fourier-</a:t>
            </a:r>
            <a:r>
              <a:rPr lang="en-US" sz="2000" u="sng" dirty="0" err="1">
                <a:latin typeface="+mn-lt"/>
              </a:rPr>
              <a:t>Motzkin</a:t>
            </a:r>
            <a:r>
              <a:rPr lang="en-US" sz="2000" u="sng" dirty="0">
                <a:latin typeface="+mn-lt"/>
              </a:rPr>
              <a:t> Elimination</a:t>
            </a:r>
            <a:r>
              <a:rPr lang="en-US" sz="2000" dirty="0">
                <a:latin typeface="+mn-lt"/>
              </a:rPr>
              <a:t>:</a:t>
            </a:r>
          </a:p>
          <a:p>
            <a:pPr algn="l"/>
            <a:r>
              <a:rPr lang="en-US" sz="2000" dirty="0">
                <a:latin typeface="+mn-lt"/>
              </a:rPr>
              <a:t>Choose some x</a:t>
            </a:r>
            <a:r>
              <a:rPr lang="en-US" sz="2000" baseline="-25000" dirty="0">
                <a:latin typeface="+mn-lt"/>
              </a:rPr>
              <a:t>i</a:t>
            </a:r>
            <a:r>
              <a:rPr lang="en-US" sz="2000" dirty="0">
                <a:latin typeface="+mn-lt"/>
              </a:rPr>
              <a:t> and isolate it in each equation and then eliminate. For example: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>
                <a:latin typeface="+mn-lt"/>
              </a:rPr>
              <a:t/>
            </a:r>
            <a:br>
              <a:rPr lang="en-US" sz="2000">
                <a:latin typeface="+mn-lt"/>
              </a:rPr>
            </a:br>
            <a:r>
              <a:rPr lang="en-US" sz="2000">
                <a:latin typeface="+mn-lt"/>
              </a:rPr>
              <a:t>Note </a:t>
            </a:r>
            <a:r>
              <a:rPr lang="en-US" sz="2000" dirty="0">
                <a:latin typeface="+mn-lt"/>
              </a:rPr>
              <a:t>that in general each step converts m constraints into up to (m/2)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constraints.</a:t>
            </a:r>
          </a:p>
          <a:p>
            <a:pPr algn="l"/>
            <a:r>
              <a:rPr lang="en-US" sz="2000" dirty="0">
                <a:latin typeface="+mn-lt"/>
              </a:rPr>
              <a:t>Therefore, the total running time may be up to m</a:t>
            </a:r>
            <a:r>
              <a:rPr lang="en-US" sz="2000" baseline="24000" dirty="0">
                <a:latin typeface="+mn-lt"/>
              </a:rPr>
              <a:t>2</a:t>
            </a:r>
            <a:r>
              <a:rPr lang="en-US" sz="2000" baseline="40000" dirty="0">
                <a:latin typeface="+mn-lt"/>
              </a:rPr>
              <a:t>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4560" y="4537960"/>
            <a:ext cx="13773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– y + 2z ≤ 3</a:t>
            </a:r>
          </a:p>
          <a:p>
            <a:r>
              <a:rPr lang="en-US" dirty="0"/>
              <a:t>2x + y ≥ 4</a:t>
            </a:r>
          </a:p>
          <a:p>
            <a:r>
              <a:rPr lang="en-US" dirty="0"/>
              <a:t>-2x + 3z ≤ 8</a:t>
            </a:r>
          </a:p>
          <a:p>
            <a:r>
              <a:rPr lang="en-US" dirty="0"/>
              <a:t>x + y ≤ 7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704776" y="4812280"/>
            <a:ext cx="1239520" cy="528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04640" y="4537960"/>
            <a:ext cx="13773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 ≤ 3 + y – 2z</a:t>
            </a:r>
          </a:p>
          <a:p>
            <a:r>
              <a:rPr lang="en-US" dirty="0">
                <a:solidFill>
                  <a:srgbClr val="1E01AF"/>
                </a:solidFill>
              </a:rPr>
              <a:t>x ≥ 2 – y/2</a:t>
            </a:r>
          </a:p>
          <a:p>
            <a:r>
              <a:rPr lang="en-US" dirty="0">
                <a:solidFill>
                  <a:srgbClr val="1E01AF"/>
                </a:solidFill>
              </a:rPr>
              <a:t>x ≥ 1.5z-4</a:t>
            </a:r>
          </a:p>
          <a:p>
            <a:r>
              <a:rPr lang="en-US" dirty="0">
                <a:solidFill>
                  <a:srgbClr val="FF0000"/>
                </a:solidFill>
              </a:rPr>
              <a:t>x ≤ 7-y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13278" y="4812280"/>
            <a:ext cx="1239520" cy="528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239836" y="4614775"/>
            <a:ext cx="19543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01AF"/>
                </a:solidFill>
              </a:rPr>
              <a:t>2 – y/2</a:t>
            </a:r>
            <a:r>
              <a:rPr lang="en-US" dirty="0"/>
              <a:t> ≤ </a:t>
            </a:r>
            <a:r>
              <a:rPr lang="en-US" dirty="0">
                <a:solidFill>
                  <a:srgbClr val="FF0000"/>
                </a:solidFill>
              </a:rPr>
              <a:t>3 + y – 2z</a:t>
            </a:r>
          </a:p>
          <a:p>
            <a:r>
              <a:rPr lang="en-US" dirty="0">
                <a:solidFill>
                  <a:srgbClr val="1E01AF"/>
                </a:solidFill>
              </a:rPr>
              <a:t>1.5z - 4 </a:t>
            </a:r>
            <a:r>
              <a:rPr lang="en-US" dirty="0"/>
              <a:t>≤ </a:t>
            </a:r>
            <a:r>
              <a:rPr lang="en-US" dirty="0">
                <a:solidFill>
                  <a:srgbClr val="FF0000"/>
                </a:solidFill>
              </a:rPr>
              <a:t>3 + y – 2z</a:t>
            </a:r>
          </a:p>
          <a:p>
            <a:r>
              <a:rPr lang="en-US" dirty="0">
                <a:solidFill>
                  <a:srgbClr val="1E01AF"/>
                </a:solidFill>
              </a:rPr>
              <a:t>2 – y/2 </a:t>
            </a:r>
            <a:r>
              <a:rPr lang="en-US" dirty="0"/>
              <a:t>≤ </a:t>
            </a:r>
            <a:r>
              <a:rPr lang="en-US" dirty="0">
                <a:solidFill>
                  <a:srgbClr val="FF0000"/>
                </a:solidFill>
              </a:rPr>
              <a:t>7-y</a:t>
            </a:r>
            <a:endParaRPr lang="en-US" dirty="0"/>
          </a:p>
          <a:p>
            <a:r>
              <a:rPr lang="en-US" dirty="0">
                <a:solidFill>
                  <a:srgbClr val="1E01AF"/>
                </a:solidFill>
              </a:rPr>
              <a:t>1.5z - 4 </a:t>
            </a:r>
            <a:r>
              <a:rPr lang="en-US" dirty="0"/>
              <a:t>≤ </a:t>
            </a:r>
            <a:r>
              <a:rPr lang="en-US" dirty="0">
                <a:solidFill>
                  <a:srgbClr val="FF0000"/>
                </a:solidFill>
              </a:rPr>
              <a:t>7-y</a:t>
            </a:r>
          </a:p>
        </p:txBody>
      </p:sp>
    </p:spTree>
    <p:extLst>
      <p:ext uri="{BB962C8B-B14F-4D97-AF65-F5344CB8AC3E}">
        <p14:creationId xmlns:p14="http://schemas.microsoft.com/office/powerpoint/2010/main" val="395700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feasibility version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1800" u="sng" dirty="0"/>
              <a:t>Q:</a:t>
            </a:r>
            <a:r>
              <a:rPr lang="en-US" sz="1800" dirty="0"/>
              <a:t> We have an LP with n variables and m constraints, with -M ≤ x</a:t>
            </a:r>
            <a:r>
              <a:rPr lang="en-US" sz="1800" baseline="-25000" dirty="0"/>
              <a:t>i</a:t>
            </a:r>
            <a:r>
              <a:rPr lang="en-US" sz="1800" dirty="0"/>
              <a:t> ≤ M</a:t>
            </a:r>
            <a:br>
              <a:rPr lang="en-US" sz="1800" dirty="0"/>
            </a:br>
            <a:r>
              <a:rPr lang="en-US" sz="1800" dirty="0"/>
              <a:t>for M=poly(n). Write an algorithm that solves a given LP up to ±</a:t>
            </a:r>
            <a:r>
              <a:rPr lang="el-GR" sz="1800" dirty="0"/>
              <a:t>ε</a:t>
            </a:r>
            <a:r>
              <a:rPr lang="en-US" sz="1800" dirty="0"/>
              <a:t>.</a:t>
            </a:r>
          </a:p>
          <a:p>
            <a:pPr algn="l"/>
            <a:r>
              <a:rPr lang="en-US" sz="1800" u="sng" dirty="0"/>
              <a:t>A:</a:t>
            </a:r>
            <a:r>
              <a:rPr lang="en-US" sz="1800" dirty="0"/>
              <a:t> We can try all possible solutions up to ±</a:t>
            </a:r>
            <a:r>
              <a:rPr lang="el-GR" sz="1800" dirty="0"/>
              <a:t>ε</a:t>
            </a:r>
            <a:r>
              <a:rPr lang="en-US" sz="18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For each x</a:t>
            </a:r>
            <a:r>
              <a:rPr lang="en-US" sz="1800" baseline="-25000" dirty="0"/>
              <a:t>i</a:t>
            </a:r>
            <a:r>
              <a:rPr lang="en-US" sz="1800" dirty="0"/>
              <a:t> try all possible values: {-M+</a:t>
            </a:r>
            <a:r>
              <a:rPr lang="el-GR" sz="1800" dirty="0"/>
              <a:t>ε</a:t>
            </a:r>
            <a:r>
              <a:rPr lang="en-US" sz="1800" dirty="0"/>
              <a:t>, -M+2</a:t>
            </a:r>
            <a:r>
              <a:rPr lang="el-GR" sz="1800" dirty="0"/>
              <a:t>ε</a:t>
            </a:r>
            <a:r>
              <a:rPr lang="en-US" sz="1800" dirty="0"/>
              <a:t>,…,-</a:t>
            </a:r>
            <a:r>
              <a:rPr lang="el-GR" sz="1800" dirty="0"/>
              <a:t>ε</a:t>
            </a:r>
            <a:r>
              <a:rPr lang="en-US" sz="1800" dirty="0"/>
              <a:t>,0,</a:t>
            </a:r>
            <a:r>
              <a:rPr lang="el-GR" sz="1800" dirty="0"/>
              <a:t>ε</a:t>
            </a:r>
            <a:r>
              <a:rPr lang="en-US" sz="1800" dirty="0"/>
              <a:t>,2</a:t>
            </a:r>
            <a:r>
              <a:rPr lang="el-GR" sz="1800" dirty="0"/>
              <a:t>ε</a:t>
            </a:r>
            <a:r>
              <a:rPr lang="en-US" sz="1800" dirty="0"/>
              <a:t>,…M}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Check if the solution it is feasible,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Find the one maximizing the objective function.</a:t>
            </a:r>
          </a:p>
          <a:p>
            <a:pPr algn="l"/>
            <a:r>
              <a:rPr lang="en-US" sz="1800" u="sng" dirty="0"/>
              <a:t>Conclusion</a:t>
            </a:r>
            <a:r>
              <a:rPr lang="en-US" sz="1800" dirty="0"/>
              <a:t>: We can find opt(LP) up to ±</a:t>
            </a:r>
            <a:r>
              <a:rPr lang="el-GR" sz="1800" dirty="0"/>
              <a:t>ε</a:t>
            </a:r>
            <a:r>
              <a:rPr lang="en-US" sz="1800" dirty="0"/>
              <a:t> in time exp(poly(n))</a:t>
            </a:r>
          </a:p>
          <a:p>
            <a:pPr algn="l"/>
            <a:r>
              <a:rPr lang="en-US" sz="1800" dirty="0"/>
              <a:t>This is better than Fourier-</a:t>
            </a:r>
            <a:r>
              <a:rPr lang="en-US" sz="1800" dirty="0" err="1"/>
              <a:t>Motzkin</a:t>
            </a:r>
            <a:r>
              <a:rPr lang="en-US" sz="1800" dirty="0"/>
              <a:t> that works in time m</a:t>
            </a:r>
            <a:r>
              <a:rPr lang="en-US" sz="1800" baseline="24000" dirty="0"/>
              <a:t>2</a:t>
            </a:r>
            <a:r>
              <a:rPr lang="en-US" sz="1800" baseline="40000" dirty="0"/>
              <a:t>n</a:t>
            </a:r>
            <a:endParaRPr lang="en-US" sz="1800" dirty="0"/>
          </a:p>
          <a:p>
            <a:pPr algn="l"/>
            <a:r>
              <a:rPr lang="en-US" sz="1800" u="sng" dirty="0"/>
              <a:t>Theorem</a:t>
            </a:r>
            <a:r>
              <a:rPr lang="en-US" sz="1800" dirty="0"/>
              <a:t>: Given an LP instance, we can find a feasible solution that is optimal up to ±</a:t>
            </a:r>
            <a:r>
              <a:rPr lang="el-GR" sz="1800" dirty="0"/>
              <a:t> ε </a:t>
            </a:r>
            <a:r>
              <a:rPr lang="en-US" sz="1800" dirty="0"/>
              <a:t>in time poly(n).</a:t>
            </a:r>
          </a:p>
          <a:p>
            <a:pPr algn="l"/>
            <a:r>
              <a:rPr lang="en-US" sz="1800" dirty="0"/>
              <a:t>The algorithms: Ellipsoid Algorithm, Interior Point Method…</a:t>
            </a:r>
          </a:p>
          <a:p>
            <a:pPr algn="l"/>
            <a:r>
              <a:rPr lang="en-US" sz="1800" dirty="0"/>
              <a:t>		Out of scope for this course</a:t>
            </a:r>
          </a:p>
          <a:p>
            <a:pPr algn="l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1943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2-approximation for weighted vertex cover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92569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/>
              <a:t>We saw a combinatorial algorithm for 2-approximation for vertex cover.</a:t>
            </a:r>
          </a:p>
          <a:p>
            <a:pPr algn="l"/>
            <a:r>
              <a:rPr lang="en-US" sz="2200" dirty="0"/>
              <a:t>Let’s consider the weighted version of the min vertex cover problem.</a:t>
            </a:r>
          </a:p>
          <a:p>
            <a:pPr algn="l"/>
            <a:r>
              <a:rPr lang="en-US" sz="2200" u="sng" dirty="0"/>
              <a:t>Input</a:t>
            </a:r>
            <a:r>
              <a:rPr lang="en-US" sz="2200" dirty="0"/>
              <a:t>: a graph G=(V,E) , and weights w</a:t>
            </a:r>
            <a:r>
              <a:rPr lang="en-US" sz="2200" baseline="-25000" dirty="0"/>
              <a:t>v</a:t>
            </a:r>
            <a:r>
              <a:rPr lang="en-US" sz="2200" dirty="0"/>
              <a:t>≥0</a:t>
            </a:r>
          </a:p>
          <a:p>
            <a:pPr algn="l"/>
            <a:r>
              <a:rPr lang="en-US" sz="2200" u="sng" dirty="0"/>
              <a:t>Goal</a:t>
            </a:r>
            <a:r>
              <a:rPr lang="en-US" sz="2200" dirty="0"/>
              <a:t>: find  a vertex cover C⊂V of G such that ∑</a:t>
            </a:r>
            <a:r>
              <a:rPr lang="en-US" sz="2200" baseline="-25000" dirty="0" err="1"/>
              <a:t>v∈C</a:t>
            </a:r>
            <a:r>
              <a:rPr lang="en-US" sz="2200" baseline="-25000" dirty="0"/>
              <a:t> </a:t>
            </a:r>
            <a:r>
              <a:rPr lang="en-US" sz="2200" dirty="0" err="1"/>
              <a:t>w</a:t>
            </a:r>
            <a:r>
              <a:rPr lang="en-US" sz="2200" baseline="-25000" dirty="0" err="1"/>
              <a:t>v</a:t>
            </a:r>
            <a:r>
              <a:rPr lang="en-US" sz="2200" dirty="0"/>
              <a:t> is minimized.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/>
              <a:t>It is not clear how to solve it </a:t>
            </a:r>
            <a:r>
              <a:rPr lang="en-US" sz="2200" dirty="0" err="1"/>
              <a:t>combinatorially</a:t>
            </a:r>
            <a:r>
              <a:rPr lang="en-US" sz="2200" dirty="0"/>
              <a:t>.</a:t>
            </a:r>
          </a:p>
          <a:p>
            <a:pPr algn="l"/>
            <a:endParaRPr lang="en-US" sz="2200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D1F3D01-FBA9-40EF-95BF-B1F71C4F1B65}"/>
              </a:ext>
            </a:extLst>
          </p:cNvPr>
          <p:cNvGrpSpPr/>
          <p:nvPr/>
        </p:nvGrpSpPr>
        <p:grpSpPr>
          <a:xfrm>
            <a:off x="1205349" y="4893832"/>
            <a:ext cx="2094279" cy="1845212"/>
            <a:chOff x="4462913" y="4993346"/>
            <a:chExt cx="2094279" cy="184521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18161ED-F8BC-4830-A1B1-E6C080306DB5}"/>
                </a:ext>
              </a:extLst>
            </p:cNvPr>
            <p:cNvSpPr/>
            <p:nvPr/>
          </p:nvSpPr>
          <p:spPr>
            <a:xfrm>
              <a:off x="5269552" y="5721320"/>
              <a:ext cx="942209" cy="4773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  <a:endParaRPr lang="en-CA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3D412C5-01A2-46DD-A5FE-735565FB814C}"/>
                </a:ext>
              </a:extLst>
            </p:cNvPr>
            <p:cNvSpPr/>
            <p:nvPr/>
          </p:nvSpPr>
          <p:spPr>
            <a:xfrm>
              <a:off x="4462913" y="5179997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36F4F2C-210B-477F-A9B1-63FA97EBA4DD}"/>
                </a:ext>
              </a:extLst>
            </p:cNvPr>
            <p:cNvSpPr/>
            <p:nvPr/>
          </p:nvSpPr>
          <p:spPr>
            <a:xfrm>
              <a:off x="4568791" y="630472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8C6F6DF-13DE-4359-87E8-82DF76D04A27}"/>
                </a:ext>
              </a:extLst>
            </p:cNvPr>
            <p:cNvSpPr/>
            <p:nvPr/>
          </p:nvSpPr>
          <p:spPr>
            <a:xfrm>
              <a:off x="6299600" y="6462312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1333344-FE4D-4A50-811C-937F4B8F102D}"/>
                </a:ext>
              </a:extLst>
            </p:cNvPr>
            <p:cNvSpPr/>
            <p:nvPr/>
          </p:nvSpPr>
          <p:spPr>
            <a:xfrm>
              <a:off x="5618608" y="4993346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A20C3BB-8CDE-4F52-9CAE-F2FF004ADFC9}"/>
                </a:ext>
              </a:extLst>
            </p:cNvPr>
            <p:cNvCxnSpPr>
              <a:cxnSpLocks/>
              <a:stCxn id="5" idx="5"/>
              <a:endCxn id="4" idx="1"/>
            </p:cNvCxnSpPr>
            <p:nvPr/>
          </p:nvCxnSpPr>
          <p:spPr>
            <a:xfrm>
              <a:off x="4643658" y="5442898"/>
              <a:ext cx="763877" cy="3483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C0BE9EA-2838-4846-A723-224939478BB2}"/>
                </a:ext>
              </a:extLst>
            </p:cNvPr>
            <p:cNvCxnSpPr>
              <a:cxnSpLocks/>
              <a:stCxn id="4" idx="0"/>
              <a:endCxn id="8" idx="3"/>
            </p:cNvCxnSpPr>
            <p:nvPr/>
          </p:nvCxnSpPr>
          <p:spPr>
            <a:xfrm flipH="1" flipV="1">
              <a:off x="5649619" y="5256247"/>
              <a:ext cx="91038" cy="46507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4B9644C-4E60-49C1-9DE6-89138DE11E55}"/>
                </a:ext>
              </a:extLst>
            </p:cNvPr>
            <p:cNvCxnSpPr>
              <a:cxnSpLocks/>
              <a:stCxn id="4" idx="5"/>
              <a:endCxn id="7" idx="1"/>
            </p:cNvCxnSpPr>
            <p:nvPr/>
          </p:nvCxnSpPr>
          <p:spPr>
            <a:xfrm>
              <a:off x="6073778" y="6128784"/>
              <a:ext cx="256833" cy="37863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19B309-077E-4BDB-843A-E432E89B9099}"/>
                </a:ext>
              </a:extLst>
            </p:cNvPr>
            <p:cNvCxnSpPr>
              <a:cxnSpLocks/>
              <a:stCxn id="4" idx="3"/>
              <a:endCxn id="6" idx="6"/>
            </p:cNvCxnSpPr>
            <p:nvPr/>
          </p:nvCxnSpPr>
          <p:spPr>
            <a:xfrm flipH="1">
              <a:off x="4780547" y="6128784"/>
              <a:ext cx="626988" cy="32994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0C17CB8-735B-4F48-9CE1-CBA4BA377F5D}"/>
                </a:ext>
              </a:extLst>
            </p:cNvPr>
            <p:cNvSpPr/>
            <p:nvPr/>
          </p:nvSpPr>
          <p:spPr>
            <a:xfrm>
              <a:off x="6345436" y="5542834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D47480-0987-4327-926C-F2E90F9200F3}"/>
                </a:ext>
              </a:extLst>
            </p:cNvPr>
            <p:cNvCxnSpPr>
              <a:cxnSpLocks/>
              <a:stCxn id="4" idx="6"/>
              <a:endCxn id="23" idx="3"/>
            </p:cNvCxnSpPr>
            <p:nvPr/>
          </p:nvCxnSpPr>
          <p:spPr>
            <a:xfrm flipV="1">
              <a:off x="6211761" y="5805735"/>
              <a:ext cx="164686" cy="1542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3461188-519E-42E6-91B4-9082799576DE}"/>
                </a:ext>
              </a:extLst>
            </p:cNvPr>
            <p:cNvSpPr/>
            <p:nvPr/>
          </p:nvSpPr>
          <p:spPr>
            <a:xfrm>
              <a:off x="5280794" y="6530550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529C2A0-1111-421F-AA47-D53D6FEC0B0D}"/>
                </a:ext>
              </a:extLst>
            </p:cNvPr>
            <p:cNvCxnSpPr>
              <a:cxnSpLocks/>
              <a:stCxn id="4" idx="4"/>
              <a:endCxn id="29" idx="7"/>
            </p:cNvCxnSpPr>
            <p:nvPr/>
          </p:nvCxnSpPr>
          <p:spPr>
            <a:xfrm flipH="1">
              <a:off x="5461539" y="6198694"/>
              <a:ext cx="279118" cy="37696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6406249" y="4937589"/>
            <a:ext cx="2575941" cy="1940868"/>
            <a:chOff x="6406249" y="4937589"/>
            <a:chExt cx="2575941" cy="1940868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80321237-4B64-42E1-9AB1-FBFB3D1E5619}"/>
                </a:ext>
              </a:extLst>
            </p:cNvPr>
            <p:cNvGrpSpPr/>
            <p:nvPr/>
          </p:nvGrpSpPr>
          <p:grpSpPr>
            <a:xfrm>
              <a:off x="6675119" y="5004049"/>
              <a:ext cx="2094279" cy="1845212"/>
              <a:chOff x="4462913" y="4993346"/>
              <a:chExt cx="2094279" cy="1845212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3AAC0F9-ED6F-4120-A8F9-041B4397722D}"/>
                  </a:ext>
                </a:extLst>
              </p:cNvPr>
              <p:cNvSpPr/>
              <p:nvPr/>
            </p:nvSpPr>
            <p:spPr>
              <a:xfrm>
                <a:off x="5014879" y="5721320"/>
                <a:ext cx="952784" cy="43015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  <a:endParaRPr lang="en-CA" dirty="0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2A8DEB5-8C9F-4622-AA22-A7662B4EBE96}"/>
                  </a:ext>
                </a:extLst>
              </p:cNvPr>
              <p:cNvSpPr/>
              <p:nvPr/>
            </p:nvSpPr>
            <p:spPr>
              <a:xfrm>
                <a:off x="4462913" y="5179997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EAD5F4B1-8F9E-40D3-B5DD-0C0D2B899829}"/>
                  </a:ext>
                </a:extLst>
              </p:cNvPr>
              <p:cNvSpPr/>
              <p:nvPr/>
            </p:nvSpPr>
            <p:spPr>
              <a:xfrm>
                <a:off x="4568791" y="6304729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38033C4B-7076-4D26-9624-97B14C195D16}"/>
                  </a:ext>
                </a:extLst>
              </p:cNvPr>
              <p:cNvSpPr/>
              <p:nvPr/>
            </p:nvSpPr>
            <p:spPr>
              <a:xfrm>
                <a:off x="6299600" y="6462312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797AF486-30F0-44B2-A6CE-AFB95D33DB75}"/>
                  </a:ext>
                </a:extLst>
              </p:cNvPr>
              <p:cNvSpPr/>
              <p:nvPr/>
            </p:nvSpPr>
            <p:spPr>
              <a:xfrm>
                <a:off x="5618608" y="4993346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D9370BF1-B93B-47CF-A3F4-752696F90CA2}"/>
                  </a:ext>
                </a:extLst>
              </p:cNvPr>
              <p:cNvCxnSpPr>
                <a:cxnSpLocks/>
                <a:stCxn id="74" idx="5"/>
                <a:endCxn id="73" idx="1"/>
              </p:cNvCxnSpPr>
              <p:nvPr/>
            </p:nvCxnSpPr>
            <p:spPr>
              <a:xfrm>
                <a:off x="4643658" y="5442898"/>
                <a:ext cx="510753" cy="34141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59BFF344-2CC3-48B4-8989-79A8B18AE2BE}"/>
                  </a:ext>
                </a:extLst>
              </p:cNvPr>
              <p:cNvCxnSpPr>
                <a:cxnSpLocks/>
                <a:stCxn id="73" idx="0"/>
                <a:endCxn id="77" idx="3"/>
              </p:cNvCxnSpPr>
              <p:nvPr/>
            </p:nvCxnSpPr>
            <p:spPr>
              <a:xfrm flipV="1">
                <a:off x="5491271" y="5256247"/>
                <a:ext cx="158348" cy="465073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FDB714D7-607E-4D89-984C-B05B4652CFF9}"/>
                  </a:ext>
                </a:extLst>
              </p:cNvPr>
              <p:cNvCxnSpPr>
                <a:cxnSpLocks/>
                <a:stCxn id="73" idx="5"/>
                <a:endCxn id="76" idx="1"/>
              </p:cNvCxnSpPr>
              <p:nvPr/>
            </p:nvCxnSpPr>
            <p:spPr>
              <a:xfrm>
                <a:off x="5828131" y="6088477"/>
                <a:ext cx="502480" cy="418942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864D772-A03D-423D-914A-034DA8647C12}"/>
                  </a:ext>
                </a:extLst>
              </p:cNvPr>
              <p:cNvCxnSpPr>
                <a:cxnSpLocks/>
                <a:stCxn id="73" idx="3"/>
                <a:endCxn id="75" idx="6"/>
              </p:cNvCxnSpPr>
              <p:nvPr/>
            </p:nvCxnSpPr>
            <p:spPr>
              <a:xfrm flipH="1">
                <a:off x="4780547" y="6088477"/>
                <a:ext cx="373864" cy="37025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E7DDA4C9-4737-4BFD-8695-9F4059DA1A60}"/>
                  </a:ext>
                </a:extLst>
              </p:cNvPr>
              <p:cNvSpPr/>
              <p:nvPr/>
            </p:nvSpPr>
            <p:spPr>
              <a:xfrm>
                <a:off x="6345436" y="5542834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F449390C-9F47-4536-992B-A6A170A0EC24}"/>
                  </a:ext>
                </a:extLst>
              </p:cNvPr>
              <p:cNvCxnSpPr>
                <a:cxnSpLocks/>
                <a:stCxn id="73" idx="6"/>
                <a:endCxn id="82" idx="3"/>
              </p:cNvCxnSpPr>
              <p:nvPr/>
            </p:nvCxnSpPr>
            <p:spPr>
              <a:xfrm flipV="1">
                <a:off x="5967663" y="5805735"/>
                <a:ext cx="408784" cy="13066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BDCE590D-065A-4F26-A8C9-29896C1A97AD}"/>
                  </a:ext>
                </a:extLst>
              </p:cNvPr>
              <p:cNvSpPr/>
              <p:nvPr/>
            </p:nvSpPr>
            <p:spPr>
              <a:xfrm>
                <a:off x="5280794" y="6530550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6FC26DD-19CB-4A50-BDF0-02855B8FF435}"/>
                  </a:ext>
                </a:extLst>
              </p:cNvPr>
              <p:cNvCxnSpPr>
                <a:cxnSpLocks/>
                <a:stCxn id="73" idx="4"/>
                <a:endCxn id="84" idx="7"/>
              </p:cNvCxnSpPr>
              <p:nvPr/>
            </p:nvCxnSpPr>
            <p:spPr>
              <a:xfrm flipH="1">
                <a:off x="5461539" y="6151471"/>
                <a:ext cx="29732" cy="42418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B415955-C704-4BA5-AE8B-D3EEDD57057A}"/>
                </a:ext>
              </a:extLst>
            </p:cNvPr>
            <p:cNvSpPr/>
            <p:nvPr/>
          </p:nvSpPr>
          <p:spPr>
            <a:xfrm>
              <a:off x="8604713" y="5051631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9778EC03-BED4-4A9B-AABC-51ADD0D2AD67}"/>
                </a:ext>
              </a:extLst>
            </p:cNvPr>
            <p:cNvCxnSpPr>
              <a:cxnSpLocks/>
              <a:stCxn id="73" idx="7"/>
              <a:endCxn id="100" idx="3"/>
            </p:cNvCxnSpPr>
            <p:nvPr/>
          </p:nvCxnSpPr>
          <p:spPr>
            <a:xfrm flipV="1">
              <a:off x="8040337" y="5314532"/>
              <a:ext cx="595387" cy="48048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C466FC7-3EA2-47CE-B0B6-6F7DFD42E04D}"/>
                </a:ext>
              </a:extLst>
            </p:cNvPr>
            <p:cNvSpPr/>
            <p:nvPr/>
          </p:nvSpPr>
          <p:spPr>
            <a:xfrm>
              <a:off x="8770434" y="599365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45B3DCA-C72C-436C-8492-24BB3539FEFB}"/>
                </a:ext>
              </a:extLst>
            </p:cNvPr>
            <p:cNvCxnSpPr>
              <a:cxnSpLocks/>
              <a:stCxn id="73" idx="6"/>
              <a:endCxn id="103" idx="3"/>
            </p:cNvCxnSpPr>
            <p:nvPr/>
          </p:nvCxnSpPr>
          <p:spPr>
            <a:xfrm>
              <a:off x="8179869" y="5947099"/>
              <a:ext cx="621576" cy="30946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C1687C0A-9A5C-482A-96A2-BAE3F8AA831E}"/>
                </a:ext>
              </a:extLst>
            </p:cNvPr>
            <p:cNvSpPr/>
            <p:nvPr/>
          </p:nvSpPr>
          <p:spPr>
            <a:xfrm>
              <a:off x="7227085" y="493758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A128576D-F5E4-4F9A-9BD8-CA259D793F7C}"/>
                </a:ext>
              </a:extLst>
            </p:cNvPr>
            <p:cNvCxnSpPr>
              <a:cxnSpLocks/>
              <a:stCxn id="73" idx="1"/>
              <a:endCxn id="107" idx="3"/>
            </p:cNvCxnSpPr>
            <p:nvPr/>
          </p:nvCxnSpPr>
          <p:spPr>
            <a:xfrm flipH="1" flipV="1">
              <a:off x="7258096" y="5200490"/>
              <a:ext cx="108521" cy="5945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1661909-901E-48D8-869C-C99A4541E267}"/>
                </a:ext>
              </a:extLst>
            </p:cNvPr>
            <p:cNvSpPr/>
            <p:nvPr/>
          </p:nvSpPr>
          <p:spPr>
            <a:xfrm>
              <a:off x="6406249" y="5817874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FAE7BAB-BFE5-4EB3-8039-C9DC3D9755DD}"/>
                </a:ext>
              </a:extLst>
            </p:cNvPr>
            <p:cNvCxnSpPr>
              <a:cxnSpLocks/>
              <a:stCxn id="73" idx="2"/>
              <a:endCxn id="111" idx="6"/>
            </p:cNvCxnSpPr>
            <p:nvPr/>
          </p:nvCxnSpPr>
          <p:spPr>
            <a:xfrm flipH="1">
              <a:off x="6618005" y="5947099"/>
              <a:ext cx="609080" cy="2477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B06CC79-32F3-47ED-B95F-C0649D2262BA}"/>
                </a:ext>
              </a:extLst>
            </p:cNvPr>
            <p:cNvSpPr/>
            <p:nvPr/>
          </p:nvSpPr>
          <p:spPr>
            <a:xfrm>
              <a:off x="8179869" y="657044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18BA687E-F78D-4544-92F4-D48C588E16FC}"/>
                </a:ext>
              </a:extLst>
            </p:cNvPr>
            <p:cNvCxnSpPr>
              <a:cxnSpLocks/>
              <a:stCxn id="73" idx="4"/>
            </p:cNvCxnSpPr>
            <p:nvPr/>
          </p:nvCxnSpPr>
          <p:spPr>
            <a:xfrm>
              <a:off x="7703477" y="6162174"/>
              <a:ext cx="536482" cy="46126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673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w</a:t>
            </a:r>
            <a:r>
              <a:rPr lang="en-US" sz="2000" baseline="-25000" dirty="0"/>
              <a:t>v</a:t>
            </a:r>
            <a:r>
              <a:rPr lang="en-US" sz="2000" dirty="0"/>
              <a:t>≥0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u="sng" dirty="0"/>
              <a:t>Intention</a:t>
            </a:r>
            <a:r>
              <a:rPr lang="en-US" sz="2000" dirty="0"/>
              <a:t>: if C is a vertex cover, then we can 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\C.</a:t>
            </a:r>
          </a:p>
          <a:p>
            <a:pPr algn="l"/>
            <a:r>
              <a:rPr lang="en-US" sz="2000" dirty="0"/>
              <a:t>	Therefore, OPT(LP)≤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r>
              <a:rPr lang="en-US" sz="2000" u="sng" dirty="0"/>
              <a:t>Another trivial solution</a:t>
            </a:r>
            <a:r>
              <a:rPr lang="en-US" sz="2000" dirty="0"/>
              <a:t>: x</a:t>
            </a:r>
            <a:r>
              <a:rPr lang="en-US" sz="2000" baseline="-25000" dirty="0"/>
              <a:t>v</a:t>
            </a:r>
            <a:r>
              <a:rPr lang="en-US" sz="2000" dirty="0"/>
              <a:t>=1/2 for all </a:t>
            </a:r>
            <a:r>
              <a:rPr lang="en-US" sz="2000" dirty="0" err="1"/>
              <a:t>v∈V</a:t>
            </a:r>
            <a:r>
              <a:rPr lang="en-US" sz="2000" dirty="0"/>
              <a:t> (this is not very meaningful)</a:t>
            </a:r>
          </a:p>
        </p:txBody>
      </p:sp>
    </p:spTree>
    <p:extLst>
      <p:ext uri="{BB962C8B-B14F-4D97-AF65-F5344CB8AC3E}">
        <p14:creationId xmlns:p14="http://schemas.microsoft.com/office/powerpoint/2010/main" val="175727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w</a:t>
            </a:r>
            <a:r>
              <a:rPr lang="en-US" sz="2000" baseline="-25000" dirty="0"/>
              <a:t>v</a:t>
            </a:r>
            <a:r>
              <a:rPr lang="en-US" sz="2000" dirty="0"/>
              <a:t>≥0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Run the LP solver – this gives fractional solutions, and not necessarily 0/1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≥0.5}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Output 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718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Before we continue let’s make the following observation:</a:t>
            </a:r>
          </a:p>
          <a:p>
            <a:pPr algn="l"/>
            <a:r>
              <a:rPr lang="en-US" sz="2000" u="sng" dirty="0"/>
              <a:t>Observation</a:t>
            </a:r>
            <a:r>
              <a:rPr lang="en-US" sz="2000" dirty="0"/>
              <a:t>: OPT(LP) ≤ </a:t>
            </a:r>
            <a:r>
              <a:rPr lang="en-US" sz="2000" dirty="0" err="1"/>
              <a:t>minVC</a:t>
            </a:r>
            <a:r>
              <a:rPr lang="en-US" sz="2000" dirty="0"/>
              <a:t>(G).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C be a min vertex cover of G.</a:t>
            </a:r>
          </a:p>
          <a:p>
            <a:pPr algn="l"/>
            <a:r>
              <a:rPr lang="en-US" sz="2000" dirty="0"/>
              <a:t>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 (x is a feasible solution)</a:t>
            </a:r>
          </a:p>
          <a:p>
            <a:pPr algn="l"/>
            <a:r>
              <a:rPr lang="en-US" sz="2000" dirty="0"/>
              <a:t>	Therefore, OPT(LP) ≤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/>
              <a:t> = 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849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≥0.5}.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r>
              <a:rPr lang="en-US" sz="2000" u="sng" dirty="0"/>
              <a:t>Claim1</a:t>
            </a:r>
            <a:r>
              <a:rPr lang="en-US" sz="2000" dirty="0"/>
              <a:t>: S is vertex cover.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 be a feasible solution returned by the LP solver.</a:t>
            </a:r>
          </a:p>
          <a:p>
            <a:pPr algn="l"/>
            <a:r>
              <a:rPr lang="en-US" sz="2000" dirty="0"/>
              <a:t>Then for any (</a:t>
            </a:r>
            <a:r>
              <a:rPr lang="en-US" sz="2000" dirty="0" err="1"/>
              <a:t>u,v</a:t>
            </a:r>
            <a:r>
              <a:rPr lang="en-US" sz="2000" dirty="0"/>
              <a:t>) ∈E we have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≥1.</a:t>
            </a:r>
          </a:p>
          <a:p>
            <a:pPr algn="l"/>
            <a:r>
              <a:rPr lang="en-US" sz="2000" dirty="0"/>
              <a:t>Therefore, either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 or x</a:t>
            </a:r>
            <a:r>
              <a:rPr lang="en-US" sz="2000" baseline="-25000" dirty="0"/>
              <a:t>v</a:t>
            </a:r>
            <a:r>
              <a:rPr lang="en-US" sz="2000" dirty="0"/>
              <a:t> are at least ½, and hence one of them is in S.</a:t>
            </a:r>
          </a:p>
        </p:txBody>
      </p:sp>
    </p:spTree>
    <p:extLst>
      <p:ext uri="{BB962C8B-B14F-4D97-AF65-F5344CB8AC3E}">
        <p14:creationId xmlns:p14="http://schemas.microsoft.com/office/powerpoint/2010/main" val="194089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≥0.5}.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r>
              <a:rPr lang="en-US" sz="2000" u="sng" dirty="0"/>
              <a:t>Claim2</a:t>
            </a:r>
            <a:r>
              <a:rPr lang="en-US" sz="2000" dirty="0"/>
              <a:t>: w(S) ≤ 2OPT(LP) ≤ 2minVC(G).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x* be a solution returned by the LP solver.</a:t>
            </a:r>
          </a:p>
          <a:p>
            <a:pPr algn="l"/>
            <a:r>
              <a:rPr lang="en-US" sz="2000" dirty="0"/>
              <a:t>OPT(LP) =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≥ ∑</a:t>
            </a:r>
            <a:r>
              <a:rPr lang="en-US" sz="2000" baseline="-25000" dirty="0" err="1"/>
              <a:t>v∈S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≥ 0.5*∑</a:t>
            </a:r>
            <a:r>
              <a:rPr lang="en-US" sz="2000" baseline="-25000" dirty="0" err="1"/>
              <a:t>v∈S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= 0.5*w(S)</a:t>
            </a:r>
          </a:p>
          <a:p>
            <a:pPr algn="l"/>
            <a:r>
              <a:rPr lang="en-US" sz="2000" dirty="0"/>
              <a:t>Therefore, w(S) ≤ 2OPT(LP) ≤ 2 </a:t>
            </a:r>
            <a:r>
              <a:rPr lang="en-US" sz="2000" dirty="0" err="1"/>
              <a:t>minVC</a:t>
            </a:r>
            <a:r>
              <a:rPr lang="en-US" sz="2000" dirty="0"/>
              <a:t>(G).</a:t>
            </a:r>
          </a:p>
          <a:p>
            <a:pPr algn="l"/>
            <a:r>
              <a:rPr lang="en-US" sz="2000" dirty="0"/>
              <a:t>Where the second inequality is the observation from before.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200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≥1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≤ x</a:t>
            </a:r>
            <a:r>
              <a:rPr lang="en-US" sz="2000" baseline="-25000" dirty="0"/>
              <a:t>v</a:t>
            </a:r>
            <a:r>
              <a:rPr lang="en-US" sz="2000" dirty="0"/>
              <a:t> ≤1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≥0.5}.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We proved</a:t>
            </a:r>
            <a:r>
              <a:rPr lang="en-US" sz="2000" dirty="0"/>
              <a:t>: 	(1) S is a vertex cover of G 	and 	(2) w(S) ≤ 2OPT(G).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Therefore, the algorithm is a 2-approximation for the weighted </a:t>
            </a:r>
            <a:r>
              <a:rPr lang="en-US" sz="2000" dirty="0" err="1"/>
              <a:t>minVC</a:t>
            </a:r>
            <a:r>
              <a:rPr lang="en-US" sz="2000" dirty="0"/>
              <a:t> problem.</a:t>
            </a:r>
          </a:p>
        </p:txBody>
      </p:sp>
    </p:spTree>
    <p:extLst>
      <p:ext uri="{BB962C8B-B14F-4D97-AF65-F5344CB8AC3E}">
        <p14:creationId xmlns:p14="http://schemas.microsoft.com/office/powerpoint/2010/main" val="80253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Many optimization problems can be formulated as linear programs.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variables are real numbers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constraints are linear equalities and/or inequalities (e.g. x+1.5y ≤ 3)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objective is a linear function (e.g., maximize x+2y-0.3z)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204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Diet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The input is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Different nutrients (proteins, different vitamins, fats)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A person needs at least certain amount of each nutrient per day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Different types of food (pasta, salad, chicken…)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For each type of food, we have the amount of nutrients per unit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For each food we have price per unit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design diet that provides the required nutrients while minimizing the total price for food</a:t>
            </a:r>
          </a:p>
        </p:txBody>
      </p:sp>
    </p:spTree>
    <p:extLst>
      <p:ext uri="{BB962C8B-B14F-4D97-AF65-F5344CB8AC3E}">
        <p14:creationId xmlns:p14="http://schemas.microsoft.com/office/powerpoint/2010/main" val="248328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Diet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M different nutrients (proteins, different vitamins, fats)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</a:t>
            </a:r>
            <a:r>
              <a:rPr lang="en-US" sz="2000" dirty="0" smtClean="0">
                <a:latin typeface="Albany"/>
              </a:rPr>
              <a:t>b</a:t>
            </a:r>
            <a:r>
              <a:rPr lang="en-US" sz="2000" baseline="-25000" dirty="0" smtClean="0">
                <a:latin typeface="Albany"/>
              </a:rPr>
              <a:t>i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be the minimal required amount of the </a:t>
            </a:r>
            <a:r>
              <a:rPr lang="en-US" sz="2000" dirty="0" err="1" smtClean="0">
                <a:latin typeface="Albany"/>
              </a:rPr>
              <a:t>i’th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nutrient per day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N different types of food (pasta, salad, chicken…)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</a:t>
            </a:r>
            <a:r>
              <a:rPr lang="en-US" sz="2000" dirty="0" err="1" smtClean="0">
                <a:latin typeface="Albany"/>
              </a:rPr>
              <a:t>a</a:t>
            </a:r>
            <a:r>
              <a:rPr lang="en-US" sz="2000" baseline="-25000" dirty="0" err="1" smtClean="0">
                <a:latin typeface="Albany"/>
              </a:rPr>
              <a:t>ij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be the amount of </a:t>
            </a:r>
            <a:r>
              <a:rPr lang="en-US" sz="2000" dirty="0" err="1" smtClean="0">
                <a:latin typeface="Albany"/>
              </a:rPr>
              <a:t>i’th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nutrient in </a:t>
            </a:r>
            <a:r>
              <a:rPr lang="en-US" sz="2000" dirty="0" err="1" smtClean="0">
                <a:latin typeface="Albany"/>
              </a:rPr>
              <a:t>j’th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food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 </a:t>
            </a:r>
            <a:r>
              <a:rPr lang="en-US" sz="2000" dirty="0" err="1" smtClean="0">
                <a:latin typeface="Albany"/>
              </a:rPr>
              <a:t>c</a:t>
            </a:r>
            <a:r>
              <a:rPr lang="en-US" sz="2000" baseline="-25000" dirty="0" err="1" smtClean="0">
                <a:latin typeface="Albany"/>
              </a:rPr>
              <a:t>j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denote the prices of the </a:t>
            </a:r>
            <a:r>
              <a:rPr lang="en-US" sz="2000" dirty="0" err="1" smtClean="0">
                <a:latin typeface="Albany"/>
              </a:rPr>
              <a:t>j’th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food per unit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Minimize c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+c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+…+</a:t>
            </a:r>
            <a:r>
              <a:rPr lang="en-US" sz="2000" dirty="0" err="1">
                <a:latin typeface="Albany"/>
              </a:rPr>
              <a:t>c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endParaRPr lang="en-US" sz="2000" baseline="-25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Subject to </a:t>
            </a:r>
          </a:p>
          <a:p>
            <a:pPr algn="l"/>
            <a:r>
              <a:rPr lang="en-US" sz="2000" dirty="0">
                <a:latin typeface="Albany"/>
              </a:rPr>
              <a:t>	a</a:t>
            </a:r>
            <a:r>
              <a:rPr lang="en-US" sz="2000" baseline="-25000" dirty="0">
                <a:latin typeface="Albany"/>
              </a:rPr>
              <a:t>11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+ a</a:t>
            </a:r>
            <a:r>
              <a:rPr lang="en-US" sz="2000" baseline="-25000" dirty="0">
                <a:latin typeface="Albany"/>
              </a:rPr>
              <a:t>12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+ a</a:t>
            </a:r>
            <a:r>
              <a:rPr lang="en-US" sz="2000" baseline="-25000" dirty="0">
                <a:latin typeface="Albany"/>
              </a:rPr>
              <a:t>13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 + … + a</a:t>
            </a:r>
            <a:r>
              <a:rPr lang="en-US" sz="2000" baseline="-25000" dirty="0">
                <a:latin typeface="Albany"/>
              </a:rPr>
              <a:t>1N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 ≥ b</a:t>
            </a:r>
            <a:r>
              <a:rPr lang="en-US" sz="2000" baseline="-25000" dirty="0">
                <a:latin typeface="Albany"/>
              </a:rPr>
              <a:t>1</a:t>
            </a:r>
            <a:br>
              <a:rPr lang="en-US" sz="2000" baseline="-25000" dirty="0">
                <a:latin typeface="Albany"/>
              </a:rPr>
            </a:br>
            <a:r>
              <a:rPr lang="en-US" sz="2000" dirty="0">
                <a:latin typeface="Albany"/>
              </a:rPr>
              <a:t>	…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	a</a:t>
            </a:r>
            <a:r>
              <a:rPr lang="en-US" sz="2000" baseline="-25000" dirty="0">
                <a:latin typeface="Albany"/>
              </a:rPr>
              <a:t>M1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+ a</a:t>
            </a:r>
            <a:r>
              <a:rPr lang="en-US" sz="2000" baseline="-25000" dirty="0">
                <a:latin typeface="Albany"/>
              </a:rPr>
              <a:t>M2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+ a</a:t>
            </a:r>
            <a:r>
              <a:rPr lang="en-US" sz="2000" baseline="-25000" dirty="0">
                <a:latin typeface="Albany"/>
              </a:rPr>
              <a:t>M3</a:t>
            </a:r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 + … + 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MN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 ≥ </a:t>
            </a:r>
            <a:r>
              <a:rPr lang="en-US" sz="2000" dirty="0" err="1">
                <a:latin typeface="Albany"/>
              </a:rPr>
              <a:t>b</a:t>
            </a:r>
            <a:r>
              <a:rPr lang="en-US" sz="2000" baseline="-25000" dirty="0" err="1">
                <a:latin typeface="Albany"/>
              </a:rPr>
              <a:t>M</a:t>
            </a:r>
            <a:endParaRPr lang="en-US" sz="2000" baseline="-25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	</a:t>
            </a:r>
            <a:r>
              <a:rPr lang="en-US" sz="2000" dirty="0" err="1" smtClean="0">
                <a:latin typeface="Albany"/>
              </a:rPr>
              <a:t>x</a:t>
            </a:r>
            <a:r>
              <a:rPr lang="en-US" sz="2000" baseline="-25000" dirty="0" err="1" smtClean="0">
                <a:latin typeface="Albany"/>
              </a:rPr>
              <a:t>j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≥ 0	for </a:t>
            </a:r>
            <a:r>
              <a:rPr lang="en-US" sz="2000">
                <a:latin typeface="Albany"/>
              </a:rPr>
              <a:t>all </a:t>
            </a:r>
            <a:r>
              <a:rPr lang="en-US" sz="2000" smtClean="0">
                <a:latin typeface="Albany"/>
              </a:rPr>
              <a:t>j=1…M</a:t>
            </a: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88923A-76C4-429A-80FF-DA09639978D1}"/>
              </a:ext>
            </a:extLst>
          </p:cNvPr>
          <p:cNvSpPr txBox="1"/>
          <p:nvPr/>
        </p:nvSpPr>
        <p:spPr>
          <a:xfrm>
            <a:off x="6697683" y="4524499"/>
            <a:ext cx="26629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1E01AF"/>
                </a:solidFill>
                <a:latin typeface="Albany"/>
              </a:rPr>
              <a:t>Minimize </a:t>
            </a:r>
            <a:r>
              <a:rPr lang="en-US" sz="2200" b="1" dirty="0" err="1">
                <a:solidFill>
                  <a:srgbClr val="1E01AF"/>
                </a:solidFill>
                <a:latin typeface="Albany"/>
              </a:rPr>
              <a:t>c</a:t>
            </a:r>
            <a:r>
              <a:rPr lang="en-US" sz="2200" b="1" baseline="30000" dirty="0" err="1">
                <a:solidFill>
                  <a:srgbClr val="1E01AF"/>
                </a:solidFill>
                <a:latin typeface="Albany"/>
              </a:rPr>
              <a:t>T</a:t>
            </a:r>
            <a:r>
              <a:rPr lang="en-US" sz="2200" b="1" dirty="0" err="1">
                <a:solidFill>
                  <a:srgbClr val="1E01AF"/>
                </a:solidFill>
                <a:latin typeface="Albany"/>
              </a:rPr>
              <a:t>x</a:t>
            </a:r>
            <a:endParaRPr lang="en-US" sz="2200" b="1" dirty="0">
              <a:solidFill>
                <a:srgbClr val="1E01AF"/>
              </a:solidFill>
              <a:latin typeface="Albany"/>
            </a:endParaRPr>
          </a:p>
          <a:p>
            <a:endParaRPr lang="en-US" sz="2200" b="1" dirty="0">
              <a:solidFill>
                <a:srgbClr val="1E01AF"/>
              </a:solidFill>
              <a:latin typeface="Albany"/>
            </a:endParaRPr>
          </a:p>
          <a:p>
            <a:r>
              <a:rPr lang="en-US" sz="2200" b="1" dirty="0">
                <a:solidFill>
                  <a:srgbClr val="1E01AF"/>
                </a:solidFill>
                <a:latin typeface="Albany"/>
              </a:rPr>
              <a:t>Subject to:</a:t>
            </a:r>
            <a:br>
              <a:rPr lang="en-US" sz="2200" b="1" dirty="0">
                <a:solidFill>
                  <a:srgbClr val="1E01AF"/>
                </a:solidFill>
                <a:latin typeface="Albany"/>
              </a:rPr>
            </a:br>
            <a:r>
              <a:rPr lang="en-US" sz="2200" b="1" dirty="0">
                <a:solidFill>
                  <a:srgbClr val="1E01AF"/>
                </a:solidFill>
                <a:latin typeface="Albany"/>
              </a:rPr>
              <a:t>Ax ≥ b</a:t>
            </a:r>
            <a:br>
              <a:rPr lang="en-US" sz="2200" b="1" dirty="0">
                <a:solidFill>
                  <a:srgbClr val="1E01AF"/>
                </a:solidFill>
                <a:latin typeface="Albany"/>
              </a:rPr>
            </a:br>
            <a:r>
              <a:rPr lang="en-US" sz="2200" b="1" dirty="0">
                <a:solidFill>
                  <a:srgbClr val="1E01AF"/>
                </a:solidFill>
                <a:latin typeface="Albany"/>
              </a:rPr>
              <a:t>x ≥ 0</a:t>
            </a:r>
            <a:endParaRPr lang="en-CA" sz="2200" b="1" dirty="0">
              <a:solidFill>
                <a:srgbClr val="1E01AF"/>
              </a:solidFill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53563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 53"/>
          <p:cNvSpPr/>
          <p:nvPr/>
        </p:nvSpPr>
        <p:spPr>
          <a:xfrm>
            <a:off x="5090160" y="3362960"/>
            <a:ext cx="1788160" cy="1615440"/>
          </a:xfrm>
          <a:custGeom>
            <a:avLst/>
            <a:gdLst>
              <a:gd name="connsiteX0" fmla="*/ 0 w 1788160"/>
              <a:gd name="connsiteY0" fmla="*/ 1107440 h 1615440"/>
              <a:gd name="connsiteX1" fmla="*/ 406400 w 1788160"/>
              <a:gd name="connsiteY1" fmla="*/ 0 h 1615440"/>
              <a:gd name="connsiteX2" fmla="*/ 1788160 w 1788160"/>
              <a:gd name="connsiteY2" fmla="*/ 10160 h 1615440"/>
              <a:gd name="connsiteX3" fmla="*/ 1778000 w 1788160"/>
              <a:gd name="connsiteY3" fmla="*/ 873760 h 1615440"/>
              <a:gd name="connsiteX4" fmla="*/ 609600 w 1788160"/>
              <a:gd name="connsiteY4" fmla="*/ 1615440 h 1615440"/>
              <a:gd name="connsiteX5" fmla="*/ 0 w 1788160"/>
              <a:gd name="connsiteY5" fmla="*/ 1107440 h 161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8160" h="1615440">
                <a:moveTo>
                  <a:pt x="0" y="1107440"/>
                </a:moveTo>
                <a:lnTo>
                  <a:pt x="406400" y="0"/>
                </a:lnTo>
                <a:lnTo>
                  <a:pt x="1788160" y="10160"/>
                </a:lnTo>
                <a:lnTo>
                  <a:pt x="1778000" y="873760"/>
                </a:lnTo>
                <a:lnTo>
                  <a:pt x="609600" y="1615440"/>
                </a:lnTo>
                <a:lnTo>
                  <a:pt x="0" y="110744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an example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Goal</a:t>
            </a:r>
            <a:r>
              <a:rPr lang="en-US" sz="2000" dirty="0">
                <a:latin typeface="+mn-lt"/>
              </a:rPr>
              <a:t>: minimize 2x+3y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to:</a:t>
            </a:r>
          </a:p>
          <a:p>
            <a:pPr algn="l"/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x+y</a:t>
            </a:r>
            <a:r>
              <a:rPr lang="en-US" sz="2000" dirty="0">
                <a:latin typeface="+mn-lt"/>
              </a:rPr>
              <a:t> ≥ 6</a:t>
            </a:r>
          </a:p>
          <a:p>
            <a:pPr algn="l"/>
            <a:r>
              <a:rPr lang="en-US" sz="2000" dirty="0">
                <a:latin typeface="+mn-lt"/>
              </a:rPr>
              <a:t>	y-2x ≤ 2</a:t>
            </a:r>
          </a:p>
          <a:p>
            <a:pPr algn="l"/>
            <a:r>
              <a:rPr lang="en-US" sz="2000" dirty="0">
                <a:latin typeface="+mn-lt"/>
              </a:rPr>
              <a:t>	x-2y ≤ 0</a:t>
            </a:r>
          </a:p>
          <a:p>
            <a:pPr algn="l"/>
            <a:r>
              <a:rPr lang="en-US" sz="2000" dirty="0">
                <a:latin typeface="+mn-lt"/>
              </a:rPr>
              <a:t>	0 ≤ x ≤ 10</a:t>
            </a:r>
          </a:p>
          <a:p>
            <a:pPr algn="l"/>
            <a:r>
              <a:rPr lang="en-US" sz="2000" dirty="0">
                <a:latin typeface="+mn-lt"/>
              </a:rPr>
              <a:t>	0 ≤ y ≤ 10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Solution is: 14 attained at (</a:t>
            </a:r>
            <a:r>
              <a:rPr lang="en-US" sz="2000" dirty="0" err="1">
                <a:latin typeface="+mn-lt"/>
              </a:rPr>
              <a:t>x,y</a:t>
            </a:r>
            <a:r>
              <a:rPr lang="en-US" sz="2000" dirty="0">
                <a:latin typeface="+mn-lt"/>
              </a:rPr>
              <a:t>) = (4,2)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691754" y="2514109"/>
            <a:ext cx="2589330" cy="3175491"/>
            <a:chOff x="4691754" y="2514109"/>
            <a:chExt cx="2589330" cy="3175491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4876800" y="2844800"/>
              <a:ext cx="20320" cy="284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898640" y="2844800"/>
              <a:ext cx="20320" cy="284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691754" y="2532920"/>
              <a:ext cx="5164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x=0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47577" y="2514109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x=10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891280" y="3147814"/>
            <a:ext cx="5162642" cy="2585323"/>
            <a:chOff x="3891280" y="3147814"/>
            <a:chExt cx="5162642" cy="258532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891280" y="3332480"/>
              <a:ext cx="4318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891280" y="5527040"/>
              <a:ext cx="4318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415606" y="3147814"/>
              <a:ext cx="638316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y=10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y=0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386992" y="2239606"/>
            <a:ext cx="1947876" cy="4053006"/>
            <a:chOff x="4386992" y="2239606"/>
            <a:chExt cx="1947876" cy="4053006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386992" y="2582031"/>
              <a:ext cx="1370320" cy="371058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420835" y="2239606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y-2x ≤ 2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 rot="12211069" flipH="1">
              <a:off x="5334708" y="3661465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01783" y="3566161"/>
            <a:ext cx="2398920" cy="1833834"/>
            <a:chOff x="3701783" y="3566161"/>
            <a:chExt cx="2398920" cy="1833834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064000" y="3566161"/>
              <a:ext cx="2036703" cy="1833834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701783" y="3815841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x+y</a:t>
              </a:r>
              <a:r>
                <a:rPr lang="en-US" dirty="0"/>
                <a:t> ≥ 6</a:t>
              </a:r>
            </a:p>
          </p:txBody>
        </p:sp>
        <p:sp>
          <p:nvSpPr>
            <p:cNvPr id="35" name="Right Arrow 34"/>
            <p:cNvSpPr/>
            <p:nvPr/>
          </p:nvSpPr>
          <p:spPr>
            <a:xfrm rot="7785029" flipH="1">
              <a:off x="5287164" y="4338531"/>
              <a:ext cx="407026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ight Arrow 43"/>
          <p:cNvSpPr/>
          <p:nvPr/>
        </p:nvSpPr>
        <p:spPr>
          <a:xfrm rot="19891918" flipH="1">
            <a:off x="6530357" y="2900573"/>
            <a:ext cx="1904925" cy="54478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Feasible area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253443" y="3699322"/>
            <a:ext cx="4485644" cy="2200714"/>
            <a:chOff x="2536214" y="3839504"/>
            <a:chExt cx="4485644" cy="2200714"/>
          </a:xfrm>
        </p:grpSpPr>
        <p:cxnSp>
          <p:nvCxnSpPr>
            <p:cNvPr id="46" name="Straight Connector 45"/>
            <p:cNvCxnSpPr/>
            <p:nvPr/>
          </p:nvCxnSpPr>
          <p:spPr>
            <a:xfrm flipV="1">
              <a:off x="2536214" y="3915615"/>
              <a:ext cx="3477095" cy="2124603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107825" y="3839504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x-2y ≤ 0</a:t>
              </a:r>
            </a:p>
          </p:txBody>
        </p:sp>
        <p:sp>
          <p:nvSpPr>
            <p:cNvPr id="48" name="Right Arrow 47"/>
            <p:cNvSpPr/>
            <p:nvPr/>
          </p:nvSpPr>
          <p:spPr>
            <a:xfrm rot="3507460" flipH="1">
              <a:off x="4509132" y="4279451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412900" y="4335787"/>
            <a:ext cx="3923803" cy="1909870"/>
            <a:chOff x="3412900" y="4345947"/>
            <a:chExt cx="3923803" cy="1909870"/>
          </a:xfrm>
        </p:grpSpPr>
        <p:grpSp>
          <p:nvGrpSpPr>
            <p:cNvPr id="63" name="Group 62"/>
            <p:cNvGrpSpPr/>
            <p:nvPr/>
          </p:nvGrpSpPr>
          <p:grpSpPr>
            <a:xfrm>
              <a:off x="3412900" y="4345947"/>
              <a:ext cx="3194394" cy="1726201"/>
              <a:chOff x="3412900" y="4345947"/>
              <a:chExt cx="3194394" cy="1726201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3412900" y="5036827"/>
                <a:ext cx="3164637" cy="103532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3544980" y="4681227"/>
                <a:ext cx="3041994" cy="99519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565300" y="4345947"/>
                <a:ext cx="3041994" cy="99519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6489996" y="5163210"/>
              <a:ext cx="846707" cy="1092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i="1" dirty="0"/>
                <a:t>2x+3y=14</a:t>
              </a:r>
              <a:br>
                <a:rPr lang="en-US" sz="1300" b="1" i="1" dirty="0"/>
              </a:br>
              <a:endParaRPr lang="en-US" sz="1300" b="1" i="1" dirty="0"/>
            </a:p>
            <a:p>
              <a:r>
                <a:rPr lang="en-US" sz="1300" b="1" i="1" dirty="0"/>
                <a:t>2x+3y=7</a:t>
              </a:r>
            </a:p>
            <a:p>
              <a:endParaRPr lang="en-US" sz="1300" b="1" i="1" dirty="0"/>
            </a:p>
            <a:p>
              <a:r>
                <a:rPr lang="en-US" sz="1300" b="1" i="1" dirty="0"/>
                <a:t>2x+3y=0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806479" y="4796043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(4,2)</a:t>
            </a:r>
          </a:p>
        </p:txBody>
      </p:sp>
    </p:spTree>
    <p:extLst>
      <p:ext uri="{BB962C8B-B14F-4D97-AF65-F5344CB8AC3E}">
        <p14:creationId xmlns:p14="http://schemas.microsoft.com/office/powerpoint/2010/main" val="54263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4" grpId="0" animBg="1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D0C408C-2CC6-452E-A916-9774ABDB3EF3}"/>
              </a:ext>
            </a:extLst>
          </p:cNvPr>
          <p:cNvSpPr/>
          <p:nvPr/>
        </p:nvSpPr>
        <p:spPr>
          <a:xfrm>
            <a:off x="5120640" y="721895"/>
            <a:ext cx="4572000" cy="4196614"/>
          </a:xfrm>
          <a:custGeom>
            <a:avLst/>
            <a:gdLst>
              <a:gd name="connsiteX0" fmla="*/ 0 w 4572000"/>
              <a:gd name="connsiteY0" fmla="*/ 3715351 h 4196614"/>
              <a:gd name="connsiteX1" fmla="*/ 510139 w 4572000"/>
              <a:gd name="connsiteY1" fmla="*/ 4196614 h 4196614"/>
              <a:gd name="connsiteX2" fmla="*/ 4562375 w 4572000"/>
              <a:gd name="connsiteY2" fmla="*/ 1819174 h 4196614"/>
              <a:gd name="connsiteX3" fmla="*/ 4572000 w 4572000"/>
              <a:gd name="connsiteY3" fmla="*/ 0 h 4196614"/>
              <a:gd name="connsiteX4" fmla="*/ 1751798 w 4572000"/>
              <a:gd name="connsiteY4" fmla="*/ 19250 h 4196614"/>
              <a:gd name="connsiteX5" fmla="*/ 1347537 w 4572000"/>
              <a:gd name="connsiteY5" fmla="*/ 0 h 4196614"/>
              <a:gd name="connsiteX6" fmla="*/ 0 w 4572000"/>
              <a:gd name="connsiteY6" fmla="*/ 3715351 h 4196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000" h="4196614">
                <a:moveTo>
                  <a:pt x="0" y="3715351"/>
                </a:moveTo>
                <a:lnTo>
                  <a:pt x="510139" y="4196614"/>
                </a:lnTo>
                <a:lnTo>
                  <a:pt x="4562375" y="1819174"/>
                </a:lnTo>
                <a:cubicBezTo>
                  <a:pt x="4565583" y="1212783"/>
                  <a:pt x="4568792" y="606391"/>
                  <a:pt x="4572000" y="0"/>
                </a:cubicBezTo>
                <a:lnTo>
                  <a:pt x="1751798" y="19250"/>
                </a:lnTo>
                <a:lnTo>
                  <a:pt x="1347537" y="0"/>
                </a:lnTo>
                <a:lnTo>
                  <a:pt x="0" y="3715351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 – an example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Goal</a:t>
            </a:r>
            <a:r>
              <a:rPr lang="en-US" sz="2000" dirty="0">
                <a:latin typeface="+mn-lt"/>
              </a:rPr>
              <a:t>: maximize 2x+y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to:</a:t>
            </a:r>
          </a:p>
          <a:p>
            <a:pPr algn="l"/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x+y</a:t>
            </a:r>
            <a:r>
              <a:rPr lang="en-US" sz="2000" dirty="0">
                <a:latin typeface="+mn-lt"/>
              </a:rPr>
              <a:t> ≥ 6</a:t>
            </a:r>
          </a:p>
          <a:p>
            <a:pPr algn="l"/>
            <a:r>
              <a:rPr lang="en-US" sz="2000" dirty="0">
                <a:latin typeface="+mn-lt"/>
              </a:rPr>
              <a:t>	y-2x ≤ 2</a:t>
            </a:r>
          </a:p>
          <a:p>
            <a:pPr algn="l"/>
            <a:r>
              <a:rPr lang="en-US" sz="2000" dirty="0">
                <a:latin typeface="+mn-lt"/>
              </a:rPr>
              <a:t>	x-2y ≤ 0</a:t>
            </a:r>
          </a:p>
          <a:p>
            <a:pPr algn="l"/>
            <a:r>
              <a:rPr lang="en-US" sz="2000" dirty="0">
                <a:latin typeface="+mn-lt"/>
              </a:rPr>
              <a:t>	0 ≤ x</a:t>
            </a:r>
          </a:p>
          <a:p>
            <a:pPr algn="l"/>
            <a:r>
              <a:rPr lang="en-US" sz="2000" dirty="0">
                <a:latin typeface="+mn-lt"/>
              </a:rPr>
              <a:t>	0 ≤ y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Maximum is infinity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691754" y="2532920"/>
            <a:ext cx="516488" cy="3156680"/>
            <a:chOff x="4691754" y="2532920"/>
            <a:chExt cx="516488" cy="315668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4876800" y="2844800"/>
              <a:ext cx="20320" cy="28448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691754" y="2532920"/>
              <a:ext cx="5164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x=0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891280" y="3147814"/>
            <a:ext cx="5045623" cy="2585323"/>
            <a:chOff x="3891280" y="3147814"/>
            <a:chExt cx="5045623" cy="2585323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3891280" y="5527040"/>
              <a:ext cx="43180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415606" y="3147814"/>
              <a:ext cx="521297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y=0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386992" y="2239606"/>
            <a:ext cx="1947876" cy="4053006"/>
            <a:chOff x="4386992" y="2239606"/>
            <a:chExt cx="1947876" cy="4053006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386992" y="2582031"/>
              <a:ext cx="1370320" cy="371058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420835" y="2239606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y-2x ≤ 2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 rot="12211069" flipH="1">
              <a:off x="5334708" y="3661465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35692" y="3566161"/>
            <a:ext cx="2365011" cy="1833834"/>
            <a:chOff x="3735692" y="3566161"/>
            <a:chExt cx="2365011" cy="1833834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064000" y="3566161"/>
              <a:ext cx="2036703" cy="1833834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735692" y="3827014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x+y</a:t>
              </a:r>
              <a:r>
                <a:rPr lang="en-US" dirty="0"/>
                <a:t> ≥ 6</a:t>
              </a:r>
            </a:p>
          </p:txBody>
        </p:sp>
        <p:sp>
          <p:nvSpPr>
            <p:cNvPr id="35" name="Right Arrow 34"/>
            <p:cNvSpPr/>
            <p:nvPr/>
          </p:nvSpPr>
          <p:spPr>
            <a:xfrm rot="7785029" flipH="1">
              <a:off x="5287164" y="4338531"/>
              <a:ext cx="407026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ight Arrow 43"/>
          <p:cNvSpPr/>
          <p:nvPr/>
        </p:nvSpPr>
        <p:spPr>
          <a:xfrm rot="2160552" flipH="1">
            <a:off x="7748568" y="2953165"/>
            <a:ext cx="1904925" cy="544785"/>
          </a:xfrm>
          <a:prstGeom prst="rightArrow">
            <a:avLst>
              <a:gd name="adj1" fmla="val 50000"/>
              <a:gd name="adj2" fmla="val 6245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Feasible area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253443" y="3699322"/>
            <a:ext cx="4485644" cy="2200714"/>
            <a:chOff x="2536214" y="3839504"/>
            <a:chExt cx="4485644" cy="2200714"/>
          </a:xfrm>
        </p:grpSpPr>
        <p:cxnSp>
          <p:nvCxnSpPr>
            <p:cNvPr id="46" name="Straight Connector 45"/>
            <p:cNvCxnSpPr/>
            <p:nvPr/>
          </p:nvCxnSpPr>
          <p:spPr>
            <a:xfrm flipV="1">
              <a:off x="2536214" y="3915615"/>
              <a:ext cx="3477095" cy="2124603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107825" y="3839504"/>
              <a:ext cx="9140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x-2y ≤ 0</a:t>
              </a:r>
            </a:p>
          </p:txBody>
        </p:sp>
        <p:sp>
          <p:nvSpPr>
            <p:cNvPr id="48" name="Right Arrow 47"/>
            <p:cNvSpPr/>
            <p:nvPr/>
          </p:nvSpPr>
          <p:spPr>
            <a:xfrm rot="3507460" flipH="1">
              <a:off x="4509132" y="4279451"/>
              <a:ext cx="371958" cy="31250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888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For any LP we have one of the following possibilities: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 feasible polytope is non-empty and bounded.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 set of feasible solutions is unbounded, and the optimum is ∞ or -∞.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 set of feasible solutions is unbounded, but the optimum is finite.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There are no feasible solutions.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50149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5375</TotalTime>
  <Words>2143</Words>
  <Application>Microsoft Office PowerPoint</Application>
  <PresentationFormat>Custom</PresentationFormat>
  <Paragraphs>284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 Unicode MS</vt:lpstr>
      <vt:lpstr>Albany</vt:lpstr>
      <vt:lpstr>Arial</vt:lpstr>
      <vt:lpstr>Calibri</vt:lpstr>
      <vt:lpstr>Tahoma</vt:lpstr>
      <vt:lpstr>Times New Roman</vt:lpstr>
      <vt:lpstr>lyt blackandwhite</vt:lpstr>
      <vt:lpstr>PowerPoint Presentation</vt:lpstr>
      <vt:lpstr>Plan for today</vt:lpstr>
      <vt:lpstr>PowerPoint Presentation</vt:lpstr>
      <vt:lpstr>Linear Programming</vt:lpstr>
      <vt:lpstr>The Diet Problem</vt:lpstr>
      <vt:lpstr>The Diet Problem</vt:lpstr>
      <vt:lpstr>Linear Programming – an example</vt:lpstr>
      <vt:lpstr>Linear Programming – an example</vt:lpstr>
      <vt:lpstr>Linear Programming</vt:lpstr>
      <vt:lpstr>Linear Programming (minimization version)</vt:lpstr>
      <vt:lpstr>Linear Programming (maximization version)</vt:lpstr>
      <vt:lpstr>Linear Programming</vt:lpstr>
      <vt:lpstr>Linear Programming</vt:lpstr>
      <vt:lpstr>Linear Programming – feasibility version</vt:lpstr>
      <vt:lpstr>Linear Programming – feasibility version</vt:lpstr>
      <vt:lpstr>Linear Programming – feasibility version</vt:lpstr>
      <vt:lpstr>Fourier-Motzkin Elimination</vt:lpstr>
      <vt:lpstr>Linear Programming – feasibility version</vt:lpstr>
      <vt:lpstr>PowerPoint Presentation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2069</cp:revision>
  <dcterms:created xsi:type="dcterms:W3CDTF">2017-07-19T12:15:02Z</dcterms:created>
  <dcterms:modified xsi:type="dcterms:W3CDTF">2022-03-26T08:10:40Z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