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362" r:id="rId3"/>
    <p:sldId id="431" r:id="rId4"/>
    <p:sldId id="346" r:id="rId5"/>
    <p:sldId id="295" r:id="rId6"/>
    <p:sldId id="350" r:id="rId7"/>
    <p:sldId id="351" r:id="rId8"/>
    <p:sldId id="352" r:id="rId9"/>
    <p:sldId id="348" r:id="rId10"/>
    <p:sldId id="354" r:id="rId11"/>
    <p:sldId id="355" r:id="rId12"/>
    <p:sldId id="374" r:id="rId13"/>
    <p:sldId id="384" r:id="rId14"/>
    <p:sldId id="386" r:id="rId15"/>
    <p:sldId id="412" r:id="rId16"/>
    <p:sldId id="413" r:id="rId17"/>
    <p:sldId id="414" r:id="rId18"/>
    <p:sldId id="415" r:id="rId19"/>
    <p:sldId id="416" r:id="rId20"/>
    <p:sldId id="417" r:id="rId21"/>
    <p:sldId id="420" r:id="rId22"/>
    <p:sldId id="418" r:id="rId23"/>
    <p:sldId id="421" r:id="rId24"/>
    <p:sldId id="419" r:id="rId25"/>
    <p:sldId id="422" r:id="rId26"/>
    <p:sldId id="423" r:id="rId27"/>
    <p:sldId id="424" r:id="rId28"/>
    <p:sldId id="432" r:id="rId29"/>
    <p:sldId id="361" r:id="rId30"/>
    <p:sldId id="357" r:id="rId31"/>
    <p:sldId id="379" r:id="rId32"/>
    <p:sldId id="380" r:id="rId33"/>
    <p:sldId id="382" r:id="rId34"/>
    <p:sldId id="381" r:id="rId35"/>
    <p:sldId id="360" r:id="rId36"/>
    <p:sldId id="398" r:id="rId3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E7BEC-16E2-4F3E-8626-5CB28EBA9449}" v="587" dt="2022-03-13T20:48:23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59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65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38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3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91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212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5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305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75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73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2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180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9754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89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16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363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974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29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475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2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383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82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480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133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65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20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8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787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08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15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450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14,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Definition</a:t>
            </a:r>
            <a:r>
              <a:rPr lang="en-US" sz="2000" dirty="0"/>
              <a:t>: Let L be a minimization problem.</a:t>
            </a:r>
          </a:p>
          <a:p>
            <a:r>
              <a:rPr lang="en-US" sz="2000" dirty="0"/>
              <a:t>(E.g., min vertex cover, min set cover, traveling salesman problem)</a:t>
            </a:r>
          </a:p>
          <a:p>
            <a:r>
              <a:rPr lang="en-US" sz="2000" dirty="0"/>
              <a:t>An algorithm ALG is said to be an </a:t>
            </a:r>
            <a:r>
              <a:rPr lang="el-GR" sz="2000" u="sng" dirty="0"/>
              <a:t>α</a:t>
            </a:r>
            <a:r>
              <a:rPr lang="en-US" sz="2000" u="sng" dirty="0"/>
              <a:t>-approximation for L</a:t>
            </a:r>
            <a:r>
              <a:rPr lang="en-US" sz="2000" dirty="0"/>
              <a:t> (for </a:t>
            </a:r>
            <a:r>
              <a:rPr lang="el-GR" sz="2000" dirty="0"/>
              <a:t>α </a:t>
            </a:r>
            <a:r>
              <a:rPr lang="en-US" sz="2000" dirty="0"/>
              <a:t>&gt;1)</a:t>
            </a:r>
          </a:p>
          <a:p>
            <a:r>
              <a:rPr lang="en-US" sz="2000" dirty="0"/>
              <a:t>if for any input it returns a solution that it at most </a:t>
            </a:r>
            <a:r>
              <a:rPr lang="el-GR" sz="2000" dirty="0"/>
              <a:t>α</a:t>
            </a:r>
            <a:r>
              <a:rPr lang="en-US" sz="2000" dirty="0"/>
              <a:t>*OPT</a:t>
            </a:r>
          </a:p>
          <a:p>
            <a:endParaRPr lang="en-US" sz="2000" dirty="0"/>
          </a:p>
          <a:p>
            <a:r>
              <a:rPr lang="en-US" sz="2000" dirty="0"/>
              <a:t>Same for maximization:</a:t>
            </a:r>
            <a:br>
              <a:rPr lang="en-US" sz="2000" dirty="0"/>
            </a:br>
            <a:endParaRPr lang="en-US" sz="2000" dirty="0"/>
          </a:p>
          <a:p>
            <a:r>
              <a:rPr lang="en-US" sz="2000" u="sng" dirty="0"/>
              <a:t>Definition</a:t>
            </a:r>
            <a:r>
              <a:rPr lang="en-US" sz="2000" dirty="0"/>
              <a:t>: Let L be a maximization problem (max-sat, max clique, max-cut)</a:t>
            </a:r>
          </a:p>
          <a:p>
            <a:r>
              <a:rPr lang="en-US" sz="2000" dirty="0"/>
              <a:t>An algorithm ALG is said to be an </a:t>
            </a:r>
            <a:r>
              <a:rPr lang="el-GR" sz="2000" dirty="0"/>
              <a:t>α</a:t>
            </a:r>
            <a:r>
              <a:rPr lang="en-US" sz="2000" dirty="0"/>
              <a:t>-approximation for L (for 0&lt;</a:t>
            </a:r>
            <a:r>
              <a:rPr lang="el-GR" sz="2000" dirty="0"/>
              <a:t>α</a:t>
            </a:r>
            <a:r>
              <a:rPr lang="en-US" sz="2000" dirty="0"/>
              <a:t>&lt;1)</a:t>
            </a:r>
          </a:p>
          <a:p>
            <a:r>
              <a:rPr lang="en-US" sz="2000" dirty="0"/>
              <a:t>if for any input it returns a solution that it at least </a:t>
            </a:r>
            <a:r>
              <a:rPr lang="el-GR" sz="2000" dirty="0"/>
              <a:t>α</a:t>
            </a:r>
            <a:r>
              <a:rPr lang="en-US" sz="2000" dirty="0"/>
              <a:t>*OPT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142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We focus on poly-time approximation algorithms for NP complete problems.</a:t>
            </a:r>
          </a:p>
          <a:p>
            <a:r>
              <a:rPr lang="en-US" sz="2000" u="sng" dirty="0"/>
              <a:t>Examples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Min Vertex Cover has a poly-time 2-approximation algorithm</a:t>
            </a:r>
            <a:br>
              <a:rPr lang="en-US" sz="2000" dirty="0"/>
            </a:br>
            <a:r>
              <a:rPr lang="en-US" sz="2000" dirty="0"/>
              <a:t>On the other hand, better than 1.99-approximation is NP-complete.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Traveling salesman problem (TSP) in general graphs cannot be approximated within any factor in poly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TSP on metric graphs has 1.5-approximation algorithm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Max-cut has a 0.878-approximation algorithm. </a:t>
            </a:r>
            <a:br>
              <a:rPr lang="en-US" sz="2000" dirty="0"/>
            </a:br>
            <a:r>
              <a:rPr lang="en-US" sz="2000" dirty="0"/>
              <a:t>On the other hand, better than 0.95-approximation is NP-complete.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Max-clique on n vertices has a log</a:t>
            </a:r>
            <a:r>
              <a:rPr lang="en-US" sz="2000" baseline="30000" dirty="0"/>
              <a:t>2</a:t>
            </a:r>
            <a:r>
              <a:rPr lang="en-US" sz="2000" dirty="0"/>
              <a:t>(n)/n approximation algorithm</a:t>
            </a:r>
            <a:br>
              <a:rPr lang="en-US" sz="2000" dirty="0"/>
            </a:br>
            <a:r>
              <a:rPr lang="en-US" sz="2000" dirty="0"/>
              <a:t>A better 1/n</a:t>
            </a:r>
            <a:r>
              <a:rPr lang="en-US" sz="2000" baseline="30000" dirty="0"/>
              <a:t>0.99</a:t>
            </a:r>
            <a:r>
              <a:rPr lang="en-US" sz="2000" dirty="0"/>
              <a:t>-approximation is NP-complete.</a:t>
            </a:r>
          </a:p>
          <a:p>
            <a:r>
              <a:rPr lang="en-US" sz="2000" dirty="0"/>
              <a:t>More on this next…</a:t>
            </a:r>
          </a:p>
        </p:txBody>
      </p:sp>
    </p:spTree>
    <p:extLst>
      <p:ext uri="{BB962C8B-B14F-4D97-AF65-F5344CB8AC3E}">
        <p14:creationId xmlns:p14="http://schemas.microsoft.com/office/powerpoint/2010/main" val="426071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ln(n)-approximation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for Set Cover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U =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U.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U={a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8C64E5C-D339-4DFB-AA48-12C1EE4EE256}"/>
              </a:ext>
            </a:extLst>
          </p:cNvPr>
          <p:cNvSpPr/>
          <p:nvPr/>
        </p:nvSpPr>
        <p:spPr>
          <a:xfrm>
            <a:off x="3341988" y="4753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30C140-FC3B-46DE-AB8C-4A725502708E}"/>
              </a:ext>
            </a:extLst>
          </p:cNvPr>
          <p:cNvSpPr/>
          <p:nvPr/>
        </p:nvSpPr>
        <p:spPr>
          <a:xfrm>
            <a:off x="3235308" y="40343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82FEDC-388E-4EEB-8620-FC175C09CFD5}"/>
              </a:ext>
            </a:extLst>
          </p:cNvPr>
          <p:cNvSpPr/>
          <p:nvPr/>
        </p:nvSpPr>
        <p:spPr>
          <a:xfrm>
            <a:off x="4066478" y="4372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4F596D-E202-4C71-AF4B-2FDA95F86A0E}"/>
              </a:ext>
            </a:extLst>
          </p:cNvPr>
          <p:cNvSpPr/>
          <p:nvPr/>
        </p:nvSpPr>
        <p:spPr>
          <a:xfrm>
            <a:off x="3235308" y="44407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A93EB2-65C6-45F4-82A9-2502A79137A5}"/>
              </a:ext>
            </a:extLst>
          </p:cNvPr>
          <p:cNvSpPr/>
          <p:nvPr/>
        </p:nvSpPr>
        <p:spPr>
          <a:xfrm>
            <a:off x="4500228" y="4280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3A99BB-C2A2-4A62-94EC-435289AFED4C}"/>
              </a:ext>
            </a:extLst>
          </p:cNvPr>
          <p:cNvSpPr/>
          <p:nvPr/>
        </p:nvSpPr>
        <p:spPr>
          <a:xfrm>
            <a:off x="5438078" y="46566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776437-7548-472A-94C3-62E3280EA6D3}"/>
              </a:ext>
            </a:extLst>
          </p:cNvPr>
          <p:cNvSpPr/>
          <p:nvPr/>
        </p:nvSpPr>
        <p:spPr>
          <a:xfrm>
            <a:off x="5224718" y="3899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724EE1-BD62-4BA3-9D1E-923B1017D398}"/>
              </a:ext>
            </a:extLst>
          </p:cNvPr>
          <p:cNvSpPr/>
          <p:nvPr/>
        </p:nvSpPr>
        <p:spPr>
          <a:xfrm>
            <a:off x="4393548" y="396829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1757CD-05F3-4630-ACE9-95C2545D8998}"/>
              </a:ext>
            </a:extLst>
          </p:cNvPr>
          <p:cNvSpPr/>
          <p:nvPr/>
        </p:nvSpPr>
        <p:spPr>
          <a:xfrm>
            <a:off x="1987238" y="3381195"/>
            <a:ext cx="1905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3CBAA2-93AA-49A8-B577-B75F763344F1}"/>
              </a:ext>
            </a:extLst>
          </p:cNvPr>
          <p:cNvSpPr/>
          <p:nvPr/>
        </p:nvSpPr>
        <p:spPr>
          <a:xfrm>
            <a:off x="5590478" y="40521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95AAFE-7ADF-45B7-814C-9418A546644A}"/>
              </a:ext>
            </a:extLst>
          </p:cNvPr>
          <p:cNvSpPr/>
          <p:nvPr/>
        </p:nvSpPr>
        <p:spPr>
          <a:xfrm>
            <a:off x="41426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17D465-9482-47B9-A5B8-096283D5FD0E}"/>
              </a:ext>
            </a:extLst>
          </p:cNvPr>
          <p:cNvSpPr/>
          <p:nvPr/>
        </p:nvSpPr>
        <p:spPr>
          <a:xfrm>
            <a:off x="3761678" y="3457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A327D18-56A0-4A7A-A25F-9DD5B1E9E355}"/>
              </a:ext>
            </a:extLst>
          </p:cNvPr>
          <p:cNvSpPr/>
          <p:nvPr/>
        </p:nvSpPr>
        <p:spPr>
          <a:xfrm>
            <a:off x="5133278" y="5896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AA649BD-2564-4A95-AE43-418ADFB396AD}"/>
              </a:ext>
            </a:extLst>
          </p:cNvPr>
          <p:cNvSpPr/>
          <p:nvPr/>
        </p:nvSpPr>
        <p:spPr>
          <a:xfrm>
            <a:off x="3941258" y="5362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9BC287-E73D-4B86-B80C-73DA08439CF7}"/>
              </a:ext>
            </a:extLst>
          </p:cNvPr>
          <p:cNvSpPr/>
          <p:nvPr/>
        </p:nvSpPr>
        <p:spPr>
          <a:xfrm>
            <a:off x="5514278" y="6124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9463AAD-CAAD-48FE-A998-945B959B8714}"/>
              </a:ext>
            </a:extLst>
          </p:cNvPr>
          <p:cNvSpPr/>
          <p:nvPr/>
        </p:nvSpPr>
        <p:spPr>
          <a:xfrm>
            <a:off x="4295078" y="35339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88AD364-B473-4751-BF93-0B1078FE5075}"/>
              </a:ext>
            </a:extLst>
          </p:cNvPr>
          <p:cNvSpPr/>
          <p:nvPr/>
        </p:nvSpPr>
        <p:spPr>
          <a:xfrm>
            <a:off x="3761678" y="59723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2516622-E43C-4DAA-BE1C-DB704580A3EB}"/>
              </a:ext>
            </a:extLst>
          </p:cNvPr>
          <p:cNvSpPr/>
          <p:nvPr/>
        </p:nvSpPr>
        <p:spPr>
          <a:xfrm>
            <a:off x="4284328" y="4981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FDBE2D-2E08-4549-A956-A585B92B28E5}"/>
              </a:ext>
            </a:extLst>
          </p:cNvPr>
          <p:cNvSpPr/>
          <p:nvPr/>
        </p:nvSpPr>
        <p:spPr>
          <a:xfrm>
            <a:off x="25424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1E048CF-A90B-4782-927F-2DA0DBAEE213}"/>
              </a:ext>
            </a:extLst>
          </p:cNvPr>
          <p:cNvSpPr/>
          <p:nvPr/>
        </p:nvSpPr>
        <p:spPr>
          <a:xfrm>
            <a:off x="3304478" y="5472338"/>
            <a:ext cx="2909820" cy="10773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B84B4C8-E455-4F0B-B77B-10F0C6AF4E1F}"/>
              </a:ext>
            </a:extLst>
          </p:cNvPr>
          <p:cNvSpPr/>
          <p:nvPr/>
        </p:nvSpPr>
        <p:spPr>
          <a:xfrm>
            <a:off x="2467298" y="3152956"/>
            <a:ext cx="1446780" cy="26494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459F610-10BF-43C3-A1E0-474CBB1B974F}"/>
              </a:ext>
            </a:extLst>
          </p:cNvPr>
          <p:cNvSpPr/>
          <p:nvPr/>
        </p:nvSpPr>
        <p:spPr>
          <a:xfrm>
            <a:off x="3311508" y="5479956"/>
            <a:ext cx="2909820" cy="1077366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404A5A-5511-409E-A8C8-126F5F11FD6F}"/>
              </a:ext>
            </a:extLst>
          </p:cNvPr>
          <p:cNvSpPr/>
          <p:nvPr/>
        </p:nvSpPr>
        <p:spPr>
          <a:xfrm>
            <a:off x="2619698" y="3305357"/>
            <a:ext cx="3123180" cy="916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A54C155-18ED-4E68-AC68-1634F5D05215}"/>
              </a:ext>
            </a:extLst>
          </p:cNvPr>
          <p:cNvSpPr/>
          <p:nvPr/>
        </p:nvSpPr>
        <p:spPr>
          <a:xfrm>
            <a:off x="4741528" y="330535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04F98C6-E3CF-465B-81A0-A0DC1BF926E3}"/>
              </a:ext>
            </a:extLst>
          </p:cNvPr>
          <p:cNvSpPr/>
          <p:nvPr/>
        </p:nvSpPr>
        <p:spPr>
          <a:xfrm>
            <a:off x="4689482" y="4971596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284183-F36D-4670-9DB0-79E3910FD84B}"/>
              </a:ext>
            </a:extLst>
          </p:cNvPr>
          <p:cNvSpPr/>
          <p:nvPr/>
        </p:nvSpPr>
        <p:spPr>
          <a:xfrm rot="19185260">
            <a:off x="3482133" y="3066799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D477422-FC8C-40FB-B831-6B930F22BF76}"/>
              </a:ext>
            </a:extLst>
          </p:cNvPr>
          <p:cNvSpPr/>
          <p:nvPr/>
        </p:nvSpPr>
        <p:spPr>
          <a:xfrm>
            <a:off x="3057986" y="456809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07CFDEC-6404-4675-A026-754DE7E7D519}"/>
              </a:ext>
            </a:extLst>
          </p:cNvPr>
          <p:cNvSpPr/>
          <p:nvPr/>
        </p:nvSpPr>
        <p:spPr>
          <a:xfrm rot="1657543">
            <a:off x="3477363" y="4016749"/>
            <a:ext cx="1205694" cy="2494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E77F699-7A66-43F6-9244-F3D6F602A943}"/>
              </a:ext>
            </a:extLst>
          </p:cNvPr>
          <p:cNvSpPr/>
          <p:nvPr/>
        </p:nvSpPr>
        <p:spPr>
          <a:xfrm>
            <a:off x="2847278" y="3457757"/>
            <a:ext cx="325234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7176F5-04BD-4686-9E27-1CF24FC41FA7}"/>
              </a:ext>
            </a:extLst>
          </p:cNvPr>
          <p:cNvSpPr/>
          <p:nvPr/>
        </p:nvSpPr>
        <p:spPr>
          <a:xfrm rot="1657543">
            <a:off x="3467830" y="4028820"/>
            <a:ext cx="1205694" cy="2494341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CBE9977-B259-4DED-8384-C671E394D35D}"/>
              </a:ext>
            </a:extLst>
          </p:cNvPr>
          <p:cNvSpPr/>
          <p:nvPr/>
        </p:nvSpPr>
        <p:spPr>
          <a:xfrm>
            <a:off x="4750085" y="3315215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256B665-FD46-45E7-A6C5-9AD26DCE8B61}"/>
              </a:ext>
            </a:extLst>
          </p:cNvPr>
          <p:cNvSpPr/>
          <p:nvPr/>
        </p:nvSpPr>
        <p:spPr>
          <a:xfrm>
            <a:off x="1969055" y="3371093"/>
            <a:ext cx="1905000" cy="2286000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96DCF02-C92C-4137-B96E-224B37211BC7}"/>
              </a:ext>
            </a:extLst>
          </p:cNvPr>
          <p:cNvSpPr/>
          <p:nvPr/>
        </p:nvSpPr>
        <p:spPr>
          <a:xfrm rot="19185260">
            <a:off x="3495130" y="3074418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564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Fact</a:t>
            </a:r>
            <a:r>
              <a:rPr lang="en-US" sz="2000" dirty="0">
                <a:latin typeface="Albany"/>
              </a:rPr>
              <a:t>: The problem of finding a smallest collection is NP-complete</a:t>
            </a:r>
          </a:p>
          <a:p>
            <a:pPr algn="l"/>
            <a:r>
              <a:rPr lang="en-US" sz="2000" dirty="0">
                <a:latin typeface="Albany"/>
              </a:rPr>
              <a:t>In particular, we don’t know a polynomial time algorithm solving this problem.</a:t>
            </a:r>
          </a:p>
          <a:p>
            <a:pPr algn="l"/>
            <a:r>
              <a:rPr lang="en-US" sz="2000" dirty="0">
                <a:latin typeface="Albany"/>
              </a:rPr>
              <a:t>…and we don’t believe there exists a polynomial time algorithm for this problem.</a:t>
            </a:r>
          </a:p>
          <a:p>
            <a:pPr algn="l"/>
            <a:r>
              <a:rPr lang="en-US" sz="2000" dirty="0">
                <a:latin typeface="Albany"/>
              </a:rPr>
              <a:t>We can ask for an almost optimal solution.</a:t>
            </a:r>
          </a:p>
          <a:p>
            <a:pPr algn="l"/>
            <a:r>
              <a:rPr lang="en-US" sz="2000" u="sng" dirty="0">
                <a:latin typeface="Albany"/>
              </a:rPr>
              <a:t>Goal’</a:t>
            </a:r>
            <a:r>
              <a:rPr lang="en-US" sz="2000" dirty="0">
                <a:latin typeface="Albany"/>
              </a:rPr>
              <a:t>: Design a poly-time algorithm that outputs a solution that is close to OPT?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3741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u="sng" dirty="0">
                <a:latin typeface="Albany"/>
              </a:rPr>
              <a:t>Greedy 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C = empty set // elements covered so far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SOL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C ≠  U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find 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 err="1">
                <a:latin typeface="Albany"/>
              </a:rPr>
              <a:t>∉SOL</a:t>
            </a:r>
            <a:r>
              <a:rPr lang="en-US" sz="2000" dirty="0">
                <a:latin typeface="Albany"/>
              </a:rPr>
              <a:t> such that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covers maximal number of points in U\C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SOL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the elements of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C</a:t>
            </a:r>
            <a:br>
              <a:rPr lang="en-US" sz="2000" dirty="0">
                <a:latin typeface="Albany"/>
              </a:rPr>
            </a:br>
            <a:endParaRPr lang="en-US" sz="2000" baseline="-25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SOL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AA0A805E-360B-44D2-8ECF-F68C09159CBB}"/>
              </a:ext>
            </a:extLst>
          </p:cNvPr>
          <p:cNvSpPr/>
          <p:nvPr/>
        </p:nvSpPr>
        <p:spPr>
          <a:xfrm>
            <a:off x="4179027" y="4198434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427463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dirty="0"/>
              <a:t>What can we guarantee about the quality of the solution?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If there are k sets that cover all elements, then the algorithm returns at most k ln(n) sets that cover all elements.</a:t>
            </a:r>
          </a:p>
          <a:p>
            <a:endParaRPr lang="en-US" sz="2000" dirty="0"/>
          </a:p>
          <a:p>
            <a:r>
              <a:rPr lang="en-US" sz="2000" dirty="0"/>
              <a:t>That is, our greedy algorithm is a ln(n) approximation algorithm for Set Cover.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75255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</a:t>
            </a:r>
            <a:r>
              <a:rPr lang="en-US" sz="2000" dirty="0"/>
              <a:t>: If there are k sets that cover all elements, then the algorithm returns at most k ln(n) sets that cover all elements.</a:t>
            </a:r>
          </a:p>
          <a:p>
            <a:endParaRPr lang="en-US" sz="2000" dirty="0"/>
          </a:p>
          <a:p>
            <a:r>
              <a:rPr lang="en-US" sz="2000" u="sng" dirty="0"/>
              <a:t>Proof</a:t>
            </a:r>
            <a:r>
              <a:rPr lang="en-US" sz="2000" dirty="0"/>
              <a:t>: Suppose there are k sets that cover all n elements.</a:t>
            </a:r>
          </a:p>
          <a:p>
            <a:r>
              <a:rPr lang="en-US" sz="2000" dirty="0"/>
              <a:t>Then one of the sets must be of size at least n/k.</a:t>
            </a:r>
          </a:p>
          <a:p>
            <a:r>
              <a:rPr lang="en-US" sz="2000" dirty="0"/>
              <a:t>Therefore, since in the first step we pick the largest set, we cover at least n/k elements in the first step.</a:t>
            </a:r>
          </a:p>
          <a:p>
            <a:r>
              <a:rPr lang="en-US" sz="2000" dirty="0"/>
              <a:t>So after the first step we have at most n-n/k = (1-1/k)n elements left.</a:t>
            </a:r>
          </a:p>
          <a:p>
            <a:r>
              <a:rPr lang="en-US" sz="2000" dirty="0"/>
              <a:t>The optimal set cover consists of k sets.</a:t>
            </a:r>
          </a:p>
          <a:p>
            <a:r>
              <a:rPr lang="en-US" sz="2000" dirty="0"/>
              <a:t>Hence, there is a set that covers at least 1/k fraction on the remaining elements, i.e., at least 1/k* (1-1/k)n elements.</a:t>
            </a:r>
          </a:p>
          <a:p>
            <a:r>
              <a:rPr lang="en-US" sz="2000" dirty="0"/>
              <a:t>Therefore, after two steps we are left with at most (1-1/k)* (1-1/k)n elements.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118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Proof </a:t>
            </a:r>
            <a:r>
              <a:rPr lang="en-US" sz="2000" u="sng" dirty="0" err="1"/>
              <a:t>cont</a:t>
            </a:r>
            <a:r>
              <a:rPr lang="en-US" sz="2000" dirty="0"/>
              <a:t>:</a:t>
            </a:r>
          </a:p>
          <a:p>
            <a:r>
              <a:rPr lang="en-US" sz="2000" dirty="0"/>
              <a:t>After the first step we have at most n-n/k = n*(1-1/k) elements left.</a:t>
            </a:r>
          </a:p>
          <a:p>
            <a:r>
              <a:rPr lang="en-US" sz="2000" dirty="0"/>
              <a:t>The optimal set cover (still) consists of k sets.</a:t>
            </a:r>
          </a:p>
          <a:p>
            <a:r>
              <a:rPr lang="en-US" sz="2000" dirty="0"/>
              <a:t>Hence, there is a set that covers at least 1/k fraction on the remaining elements, i.e., at least 1/k* (1-1/k)n elements.</a:t>
            </a:r>
          </a:p>
          <a:p>
            <a:r>
              <a:rPr lang="en-US" sz="2000" dirty="0"/>
              <a:t>Therefore, after two steps the number of elements left is at most</a:t>
            </a:r>
          </a:p>
          <a:p>
            <a:pPr algn="ctr"/>
            <a:r>
              <a:rPr lang="en-US" sz="2000" dirty="0"/>
              <a:t>n*(1-1/k)* (1-1/k) = n*(1-1/k)</a:t>
            </a:r>
            <a:r>
              <a:rPr lang="en-US" sz="2000" baseline="30000" dirty="0"/>
              <a:t>2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/>
              <a:t>…</a:t>
            </a:r>
          </a:p>
          <a:p>
            <a:r>
              <a:rPr lang="en-US" sz="2000" dirty="0"/>
              <a:t>After three steps the number of elements left is at most n*(1-1/k)</a:t>
            </a:r>
            <a:r>
              <a:rPr lang="en-US" sz="2000" baseline="30000" dirty="0"/>
              <a:t>3</a:t>
            </a:r>
            <a:r>
              <a:rPr lang="en-US" sz="2000" dirty="0"/>
              <a:t>, and so on…</a:t>
            </a:r>
          </a:p>
          <a:p>
            <a:pPr algn="l"/>
            <a:r>
              <a:rPr lang="en-US" sz="2000" dirty="0"/>
              <a:t>After </a:t>
            </a:r>
            <a:r>
              <a:rPr lang="en-US" sz="2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steps the number of elements left is at most n*(1-1/k)</a:t>
            </a:r>
            <a:r>
              <a:rPr lang="en-US" sz="2000" b="1" baseline="30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, and so on…</a:t>
            </a:r>
          </a:p>
          <a:p>
            <a:pPr algn="l"/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867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Proof </a:t>
            </a:r>
            <a:r>
              <a:rPr lang="en-US" sz="2000" u="sng" dirty="0" err="1"/>
              <a:t>cont</a:t>
            </a:r>
            <a:r>
              <a:rPr lang="en-US" sz="2000" dirty="0"/>
              <a:t>:</a:t>
            </a:r>
          </a:p>
          <a:p>
            <a:pPr algn="l"/>
            <a:r>
              <a:rPr lang="en-US" sz="2000" dirty="0"/>
              <a:t>After </a:t>
            </a:r>
            <a:r>
              <a:rPr lang="en-US" sz="2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steps the number of elements left is at most n*(1-1/k)</a:t>
            </a:r>
            <a:r>
              <a:rPr lang="en-US" sz="2000" b="1" baseline="30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, and so on…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Consider the algorithm after t = k ln(n) steps.</a:t>
            </a:r>
          </a:p>
          <a:p>
            <a:pPr algn="l"/>
            <a:r>
              <a:rPr lang="en-US" sz="2000" dirty="0"/>
              <a:t>Then the number of elements left not covered after t = k ln(n) steps is at most</a:t>
            </a:r>
          </a:p>
          <a:p>
            <a:pPr algn="ctr"/>
            <a:r>
              <a:rPr lang="en-US" sz="2000" dirty="0"/>
              <a:t>n*(1-1/k)</a:t>
            </a:r>
            <a:r>
              <a:rPr lang="en-US" sz="2000" baseline="30000" dirty="0"/>
              <a:t>t</a:t>
            </a:r>
            <a:r>
              <a:rPr lang="en-US" sz="2000" dirty="0"/>
              <a:t> = n*(1-1/k)</a:t>
            </a:r>
            <a:r>
              <a:rPr lang="en-US" sz="2000" baseline="30000" dirty="0"/>
              <a:t>k ln(n)</a:t>
            </a:r>
            <a:r>
              <a:rPr lang="en-US" sz="2000" dirty="0"/>
              <a:t> &lt; n*e</a:t>
            </a:r>
            <a:r>
              <a:rPr lang="en-US" sz="2000" baseline="30000" dirty="0"/>
              <a:t>-ln(n)</a:t>
            </a:r>
            <a:r>
              <a:rPr lang="en-US" sz="2000" dirty="0"/>
              <a:t> = 1.</a:t>
            </a:r>
          </a:p>
          <a:p>
            <a:pPr algn="ctr"/>
            <a:r>
              <a:rPr lang="en-US" sz="2000" dirty="0"/>
              <a:t>[using the fact that (1-1/k)</a:t>
            </a:r>
            <a:r>
              <a:rPr lang="en-US" sz="2000" baseline="30000" dirty="0"/>
              <a:t>k</a:t>
            </a:r>
            <a:r>
              <a:rPr lang="en-US" sz="2000" dirty="0"/>
              <a:t> &lt; 1/e for all k&gt;1]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Conclusion: after t = k ln(n) steps the number of elements left is less than 1, and therefore, all elements are already covered.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845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Approximaion algorithms for NP complete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2-approximation for min-vertex-cover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ln(n)-approximation for set-cover</a:t>
            </a:r>
          </a:p>
          <a:p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Some basic probability theory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Linearity of expectation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Markov‘s inequality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Chebyshev‘s inequality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Chernoff inequality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More approximation algorithms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Max-3-SAT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of n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smallest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r>
              <a:rPr lang="en-US" sz="2000" u="sng" dirty="0">
                <a:latin typeface="Albany"/>
              </a:rPr>
              <a:t>Greedy 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C = empty set // elements covered so far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Let SOL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C ≠  U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find 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 err="1">
                <a:latin typeface="Albany"/>
              </a:rPr>
              <a:t>∉SOL</a:t>
            </a:r>
            <a:r>
              <a:rPr lang="en-US" sz="2000" dirty="0">
                <a:latin typeface="Albany"/>
              </a:rPr>
              <a:t> such that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covers maximal number of points in U\C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SOL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the elements of S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to C</a:t>
            </a:r>
            <a:br>
              <a:rPr lang="en-US" sz="2000" dirty="0">
                <a:latin typeface="Albany"/>
              </a:rPr>
            </a:br>
            <a:endParaRPr lang="en-US" sz="2000" baseline="-25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SOL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352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ln(n) approximation for Set Cover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Remarks</a:t>
            </a:r>
            <a:r>
              <a:rPr lang="en-US" sz="2000" dirty="0">
                <a:latin typeface="Albany"/>
              </a:rPr>
              <a:t>: This algorithms is essentially optimal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It is NP-hard to find a 0.99*ln(n)-approximation for Set Cover.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825740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for Max Clique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4012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graph G = (V,E) on n vertices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clique in G of maximum size.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BADF43D-8A58-4D6F-8BAB-C0C68A119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287" y="3591142"/>
            <a:ext cx="2851571" cy="300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77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graph G = (V,E) on n vertices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clique in G of maximum size.</a:t>
            </a:r>
          </a:p>
          <a:p>
            <a:pPr algn="l"/>
            <a:r>
              <a:rPr lang="en-US" sz="2000" u="sng" dirty="0">
                <a:latin typeface="Albany"/>
              </a:rPr>
              <a:t>Fact</a:t>
            </a:r>
            <a:r>
              <a:rPr lang="en-US" sz="2000" dirty="0">
                <a:latin typeface="Albany"/>
              </a:rPr>
              <a:t>: The problem of finding a maximum clique is NP-complete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What about an almost optimal solution?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For any constant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 it is NP-hard to find an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-approximation for Max-Clique.</a:t>
            </a:r>
          </a:p>
          <a:p>
            <a:pPr algn="l"/>
            <a:r>
              <a:rPr lang="en-US" sz="2000" dirty="0">
                <a:latin typeface="Albany"/>
              </a:rPr>
              <a:t>For example, if G contains a clique of size k=n</a:t>
            </a:r>
            <a:r>
              <a:rPr lang="en-US" sz="2000" baseline="30000" dirty="0">
                <a:latin typeface="Albany"/>
              </a:rPr>
              <a:t>0.9</a:t>
            </a:r>
            <a:r>
              <a:rPr lang="en-US" sz="2000" dirty="0">
                <a:latin typeface="Albany"/>
              </a:rPr>
              <a:t>, it is NP-hard to find a clique of size k/100</a:t>
            </a: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Given a graph on n vertices that has a clique of size n</a:t>
            </a:r>
            <a:r>
              <a:rPr lang="en-US" sz="2000" baseline="30000" dirty="0">
                <a:latin typeface="Albany"/>
              </a:rPr>
              <a:t>0.99</a:t>
            </a:r>
            <a:r>
              <a:rPr lang="en-US" sz="2000" dirty="0">
                <a:latin typeface="Albany"/>
              </a:rPr>
              <a:t>, it is NP-hard to find a clique of size n</a:t>
            </a:r>
            <a:r>
              <a:rPr lang="en-US" sz="2000" baseline="30000" dirty="0">
                <a:latin typeface="Albany"/>
              </a:rPr>
              <a:t>0.01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41052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exists a poly time log(n)/n-approximation algorithm for Max-Clique.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That is, if a graph contains a clique of size k, then the algorithm outputs a clique of size at least k log(n)/n.</a:t>
            </a:r>
          </a:p>
          <a:p>
            <a:pPr algn="l"/>
            <a:r>
              <a:rPr lang="en-US" sz="2000" u="sng" dirty="0">
                <a:latin typeface="Albany"/>
              </a:rPr>
              <a:t>For example</a:t>
            </a:r>
            <a:r>
              <a:rPr lang="en-US" sz="2000" dirty="0">
                <a:latin typeface="Albany"/>
              </a:rPr>
              <a:t>: if G has a clique of size n/10, the algorithm will find a clique of size &gt; log(n)/10.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In HW4</a:t>
            </a:r>
            <a:r>
              <a:rPr lang="en-US" sz="2000" dirty="0">
                <a:latin typeface="Albany"/>
              </a:rPr>
              <a:t>: you will design an algorithm that given G that has a clique of size n/log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(n), will find a clique of size &gt; log(n)/log log(n).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9C29A52A-0F7C-4460-878E-E411B6016F9D}"/>
              </a:ext>
            </a:extLst>
          </p:cNvPr>
          <p:cNvSpPr/>
          <p:nvPr/>
        </p:nvSpPr>
        <p:spPr>
          <a:xfrm>
            <a:off x="1789961" y="4726749"/>
            <a:ext cx="7390038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For which values of k is this algorithm interesting?</a:t>
            </a:r>
          </a:p>
          <a:p>
            <a:r>
              <a:rPr lang="en-US" dirty="0"/>
              <a:t>A: it is interesting for k&gt;n/log(n)</a:t>
            </a:r>
          </a:p>
        </p:txBody>
      </p:sp>
    </p:spTree>
    <p:extLst>
      <p:ext uri="{BB962C8B-B14F-4D97-AF65-F5344CB8AC3E}">
        <p14:creationId xmlns:p14="http://schemas.microsoft.com/office/powerpoint/2010/main" val="133556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exists a poly time log(n)/n-approximation algorithm for Max-Clique.</a:t>
            </a:r>
          </a:p>
          <a:p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Partition V into t=n/log(n) sets each of size log(n).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That is V = V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∪ V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∪ … ∪ V</a:t>
            </a:r>
            <a:r>
              <a:rPr lang="en-US" sz="2000" baseline="-25000" dirty="0">
                <a:latin typeface="Albany"/>
              </a:rPr>
              <a:t>t</a:t>
            </a:r>
            <a:r>
              <a:rPr lang="en-US" sz="2000" dirty="0">
                <a:latin typeface="Albany"/>
              </a:rPr>
              <a:t> for t=n/log(n)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In each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find a maximal clique using brute force (in time 2</a:t>
            </a:r>
            <a:r>
              <a:rPr lang="en-US" sz="2000" baseline="30000" dirty="0">
                <a:latin typeface="Albany"/>
              </a:rPr>
              <a:t>O(log(n))</a:t>
            </a:r>
            <a:r>
              <a:rPr lang="en-US" sz="2000" dirty="0">
                <a:latin typeface="Albany"/>
              </a:rPr>
              <a:t>=poly(n))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Output the maximal clique found in step 3.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E6FBCDBC-EF0F-4300-8F19-487B6BA058AC}"/>
              </a:ext>
            </a:extLst>
          </p:cNvPr>
          <p:cNvSpPr/>
          <p:nvPr/>
        </p:nvSpPr>
        <p:spPr>
          <a:xfrm>
            <a:off x="4179027" y="6129096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323756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log(n)/n approximation for Max Clique</a:t>
            </a:r>
            <a:endParaRPr lang="de-DE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is a polytime log(n)/n-approximation algorithm for Max-Clique.</a:t>
            </a:r>
          </a:p>
          <a:p>
            <a:pPr algn="l"/>
            <a:r>
              <a:rPr lang="en-US" sz="2000" u="sng" dirty="0">
                <a:latin typeface="Albany"/>
              </a:rPr>
              <a:t>Analysis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Suppose the maximum clique in G has size k.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If k &lt; n/log(n), then the algorithm returns a clique of size at least 1, which is trivially at least k log(n)/n.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Suppose now that  k &gt;=n/log(n).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Since there are t=n/log(n) subsets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, one of the V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’s must contain a clique of size at least k/t = k log(n)/n, as required.</a:t>
            </a:r>
          </a:p>
        </p:txBody>
      </p:sp>
    </p:spTree>
    <p:extLst>
      <p:ext uri="{BB962C8B-B14F-4D97-AF65-F5344CB8AC3E}">
        <p14:creationId xmlns:p14="http://schemas.microsoft.com/office/powerpoint/2010/main" val="254461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We focus on poly-time approximation algorithms for NP complete problems.</a:t>
            </a:r>
          </a:p>
          <a:p>
            <a:r>
              <a:rPr lang="en-US" sz="2000" u="sng" dirty="0"/>
              <a:t>Examples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Min Vertex Cover has a poly-time 2-approximation algorithm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Set cover we saw ln(n)-approximation algorithm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Max-clique on n vertices has a log(n)/n approximation algorithm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Max-clique on n vertices has a log(n)</a:t>
            </a:r>
            <a:r>
              <a:rPr lang="en-US" sz="2000" baseline="30000" dirty="0"/>
              <a:t>2</a:t>
            </a:r>
            <a:r>
              <a:rPr lang="en-US" sz="2000" dirty="0"/>
              <a:t>/n approximation algorithm. Ask me if you are interested</a:t>
            </a:r>
          </a:p>
        </p:txBody>
      </p:sp>
    </p:spTree>
    <p:extLst>
      <p:ext uri="{BB962C8B-B14F-4D97-AF65-F5344CB8AC3E}">
        <p14:creationId xmlns:p14="http://schemas.microsoft.com/office/powerpoint/2010/main" val="299447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Some basic facts in probability theory</a:t>
            </a:r>
          </a:p>
        </p:txBody>
      </p:sp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E4974E17-2EFC-4CD2-A53D-9895CFCDDD2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4783836" y="2188181"/>
              <a:ext cx="2520156" cy="1889919"/>
            </p:xfrm>
            <a:graphic>
              <a:graphicData uri="http://schemas.microsoft.com/office/powerpoint/2016/slidezoom">
                <pslz:sldZm>
                  <pslz:sldZmObj sldId="361" cId="139373292">
                    <pslz:zmPr id="{98D9EBC7-63EC-47ED-A097-41557BE2681D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520156" cy="1889919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Slide Zoom 2">
                <a:hlinkClick r:id="" action="ppaction://noaction"/>
                <a:extLst>
                  <a:ext uri="{FF2B5EF4-FFF2-40B4-BE49-F238E27FC236}">
                    <a16:creationId xmlns:a16="http://schemas.microsoft.com/office/drawing/2014/main" id="{E4974E17-2EFC-4CD2-A53D-9895CFCDDD2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783836" y="2188181"/>
                <a:ext cx="2520156" cy="1889919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93732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Coping with NP-hardness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 don’t know efficient algorithms for NP-complete problems.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Best algorithms are essentially exponential time.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Q: What can we do?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 have several options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Give up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Algorithms that work for some inputs, but not worst case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Algorithms that give a solution that is “good, but not optimal”</a:t>
            </a:r>
          </a:p>
          <a:p>
            <a:endParaRPr 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this course will focus on option 3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6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Expectation of a random variable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Expectation</a:t>
            </a:r>
            <a:r>
              <a:rPr lang="en-US" sz="2000" dirty="0"/>
              <a:t>: Let X</a:t>
            </a:r>
            <a:r>
              <a:rPr lang="en-US" sz="2000" dirty="0">
                <a:latin typeface="Albany"/>
              </a:rPr>
              <a:t> ≥ </a:t>
            </a:r>
            <a:r>
              <a:rPr lang="en-US" sz="2000" dirty="0"/>
              <a:t>0 be a random variable taking integer values.</a:t>
            </a:r>
          </a:p>
          <a:p>
            <a:r>
              <a:rPr lang="en-US" sz="2000" dirty="0"/>
              <a:t>The expectation of X, is defined as E[X] = ∑</a:t>
            </a:r>
            <a:r>
              <a:rPr lang="en-US" sz="2000" baseline="-25000" dirty="0"/>
              <a:t>i≥0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].</a:t>
            </a:r>
          </a:p>
          <a:p>
            <a:r>
              <a:rPr lang="en-US" sz="2000" dirty="0"/>
              <a:t>*Do not confuse with the median Med[X], this is a number M</a:t>
            </a:r>
          </a:p>
          <a:p>
            <a:pPr algn="ctr"/>
            <a:r>
              <a:rPr lang="en-US" sz="2000" dirty="0"/>
              <a:t>such that </a:t>
            </a:r>
            <a:r>
              <a:rPr lang="en-US" sz="2000" dirty="0" err="1"/>
              <a:t>Pr</a:t>
            </a:r>
            <a:r>
              <a:rPr lang="en-US" sz="2000" dirty="0"/>
              <a:t>[X&lt;= M] &gt;= ½ and  </a:t>
            </a:r>
            <a:r>
              <a:rPr lang="en-US" sz="2000" dirty="0" err="1"/>
              <a:t>Pr</a:t>
            </a:r>
            <a:r>
              <a:rPr lang="en-US" sz="2000" dirty="0"/>
              <a:t>[X&gt;= M] &gt;= ½.</a:t>
            </a:r>
          </a:p>
          <a:p>
            <a:endParaRPr lang="en-US" sz="2000" dirty="0"/>
          </a:p>
          <a:p>
            <a:r>
              <a:rPr lang="en-US" sz="2000" u="sng" dirty="0"/>
              <a:t>Example</a:t>
            </a:r>
            <a:r>
              <a:rPr lang="en-US" sz="2000" dirty="0"/>
              <a:t>: X is the random variable with </a:t>
            </a:r>
          </a:p>
          <a:p>
            <a:pPr algn="ctr"/>
            <a:r>
              <a:rPr lang="en-US" sz="2000" dirty="0" err="1"/>
              <a:t>Pr</a:t>
            </a:r>
            <a:r>
              <a:rPr lang="en-US" sz="2000" dirty="0"/>
              <a:t>[X=1] = 1/4, </a:t>
            </a:r>
            <a:r>
              <a:rPr lang="en-US" sz="2000" dirty="0" err="1"/>
              <a:t>Pr</a:t>
            </a:r>
            <a:r>
              <a:rPr lang="en-US" sz="2000" dirty="0"/>
              <a:t>[X=2] = 1/3 , </a:t>
            </a:r>
            <a:r>
              <a:rPr lang="en-US" sz="2000" dirty="0" err="1"/>
              <a:t>Pr</a:t>
            </a:r>
            <a:r>
              <a:rPr lang="en-US" sz="2000" dirty="0"/>
              <a:t>[X=3] = 5/12</a:t>
            </a:r>
          </a:p>
          <a:p>
            <a:r>
              <a:rPr lang="en-US" sz="2000" dirty="0"/>
              <a:t>Then </a:t>
            </a:r>
          </a:p>
          <a:p>
            <a:pPr algn="ctr"/>
            <a:r>
              <a:rPr lang="en-US" sz="2000" dirty="0"/>
              <a:t>E[X] = 1*(1/4) + 2*(1/3) + 3*(5/12) = 13/6	</a:t>
            </a:r>
          </a:p>
          <a:p>
            <a:pPr algn="ctr"/>
            <a:r>
              <a:rPr lang="en-US" sz="2000" dirty="0"/>
              <a:t>M[X] = 2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93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of expectation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Linearity of expectation</a:t>
            </a:r>
            <a:r>
              <a:rPr lang="en-US" sz="2000" dirty="0"/>
              <a:t>: Let 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…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 random variables taking integer values.</a:t>
            </a:r>
          </a:p>
          <a:p>
            <a:endParaRPr lang="en-US" sz="2000" dirty="0"/>
          </a:p>
          <a:p>
            <a:r>
              <a:rPr lang="en-US" sz="2000" dirty="0"/>
              <a:t>Then E[X</a:t>
            </a:r>
            <a:r>
              <a:rPr lang="en-US" sz="2000" baseline="-25000" dirty="0"/>
              <a:t>1</a:t>
            </a:r>
            <a:r>
              <a:rPr lang="en-US" sz="2000" dirty="0"/>
              <a:t> + X</a:t>
            </a:r>
            <a:r>
              <a:rPr lang="en-US" sz="2000" baseline="-25000" dirty="0"/>
              <a:t>2</a:t>
            </a:r>
            <a:r>
              <a:rPr lang="en-US" sz="2000" dirty="0"/>
              <a:t> + … + 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 = E[X</a:t>
            </a:r>
            <a:r>
              <a:rPr lang="en-US" sz="2000" baseline="-25000" dirty="0"/>
              <a:t>1</a:t>
            </a:r>
            <a:r>
              <a:rPr lang="en-US" sz="2000" dirty="0"/>
              <a:t>] + E[X</a:t>
            </a:r>
            <a:r>
              <a:rPr lang="en-US" sz="2000" baseline="-25000" dirty="0"/>
              <a:t>2</a:t>
            </a:r>
            <a:r>
              <a:rPr lang="en-US" sz="2000" dirty="0"/>
              <a:t>] + … + E[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 </a:t>
            </a:r>
          </a:p>
          <a:p>
            <a:r>
              <a:rPr lang="en-US" sz="2000" dirty="0"/>
              <a:t>In particular, E[k*X</a:t>
            </a:r>
            <a:r>
              <a:rPr lang="en-US" sz="2000" baseline="-25000" dirty="0"/>
              <a:t>1</a:t>
            </a:r>
            <a:r>
              <a:rPr lang="en-US" sz="2000" dirty="0"/>
              <a:t>] = k*E[X</a:t>
            </a:r>
            <a:r>
              <a:rPr lang="en-US" sz="2000" baseline="-25000" dirty="0"/>
              <a:t>1</a:t>
            </a:r>
            <a:r>
              <a:rPr lang="en-US" sz="2000" dirty="0"/>
              <a:t>]</a:t>
            </a:r>
          </a:p>
          <a:p>
            <a:endParaRPr lang="en-US" sz="2000" dirty="0"/>
          </a:p>
          <a:p>
            <a:r>
              <a:rPr lang="en-US" sz="2000" dirty="0"/>
              <a:t>This is true even if the variables are dependent.</a:t>
            </a:r>
          </a:p>
          <a:p>
            <a:r>
              <a:rPr lang="en-US" sz="2000" dirty="0"/>
              <a:t>Example, choose x</a:t>
            </a:r>
            <a:r>
              <a:rPr lang="en-US" sz="2000" baseline="-25000" dirty="0"/>
              <a:t>1</a:t>
            </a:r>
            <a:r>
              <a:rPr lang="en-US" sz="2000" dirty="0"/>
              <a:t>∈{0,1} random </a:t>
            </a:r>
            <a:r>
              <a:rPr lang="en-US" sz="2000" dirty="0" err="1"/>
              <a:t>w.p.</a:t>
            </a:r>
            <a:r>
              <a:rPr lang="en-US" sz="2000" dirty="0"/>
              <a:t> ½,</a:t>
            </a:r>
          </a:p>
          <a:p>
            <a:r>
              <a:rPr lang="en-US" sz="2000" dirty="0"/>
              <a:t>and let x</a:t>
            </a:r>
            <a:r>
              <a:rPr lang="en-US" sz="2000" baseline="-25000" dirty="0"/>
              <a:t>2</a:t>
            </a:r>
            <a:r>
              <a:rPr lang="en-US" sz="2000" dirty="0"/>
              <a:t>= x</a:t>
            </a:r>
            <a:r>
              <a:rPr lang="en-US" sz="2000" baseline="-25000" dirty="0"/>
              <a:t>3</a:t>
            </a:r>
            <a:r>
              <a:rPr lang="en-US" sz="2000" dirty="0"/>
              <a:t>=x</a:t>
            </a:r>
            <a:r>
              <a:rPr lang="en-US" sz="2000" baseline="-25000" dirty="0"/>
              <a:t>4</a:t>
            </a:r>
            <a:r>
              <a:rPr lang="en-US" sz="2000" dirty="0"/>
              <a:t>=1-x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</a:p>
          <a:p>
            <a:r>
              <a:rPr lang="en-US" sz="2000" dirty="0"/>
              <a:t>Then E[x</a:t>
            </a:r>
            <a:r>
              <a:rPr lang="en-US" sz="2000" baseline="-25000" dirty="0"/>
              <a:t>1</a:t>
            </a:r>
            <a:r>
              <a:rPr lang="en-US" sz="2000" dirty="0"/>
              <a:t>+x</a:t>
            </a:r>
            <a:r>
              <a:rPr lang="en-US" sz="2000" baseline="-25000" dirty="0"/>
              <a:t>2</a:t>
            </a:r>
            <a:r>
              <a:rPr lang="en-US" sz="2000" dirty="0"/>
              <a:t>+x</a:t>
            </a:r>
            <a:r>
              <a:rPr lang="en-US" sz="2000" baseline="-25000" dirty="0"/>
              <a:t>3</a:t>
            </a:r>
            <a:r>
              <a:rPr lang="en-US" sz="2000" dirty="0"/>
              <a:t>+x</a:t>
            </a:r>
            <a:r>
              <a:rPr lang="en-US" sz="2000" baseline="-25000" dirty="0"/>
              <a:t>4</a:t>
            </a:r>
            <a:r>
              <a:rPr lang="en-US" sz="2000" dirty="0"/>
              <a:t>] = E[x</a:t>
            </a:r>
            <a:r>
              <a:rPr lang="en-US" sz="2000" baseline="-25000" dirty="0"/>
              <a:t>1</a:t>
            </a:r>
            <a:r>
              <a:rPr lang="en-US" sz="2000" dirty="0"/>
              <a:t>] + E[x</a:t>
            </a:r>
            <a:r>
              <a:rPr lang="en-US" sz="2000" baseline="-25000" dirty="0"/>
              <a:t>2</a:t>
            </a:r>
            <a:r>
              <a:rPr lang="en-US" sz="2000" dirty="0"/>
              <a:t>]+E[x</a:t>
            </a:r>
            <a:r>
              <a:rPr lang="en-US" sz="2000" baseline="-25000" dirty="0"/>
              <a:t>3</a:t>
            </a:r>
            <a:r>
              <a:rPr lang="en-US" sz="2000" dirty="0"/>
              <a:t>]+E[x</a:t>
            </a:r>
            <a:r>
              <a:rPr lang="en-US" sz="2000" baseline="-25000" dirty="0"/>
              <a:t>4</a:t>
            </a:r>
            <a:r>
              <a:rPr lang="en-US" sz="2000" dirty="0"/>
              <a:t>]  =0.5+0.5+0.5+0.5=2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743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Markov’s inequality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Markov’s inequality</a:t>
            </a:r>
            <a:r>
              <a:rPr lang="en-US" sz="2000" dirty="0"/>
              <a:t>: Let X be a random variables taking non-negative values.</a:t>
            </a:r>
          </a:p>
          <a:p>
            <a:r>
              <a:rPr lang="en-US" sz="2000" dirty="0"/>
              <a:t>Then, for all t&gt;0 </a:t>
            </a:r>
            <a:r>
              <a:rPr lang="en-US" sz="2000" dirty="0" err="1"/>
              <a:t>Pr</a:t>
            </a:r>
            <a:r>
              <a:rPr lang="en-US" sz="2000" dirty="0"/>
              <a:t>[X </a:t>
            </a:r>
            <a:r>
              <a:rPr lang="en-US" sz="2000" dirty="0">
                <a:latin typeface="Albany"/>
              </a:rPr>
              <a:t>≥ </a:t>
            </a:r>
            <a:r>
              <a:rPr lang="en-US" sz="2000" dirty="0"/>
              <a:t>t] ≤ E[X]/t.</a:t>
            </a:r>
          </a:p>
          <a:p>
            <a:r>
              <a:rPr lang="en-US" sz="2000" dirty="0"/>
              <a:t>In particular, for all </a:t>
            </a:r>
            <a:r>
              <a:rPr lang="en-CA" sz="2000" dirty="0"/>
              <a:t>𝛼&gt;1  </a:t>
            </a:r>
            <a:r>
              <a:rPr lang="en-US" sz="2000" dirty="0" err="1"/>
              <a:t>Pr</a:t>
            </a:r>
            <a:r>
              <a:rPr lang="en-US" sz="2000" dirty="0"/>
              <a:t>[X </a:t>
            </a:r>
            <a:r>
              <a:rPr lang="en-US" sz="2000" dirty="0">
                <a:latin typeface="Albany"/>
              </a:rPr>
              <a:t>≥ </a:t>
            </a:r>
            <a:r>
              <a:rPr lang="en-CA" sz="2000" dirty="0"/>
              <a:t>𝛼*</a:t>
            </a:r>
            <a:r>
              <a:rPr lang="en-US" sz="2000" dirty="0"/>
              <a:t>E[X]] ≤ 1/</a:t>
            </a:r>
            <a:r>
              <a:rPr lang="en-CA" sz="2000" dirty="0"/>
              <a:t>𝛼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u="sng" dirty="0"/>
              <a:t>Proof (for integer values X)</a:t>
            </a:r>
            <a:r>
              <a:rPr lang="en-US" sz="2000" dirty="0"/>
              <a:t>:</a:t>
            </a:r>
          </a:p>
          <a:p>
            <a:r>
              <a:rPr lang="en-US" sz="2000" dirty="0"/>
              <a:t>	Write 	E[X] =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&gt;=0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</a:t>
            </a:r>
          </a:p>
          <a:p>
            <a:r>
              <a:rPr lang="en-US" sz="2000" dirty="0"/>
              <a:t>			 = ∑</a:t>
            </a:r>
            <a:r>
              <a:rPr lang="en-US" sz="2000" baseline="-25000" dirty="0"/>
              <a:t>0&lt;=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&lt;t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+ ∑</a:t>
            </a:r>
            <a:r>
              <a:rPr lang="en-US" sz="2000" baseline="-25000" dirty="0" err="1"/>
              <a:t>i≥t</a:t>
            </a:r>
            <a:r>
              <a:rPr lang="en-US" sz="2000" baseline="-25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 			 </a:t>
            </a:r>
            <a:r>
              <a:rPr lang="en-US" sz="2000" dirty="0">
                <a:latin typeface="Albany"/>
              </a:rPr>
              <a:t>≥ </a:t>
            </a:r>
            <a:r>
              <a:rPr lang="en-US" sz="2000" dirty="0"/>
              <a:t> ∑</a:t>
            </a:r>
            <a:r>
              <a:rPr lang="en-US" sz="2000" baseline="-25000" dirty="0" err="1"/>
              <a:t>i≥t</a:t>
            </a:r>
            <a:r>
              <a:rPr lang="en-US" sz="2000" baseline="-25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			 </a:t>
            </a:r>
            <a:r>
              <a:rPr lang="en-US" sz="2000" dirty="0">
                <a:latin typeface="Albany"/>
              </a:rPr>
              <a:t>≥ </a:t>
            </a:r>
            <a:r>
              <a:rPr lang="en-US" sz="2000" dirty="0"/>
              <a:t> ∑</a:t>
            </a:r>
            <a:r>
              <a:rPr lang="en-US" sz="2000" baseline="-25000" dirty="0" err="1"/>
              <a:t>i≥t</a:t>
            </a:r>
            <a:r>
              <a:rPr lang="en-US" sz="2000" baseline="-25000" dirty="0"/>
              <a:t> </a:t>
            </a:r>
            <a:r>
              <a:rPr lang="en-US" sz="2000" dirty="0"/>
              <a:t>t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			 = t * ∑</a:t>
            </a:r>
            <a:r>
              <a:rPr lang="en-US" sz="2000" baseline="-25000" dirty="0" err="1"/>
              <a:t>i≥t</a:t>
            </a:r>
            <a:r>
              <a:rPr lang="en-US" sz="2000" baseline="-25000" dirty="0"/>
              <a:t>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= t*</a:t>
            </a:r>
            <a:r>
              <a:rPr lang="en-US" sz="2000" dirty="0" err="1"/>
              <a:t>Pr</a:t>
            </a:r>
            <a:r>
              <a:rPr lang="en-US" sz="2000" dirty="0"/>
              <a:t>[X ≥ t]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115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Variance of a random variable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Variance</a:t>
            </a:r>
            <a:r>
              <a:rPr lang="en-US" sz="2000" dirty="0"/>
              <a:t>: Let X be a random variable taking integer/real values.</a:t>
            </a:r>
          </a:p>
          <a:p>
            <a:r>
              <a:rPr lang="en-US" sz="2000" dirty="0"/>
              <a:t>The variance of X, is defined as Var[X] = E[(X-E[X])</a:t>
            </a:r>
            <a:r>
              <a:rPr lang="en-US" sz="2000" baseline="30000" dirty="0"/>
              <a:t>2</a:t>
            </a:r>
            <a:r>
              <a:rPr lang="en-US" sz="2000" dirty="0"/>
              <a:t>]</a:t>
            </a:r>
          </a:p>
          <a:p>
            <a:r>
              <a:rPr lang="en-US" sz="2000" dirty="0"/>
              <a:t>Note that Var[X]</a:t>
            </a:r>
            <a:r>
              <a:rPr lang="en-US" sz="2000" dirty="0">
                <a:latin typeface="Albany"/>
              </a:rPr>
              <a:t> ≥ </a:t>
            </a:r>
            <a:r>
              <a:rPr lang="en-US" sz="2000" dirty="0"/>
              <a:t>0 with equality if and only if X is constant</a:t>
            </a:r>
          </a:p>
          <a:p>
            <a:endParaRPr lang="en-US" sz="2000" dirty="0"/>
          </a:p>
          <a:p>
            <a:r>
              <a:rPr lang="en-US" sz="2000" u="sng" dirty="0"/>
              <a:t>Claim</a:t>
            </a:r>
            <a:r>
              <a:rPr lang="en-US" sz="2000" dirty="0"/>
              <a:t>: Var[X] = E[X</a:t>
            </a:r>
            <a:r>
              <a:rPr lang="en-US" sz="2000" baseline="30000" dirty="0"/>
              <a:t>2</a:t>
            </a:r>
            <a:r>
              <a:rPr lang="en-US" sz="2000" dirty="0"/>
              <a:t>] - E[X]</a:t>
            </a:r>
            <a:r>
              <a:rPr lang="en-US" sz="2000" baseline="30000" dirty="0"/>
              <a:t>2</a:t>
            </a:r>
          </a:p>
          <a:p>
            <a:r>
              <a:rPr lang="en-US" sz="2000" u="sng" dirty="0"/>
              <a:t>Proof</a:t>
            </a:r>
            <a:r>
              <a:rPr lang="en-US" sz="2000" dirty="0"/>
              <a:t>: By definition we have</a:t>
            </a:r>
          </a:p>
          <a:p>
            <a:r>
              <a:rPr lang="en-US" sz="2000" dirty="0"/>
              <a:t>Var[X] = E[(X-E[X])</a:t>
            </a:r>
            <a:r>
              <a:rPr lang="en-US" sz="2000" baseline="30000" dirty="0"/>
              <a:t>2</a:t>
            </a:r>
            <a:r>
              <a:rPr lang="en-US" sz="2000" dirty="0"/>
              <a:t>]	= E[X</a:t>
            </a:r>
            <a:r>
              <a:rPr lang="en-US" sz="2000" baseline="30000" dirty="0"/>
              <a:t>2</a:t>
            </a:r>
            <a:r>
              <a:rPr lang="en-US" sz="2000" dirty="0"/>
              <a:t> -2X*E[X] + E[X]</a:t>
            </a:r>
            <a:r>
              <a:rPr lang="en-US" sz="2000" baseline="30000" dirty="0"/>
              <a:t>2</a:t>
            </a:r>
            <a:r>
              <a:rPr lang="en-US" sz="2000" dirty="0"/>
              <a:t>]</a:t>
            </a:r>
          </a:p>
          <a:p>
            <a:r>
              <a:rPr lang="en-US" sz="2000" dirty="0"/>
              <a:t>			= E[X</a:t>
            </a:r>
            <a:r>
              <a:rPr lang="en-US" sz="2000" baseline="30000" dirty="0"/>
              <a:t>2</a:t>
            </a:r>
            <a:r>
              <a:rPr lang="en-US" sz="2000" dirty="0"/>
              <a:t>] – 2E[X*E[X]] + E[X]</a:t>
            </a:r>
            <a:r>
              <a:rPr lang="en-US" sz="2000" baseline="30000" dirty="0"/>
              <a:t>2</a:t>
            </a:r>
            <a:r>
              <a:rPr lang="en-US" sz="2000" dirty="0"/>
              <a:t> = E[X</a:t>
            </a:r>
            <a:r>
              <a:rPr lang="en-US" sz="2000" baseline="30000" dirty="0"/>
              <a:t>2</a:t>
            </a:r>
            <a:r>
              <a:rPr lang="en-US" sz="2000" dirty="0"/>
              <a:t>] - E[X]</a:t>
            </a:r>
            <a:r>
              <a:rPr lang="en-US" sz="2000" baseline="30000" dirty="0"/>
              <a:t>2</a:t>
            </a:r>
            <a:endParaRPr lang="en-US" sz="2000" dirty="0"/>
          </a:p>
          <a:p>
            <a:r>
              <a:rPr lang="en-US" sz="2000" u="sng" dirty="0"/>
              <a:t>Fact</a:t>
            </a:r>
            <a:r>
              <a:rPr lang="en-US" sz="2000" dirty="0"/>
              <a:t>: Let 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…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 be independent random variables.</a:t>
            </a:r>
          </a:p>
          <a:p>
            <a:r>
              <a:rPr lang="en-US" sz="2000" dirty="0"/>
              <a:t>Then Var[X] = Var[X</a:t>
            </a:r>
            <a:r>
              <a:rPr lang="en-US" sz="2000" baseline="-25000" dirty="0"/>
              <a:t>1</a:t>
            </a:r>
            <a:r>
              <a:rPr lang="en-US" sz="2000" dirty="0"/>
              <a:t>] + Var[X</a:t>
            </a:r>
            <a:r>
              <a:rPr lang="en-US" sz="2000" baseline="-25000" dirty="0"/>
              <a:t>2</a:t>
            </a:r>
            <a:r>
              <a:rPr lang="en-US" sz="2000" dirty="0"/>
              <a:t>] + … + Var[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9061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Chebyshev’s inequality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Chebyshev inequality</a:t>
            </a:r>
            <a:r>
              <a:rPr lang="en-US" sz="2000" dirty="0"/>
              <a:t>: Let X be a random variables taking real values.</a:t>
            </a:r>
          </a:p>
          <a:p>
            <a:r>
              <a:rPr lang="en-US" sz="2000" dirty="0"/>
              <a:t>Then, for all t&gt;0 </a:t>
            </a:r>
            <a:r>
              <a:rPr lang="en-US" sz="2000" dirty="0" err="1"/>
              <a:t>Pr</a:t>
            </a:r>
            <a:r>
              <a:rPr lang="en-US" sz="2000" dirty="0"/>
              <a:t>[| X - E[X] | &gt; t] &lt; Var[X]/t</a:t>
            </a:r>
            <a:r>
              <a:rPr lang="en-US" sz="2000" baseline="30000" dirty="0"/>
              <a:t>2</a:t>
            </a:r>
            <a:r>
              <a:rPr lang="en-US" sz="2000" dirty="0"/>
              <a:t> = (𝜎/t)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Here 𝜎 =(Var[X])</a:t>
            </a:r>
            <a:r>
              <a:rPr lang="en-US" sz="2000" baseline="30000" dirty="0"/>
              <a:t>1/2</a:t>
            </a:r>
            <a:r>
              <a:rPr lang="en-US" sz="2000" dirty="0"/>
              <a:t> is the standard deviation of X.</a:t>
            </a:r>
          </a:p>
          <a:p>
            <a:endParaRPr lang="en-US" sz="2000" dirty="0"/>
          </a:p>
          <a:p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r>
              <a:rPr lang="en-US" sz="2000" dirty="0"/>
              <a:t>		</a:t>
            </a:r>
            <a:r>
              <a:rPr lang="en-US" sz="2000" dirty="0" err="1"/>
              <a:t>Pr</a:t>
            </a:r>
            <a:r>
              <a:rPr lang="en-US" sz="2000" dirty="0"/>
              <a:t>[| X - E[X] | &gt; t]  = </a:t>
            </a:r>
            <a:r>
              <a:rPr lang="en-US" sz="2000" dirty="0" err="1"/>
              <a:t>Pr</a:t>
            </a:r>
            <a:r>
              <a:rPr lang="en-US" sz="2000" dirty="0"/>
              <a:t>[(X - E[X])</a:t>
            </a:r>
            <a:r>
              <a:rPr lang="en-US" sz="2000" baseline="30000" dirty="0"/>
              <a:t>2</a:t>
            </a:r>
            <a:r>
              <a:rPr lang="en-US" sz="2000" dirty="0"/>
              <a:t> &gt; t</a:t>
            </a:r>
            <a:r>
              <a:rPr lang="en-US" sz="2000" baseline="30000" dirty="0"/>
              <a:t>2</a:t>
            </a:r>
            <a:r>
              <a:rPr lang="en-US" sz="2000" dirty="0"/>
              <a:t>]  </a:t>
            </a:r>
          </a:p>
          <a:p>
            <a:r>
              <a:rPr lang="en-US" sz="2000" dirty="0"/>
              <a:t>		[By Markov]	 ≤ E[(X - E[X])</a:t>
            </a:r>
            <a:r>
              <a:rPr lang="en-US" sz="2000" baseline="30000" dirty="0"/>
              <a:t>2</a:t>
            </a:r>
            <a:r>
              <a:rPr lang="en-US" sz="2000" dirty="0"/>
              <a:t>] / t</a:t>
            </a:r>
            <a:r>
              <a:rPr lang="en-US" sz="2000" baseline="30000" dirty="0"/>
              <a:t>2</a:t>
            </a:r>
            <a:endParaRPr lang="en-US" sz="2000" dirty="0"/>
          </a:p>
          <a:p>
            <a:r>
              <a:rPr lang="en-US" sz="2000" dirty="0"/>
              <a:t>				   = Var[X] / t</a:t>
            </a:r>
            <a:r>
              <a:rPr lang="en-US" sz="2000" baseline="30000" dirty="0"/>
              <a:t>2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917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Chernoff bound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Equivalently 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𝑝𝑛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/>
                </a:r>
                <a:br>
                  <a:rPr lang="en-US" sz="2000" u="sng" dirty="0"/>
                </a:br>
                <a:endParaRPr lang="en-US" sz="2000" u="sng" dirty="0"/>
              </a:p>
              <a:p>
                <a:r>
                  <a:rPr lang="en-US" sz="2000" dirty="0"/>
                  <a:t>Think of p as a constant, say p =1/3.</a:t>
                </a:r>
              </a:p>
              <a:p>
                <a:r>
                  <a:rPr lang="en-US" sz="2000" dirty="0"/>
                  <a:t>If we take n Bernoulli(p) samples, and let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/√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/>
                  <a:t>, for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/>
                  <a:t> constant</a:t>
                </a:r>
              </a:p>
              <a:p>
                <a:pPr algn="ctr"/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𝑝𝑛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√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~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𝑐𝑜𝑛𝑠𝑡𝑎𝑛𝑡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0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2-approximation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for Minimum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Vertex Cover</a:t>
            </a:r>
          </a:p>
        </p:txBody>
      </p:sp>
    </p:spTree>
    <p:extLst>
      <p:ext uri="{BB962C8B-B14F-4D97-AF65-F5344CB8AC3E}">
        <p14:creationId xmlns:p14="http://schemas.microsoft.com/office/powerpoint/2010/main" val="13429328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graph G = (V,E).</a:t>
            </a:r>
            <a:endParaRPr lang="en-US" sz="2400" baseline="-25000" dirty="0"/>
          </a:p>
          <a:p>
            <a:r>
              <a:rPr lang="en-US" sz="2400" u="sng" dirty="0"/>
              <a:t>Output</a:t>
            </a:r>
            <a:r>
              <a:rPr lang="en-US" sz="2400" dirty="0"/>
              <a:t>: A minimal collection of vertices touching all edges of G.</a:t>
            </a:r>
          </a:p>
          <a:p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F13EC2-BECE-4455-ACD5-7124AADE6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98" y="3697662"/>
            <a:ext cx="7686675" cy="201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 = (V,E).</a:t>
            </a:r>
            <a:br>
              <a:rPr lang="en-US" sz="2000" dirty="0"/>
            </a:br>
            <a:r>
              <a:rPr lang="en-US" sz="2000" u="sng" dirty="0"/>
              <a:t>Output</a:t>
            </a:r>
            <a:r>
              <a:rPr lang="en-US" sz="2000" dirty="0"/>
              <a:t>: A minimal VC – minimal subset of V touching all edges.</a:t>
            </a:r>
          </a:p>
          <a:p>
            <a:endParaRPr lang="en-US" sz="2000" dirty="0"/>
          </a:p>
          <a:p>
            <a:r>
              <a:rPr lang="en-US" sz="2000" u="sng" dirty="0"/>
              <a:t>Fact</a:t>
            </a:r>
            <a:r>
              <a:rPr lang="en-US" sz="2000" dirty="0"/>
              <a:t>: The problem of finding a smallest collection is NP-complete</a:t>
            </a:r>
          </a:p>
          <a:p>
            <a:r>
              <a:rPr lang="en-US" sz="2000" dirty="0"/>
              <a:t>In particular, we don’t know a polynomial time algorithm for this problem.</a:t>
            </a:r>
          </a:p>
          <a:p>
            <a:r>
              <a:rPr lang="en-US" sz="2000" dirty="0"/>
              <a:t>and we don’t believe there exists a polynomial time algorithm for this problem.</a:t>
            </a:r>
            <a:br>
              <a:rPr lang="en-US" sz="2000" dirty="0"/>
            </a:br>
            <a:endParaRPr lang="en-US" sz="2000" dirty="0"/>
          </a:p>
          <a:p>
            <a:r>
              <a:rPr lang="en-US" sz="2000" u="sng" dirty="0"/>
              <a:t>Theorem</a:t>
            </a:r>
            <a:r>
              <a:rPr lang="en-US" sz="2000" dirty="0"/>
              <a:t>: The Minimum Vertex Cover Problem has a polynomial time</a:t>
            </a:r>
            <a:br>
              <a:rPr lang="en-US" sz="2000" dirty="0"/>
            </a:br>
            <a:r>
              <a:rPr lang="en-US" sz="2000" dirty="0"/>
              <a:t>2-approximation algorithm.</a:t>
            </a:r>
          </a:p>
          <a:p>
            <a:r>
              <a:rPr lang="en-US" sz="2000" dirty="0"/>
              <a:t>That is, if the algorithm gets a graph with a vertex cover of size k, then the output of the algorithm is a vertex cover of size at most 2k.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681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 Minimum Vertex Cover Problem has a polynomial time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2-approximation algorithm.</a:t>
            </a:r>
          </a:p>
          <a:p>
            <a:r>
              <a:rPr lang="en-US" sz="2000" dirty="0">
                <a:latin typeface="Albany"/>
              </a:rPr>
              <a:t>That is, if the algorithm gets a graph with a vertex cover of size k, then the output of the algorithm is a vertex cover of size at most 2k.</a:t>
            </a:r>
          </a:p>
          <a:p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Set C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G contains edges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Pick any edge (</a:t>
            </a:r>
            <a:r>
              <a:rPr lang="en-US" sz="2000" dirty="0" err="1">
                <a:latin typeface="Albany"/>
              </a:rPr>
              <a:t>u,v</a:t>
            </a:r>
            <a:r>
              <a:rPr lang="en-US" sz="2000" dirty="0">
                <a:latin typeface="Albany"/>
              </a:rPr>
              <a:t>) in G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u and v to 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Remove the u and v from G, and remove all edges touching them</a:t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C</a:t>
            </a: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E121975-7752-496E-9744-2548A10E101A}"/>
              </a:ext>
            </a:extLst>
          </p:cNvPr>
          <p:cNvSpPr/>
          <p:nvPr/>
        </p:nvSpPr>
        <p:spPr>
          <a:xfrm>
            <a:off x="4394041" y="3779837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46830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</a:t>
            </a:r>
            <a:r>
              <a:rPr lang="en-US" sz="2000" dirty="0"/>
              <a:t>: If G has a vertex cover of size k, then the algorithm returns a vertex cover of size at most 2k.</a:t>
            </a:r>
          </a:p>
          <a:p>
            <a:r>
              <a:rPr lang="en-US" sz="2000" dirty="0"/>
              <a:t>That is, the algorithm gives a 2-approximation for min vertex cover problem.</a:t>
            </a:r>
          </a:p>
          <a:p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is clear that C is a vertex cover: in the end no edge is left uncovered.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Fix any vertex cover C* in G of size k. We show that |C| &lt;= 2k.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Observe that for any edge the algorithm chooses, at least one of its end points must be in C*. (why?)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Therefore, since all edges chosen by the algorithm are disjoint, it follows that the number of edge we choose is at most |C*| = k.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each such edge, we add 2 vertices to our solution.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Therefore, the output contains at most 2k vertices.</a:t>
            </a:r>
          </a:p>
        </p:txBody>
      </p:sp>
    </p:spTree>
    <p:extLst>
      <p:ext uri="{BB962C8B-B14F-4D97-AF65-F5344CB8AC3E}">
        <p14:creationId xmlns:p14="http://schemas.microsoft.com/office/powerpoint/2010/main" val="139114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</a:p>
        </p:txBody>
      </p:sp>
    </p:spTree>
    <p:extLst>
      <p:ext uri="{BB962C8B-B14F-4D97-AF65-F5344CB8AC3E}">
        <p14:creationId xmlns:p14="http://schemas.microsoft.com/office/powerpoint/2010/main" val="3449713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5224</TotalTime>
  <Words>2947</Words>
  <Application>Microsoft Office PowerPoint</Application>
  <PresentationFormat>Custom</PresentationFormat>
  <Paragraphs>282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lyt blackandwhite</vt:lpstr>
      <vt:lpstr>PowerPoint Presentation</vt:lpstr>
      <vt:lpstr>Plan for today</vt:lpstr>
      <vt:lpstr>Coping with NP-hardness</vt:lpstr>
      <vt:lpstr>PowerPoint Presentation</vt:lpstr>
      <vt:lpstr>The Min Vertex Cover Problem</vt:lpstr>
      <vt:lpstr>The Min Vertex Cover Problem</vt:lpstr>
      <vt:lpstr>The Min Vertex Cover Problem</vt:lpstr>
      <vt:lpstr>The Min Vertex Cover Problem</vt:lpstr>
      <vt:lpstr>PowerPoint Presentation</vt:lpstr>
      <vt:lpstr>More on approximation algorithms</vt:lpstr>
      <vt:lpstr>More on approximation algorithms</vt:lpstr>
      <vt:lpstr>PowerPoint Presentation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ln(n) approximation for Set Cover</vt:lpstr>
      <vt:lpstr>PowerPoint Presentation</vt:lpstr>
      <vt:lpstr>log(n)/n approximation for Max Clique</vt:lpstr>
      <vt:lpstr>log(n)/n approximation for Max Clique</vt:lpstr>
      <vt:lpstr>log(n)/n approximation for Max Clique</vt:lpstr>
      <vt:lpstr>log(n)/n approximation for Max Clique</vt:lpstr>
      <vt:lpstr>log(n)/n approximation for Max Clique</vt:lpstr>
      <vt:lpstr>More on approximation algorithms</vt:lpstr>
      <vt:lpstr>PowerPoint Presentation</vt:lpstr>
      <vt:lpstr>Expectation of a random variable</vt:lpstr>
      <vt:lpstr>Linearity of expectation</vt:lpstr>
      <vt:lpstr>Markov’s inequality</vt:lpstr>
      <vt:lpstr>Variance of a random variable</vt:lpstr>
      <vt:lpstr>Chebyshev’s inequality</vt:lpstr>
      <vt:lpstr>Chernoff bound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1960</cp:revision>
  <dcterms:created xsi:type="dcterms:W3CDTF">2017-07-19T12:15:02Z</dcterms:created>
  <dcterms:modified xsi:type="dcterms:W3CDTF">2022-03-15T02:02:45Z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