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62" r:id="rId3"/>
    <p:sldId id="528" r:id="rId4"/>
    <p:sldId id="529" r:id="rId5"/>
    <p:sldId id="530" r:id="rId6"/>
    <p:sldId id="537" r:id="rId7"/>
    <p:sldId id="538" r:id="rId8"/>
    <p:sldId id="539" r:id="rId9"/>
    <p:sldId id="540" r:id="rId10"/>
    <p:sldId id="542" r:id="rId11"/>
    <p:sldId id="543" r:id="rId12"/>
    <p:sldId id="544" r:id="rId13"/>
    <p:sldId id="545" r:id="rId14"/>
    <p:sldId id="546" r:id="rId15"/>
    <p:sldId id="547" r:id="rId16"/>
    <p:sldId id="549" r:id="rId17"/>
    <p:sldId id="550" r:id="rId18"/>
    <p:sldId id="548" r:id="rId19"/>
    <p:sldId id="398" r:id="rId2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316BA-964A-4111-8B8C-8EF9D4624536}" v="2881" dt="2022-02-14T22:24:3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0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83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72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204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482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12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121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574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5185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258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51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3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58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52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185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102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3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 smtClean="0"/>
                  <a:t>Input</a:t>
                </a:r>
                <a:r>
                  <a:rPr lang="en-US" sz="2000" dirty="0"/>
                  <a:t>: A graph G=(V,E) with |V|=n.</a:t>
                </a:r>
              </a:p>
              <a:p>
                <a:r>
                  <a:rPr lang="en-US" sz="2000" u="sng" dirty="0"/>
                  <a:t>Output</a:t>
                </a:r>
                <a:r>
                  <a:rPr lang="en-US" sz="2000" dirty="0"/>
                  <a:t>: A path that visits each vertex exactly once (or report “does not exist”)</a:t>
                </a:r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r>
                  <a:rPr lang="en-US" sz="2000" dirty="0"/>
                  <a:t>A Hamiltonian Path in this graph: BAGFECD</a:t>
                </a:r>
              </a:p>
              <a:p>
                <a:r>
                  <a:rPr lang="en-US" sz="2000" u="sng" dirty="0"/>
                  <a:t>A trivial solution</a:t>
                </a:r>
                <a:r>
                  <a:rPr lang="en-US" sz="2000" dirty="0"/>
                  <a:t>: try all permutations of V, and check if it gives a solution</a:t>
                </a:r>
              </a:p>
              <a:p>
                <a:r>
                  <a:rPr lang="en-US" sz="2000" u="sng" dirty="0"/>
                  <a:t>Running time</a:t>
                </a:r>
                <a:r>
                  <a:rPr lang="en-US" sz="20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!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&gt;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/2</m:t>
                            </m:r>
                          </m:e>
                        </m:d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𝑙𝑜𝑔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func>
                          <m:func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9A67FFF5-3876-49E1-8DC0-4894519C184E}"/>
              </a:ext>
            </a:extLst>
          </p:cNvPr>
          <p:cNvGrpSpPr/>
          <p:nvPr/>
        </p:nvGrpSpPr>
        <p:grpSpPr>
          <a:xfrm>
            <a:off x="2654299" y="2798621"/>
            <a:ext cx="5266077" cy="2522679"/>
            <a:chOff x="1688239" y="3001821"/>
            <a:chExt cx="5940758" cy="288502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ECAAA06-F734-46BF-900F-8165C915AC95}"/>
                </a:ext>
              </a:extLst>
            </p:cNvPr>
            <p:cNvSpPr/>
            <p:nvPr/>
          </p:nvSpPr>
          <p:spPr>
            <a:xfrm>
              <a:off x="2146300" y="345440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9C7984-F12A-4052-B4C7-E0B546A0EBA5}"/>
                </a:ext>
              </a:extLst>
            </p:cNvPr>
            <p:cNvSpPr/>
            <p:nvPr/>
          </p:nvSpPr>
          <p:spPr>
            <a:xfrm>
              <a:off x="4409319" y="303382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7AE37F2-0B27-4905-9065-F6B8972DF7F0}"/>
                </a:ext>
              </a:extLst>
            </p:cNvPr>
            <p:cNvSpPr/>
            <p:nvPr/>
          </p:nvSpPr>
          <p:spPr>
            <a:xfrm>
              <a:off x="6043748" y="300182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F80692E-2A6D-48AE-9C74-787C8F15678C}"/>
                </a:ext>
              </a:extLst>
            </p:cNvPr>
            <p:cNvSpPr/>
            <p:nvPr/>
          </p:nvSpPr>
          <p:spPr>
            <a:xfrm>
              <a:off x="7197197" y="4504527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334528A-14B7-43DD-9226-1F3EA743CBA2}"/>
                </a:ext>
              </a:extLst>
            </p:cNvPr>
            <p:cNvSpPr/>
            <p:nvPr/>
          </p:nvSpPr>
          <p:spPr>
            <a:xfrm>
              <a:off x="574689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4719C9-18B6-427D-87CD-D3F39A96DC63}"/>
                </a:ext>
              </a:extLst>
            </p:cNvPr>
            <p:cNvSpPr/>
            <p:nvPr/>
          </p:nvSpPr>
          <p:spPr>
            <a:xfrm>
              <a:off x="3520080" y="5442348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0D2FF8A-FE19-4CD0-B884-5ECFBA67DDE8}"/>
                </a:ext>
              </a:extLst>
            </p:cNvPr>
            <p:cNvCxnSpPr>
              <a:cxnSpLocks/>
              <a:stCxn id="4" idx="6"/>
              <a:endCxn id="5" idx="2"/>
            </p:cNvCxnSpPr>
            <p:nvPr/>
          </p:nvCxnSpPr>
          <p:spPr>
            <a:xfrm flipV="1">
              <a:off x="2578100" y="3256070"/>
              <a:ext cx="1831219" cy="42058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C86D22-1635-49F3-9039-3BAC19EAC02B}"/>
                </a:ext>
              </a:extLst>
            </p:cNvPr>
            <p:cNvCxnSpPr>
              <a:cxnSpLocks/>
              <a:stCxn id="9" idx="6"/>
              <a:endCxn id="8" idx="2"/>
            </p:cNvCxnSpPr>
            <p:nvPr/>
          </p:nvCxnSpPr>
          <p:spPr>
            <a:xfrm flipV="1">
              <a:off x="3951880" y="5526761"/>
              <a:ext cx="1795019" cy="13783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8C7EBB5-F220-40E1-AB75-806277EE4CE6}"/>
                </a:ext>
              </a:extLst>
            </p:cNvPr>
            <p:cNvCxnSpPr>
              <a:cxnSpLocks/>
              <a:stCxn id="9" idx="7"/>
              <a:endCxn id="7" idx="2"/>
            </p:cNvCxnSpPr>
            <p:nvPr/>
          </p:nvCxnSpPr>
          <p:spPr>
            <a:xfrm flipV="1">
              <a:off x="3888644" y="4726777"/>
              <a:ext cx="3308553" cy="78066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2452A22-D128-44C7-BF9C-3368114D5440}"/>
                </a:ext>
              </a:extLst>
            </p:cNvPr>
            <p:cNvCxnSpPr>
              <a:cxnSpLocks/>
              <a:stCxn id="7" idx="1"/>
              <a:endCxn id="6" idx="5"/>
            </p:cNvCxnSpPr>
            <p:nvPr/>
          </p:nvCxnSpPr>
          <p:spPr>
            <a:xfrm flipH="1" flipV="1">
              <a:off x="6412312" y="3381225"/>
              <a:ext cx="848121" cy="118839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B572C7A-DFF9-4CEB-9DE4-E1C30C7DCEDD}"/>
                </a:ext>
              </a:extLst>
            </p:cNvPr>
            <p:cNvCxnSpPr>
              <a:cxnSpLocks/>
              <a:stCxn id="4" idx="5"/>
              <a:endCxn id="7" idx="2"/>
            </p:cNvCxnSpPr>
            <p:nvPr/>
          </p:nvCxnSpPr>
          <p:spPr>
            <a:xfrm>
              <a:off x="2514864" y="3833804"/>
              <a:ext cx="4682333" cy="89297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76BBA1A-73B6-4A1A-A080-57A8CBD7473E}"/>
                </a:ext>
              </a:extLst>
            </p:cNvPr>
            <p:cNvCxnSpPr>
              <a:cxnSpLocks/>
              <a:stCxn id="9" idx="0"/>
              <a:endCxn id="4" idx="4"/>
            </p:cNvCxnSpPr>
            <p:nvPr/>
          </p:nvCxnSpPr>
          <p:spPr>
            <a:xfrm flipH="1" flipV="1">
              <a:off x="2362200" y="3898900"/>
              <a:ext cx="1373780" cy="15434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56C820D-C41C-4B6B-B1B0-1AE1BD65684B}"/>
                </a:ext>
              </a:extLst>
            </p:cNvPr>
            <p:cNvCxnSpPr>
              <a:cxnSpLocks/>
              <a:stCxn id="8" idx="0"/>
              <a:endCxn id="6" idx="4"/>
            </p:cNvCxnSpPr>
            <p:nvPr/>
          </p:nvCxnSpPr>
          <p:spPr>
            <a:xfrm flipV="1">
              <a:off x="5962799" y="3446321"/>
              <a:ext cx="296849" cy="185819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A4246C3-370F-489F-9966-3D571937EE70}"/>
                </a:ext>
              </a:extLst>
            </p:cNvPr>
            <p:cNvSpPr/>
            <p:nvPr/>
          </p:nvSpPr>
          <p:spPr>
            <a:xfrm>
              <a:off x="168823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7AD89F3-C7BA-4FC0-B7BB-F160F12547DE}"/>
                </a:ext>
              </a:extLst>
            </p:cNvPr>
            <p:cNvCxnSpPr>
              <a:cxnSpLocks/>
              <a:stCxn id="43" idx="6"/>
              <a:endCxn id="9" idx="2"/>
            </p:cNvCxnSpPr>
            <p:nvPr/>
          </p:nvCxnSpPr>
          <p:spPr>
            <a:xfrm>
              <a:off x="2120039" y="5526761"/>
              <a:ext cx="1400041" cy="13783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4EDA15D-E9A5-48C3-B02E-37875CB69CFB}"/>
                </a:ext>
              </a:extLst>
            </p:cNvPr>
            <p:cNvCxnSpPr>
              <a:cxnSpLocks/>
              <a:stCxn id="4" idx="3"/>
              <a:endCxn id="43" idx="0"/>
            </p:cNvCxnSpPr>
            <p:nvPr/>
          </p:nvCxnSpPr>
          <p:spPr>
            <a:xfrm flipH="1">
              <a:off x="1904139" y="3833804"/>
              <a:ext cx="305397" cy="147070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C0F2963-8EB2-4D28-97A5-EC109E46EAF7}"/>
                </a:ext>
              </a:extLst>
            </p:cNvPr>
            <p:cNvCxnSpPr>
              <a:cxnSpLocks/>
              <a:stCxn id="43" idx="7"/>
              <a:endCxn id="5" idx="4"/>
            </p:cNvCxnSpPr>
            <p:nvPr/>
          </p:nvCxnSpPr>
          <p:spPr>
            <a:xfrm flipV="1">
              <a:off x="2056803" y="3478320"/>
              <a:ext cx="2568416" cy="18912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39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Input</a:t>
                </a:r>
                <a:r>
                  <a:rPr lang="en-US" sz="2000" dirty="0"/>
                  <a:t>: A graph G=(V,E) with |V|=n.</a:t>
                </a:r>
              </a:p>
              <a:p>
                <a:r>
                  <a:rPr lang="en-US" sz="2000" u="sng" dirty="0"/>
                  <a:t>Output</a:t>
                </a:r>
                <a:r>
                  <a:rPr lang="en-US" sz="2000" dirty="0"/>
                  <a:t>: A path that visits each vertex exactly once (or report “does not exist)</a:t>
                </a:r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r>
                  <a:rPr lang="en-US" sz="2000" u="sng" dirty="0"/>
                  <a:t>A slightly trivial solution</a:t>
                </a:r>
                <a:r>
                  <a:rPr lang="en-US" sz="2000" dirty="0"/>
                  <a:t>: try all possible walks: try all staring points, and try all paths until either visit all vertices or get stuck</a:t>
                </a:r>
              </a:p>
              <a:p>
                <a:r>
                  <a:rPr lang="en-US" sz="2000" u="sng" dirty="0"/>
                  <a:t>Running time</a:t>
                </a:r>
                <a:r>
                  <a:rPr lang="en-US" sz="2000" dirty="0"/>
                  <a:t>: if all degrees are &gt; </a:t>
                </a:r>
                <a:r>
                  <a:rPr lang="en-US" sz="2000" dirty="0" err="1"/>
                  <a:t>cn</a:t>
                </a:r>
                <a:r>
                  <a:rPr lang="en-US" sz="2000" dirty="0"/>
                  <a:t>, we get running time</a:t>
                </a:r>
                <a:endParaRPr lang="en-US" sz="2000" b="0" i="0" dirty="0"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(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</m:d>
                      <m:r>
                        <a:rPr lang="en-US" sz="2000" b="0" i="0" smtClean="0">
                          <a:latin typeface="Cambria Math" panose="02040503050406030204" pitchFamily="18" charset="0"/>
                        </a:rPr>
                        <m:t>∗</m:t>
                      </m:r>
                      <m:nary>
                        <m:naryPr>
                          <m:chr m:val="∏"/>
                          <m:limLoc m:val="subSup"/>
                          <m:supHide m:val="on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sub>
                        <m:sup/>
                        <m:e>
                          <m:func>
                            <m:func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deg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&gt;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𝑐𝑛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Θ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m:rPr>
                              <m:sty m:val="p"/>
                            </m:rPr>
                            <a:rPr lang="en-US" sz="20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))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r="-206" b="-326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9A67FFF5-3876-49E1-8DC0-4894519C184E}"/>
              </a:ext>
            </a:extLst>
          </p:cNvPr>
          <p:cNvGrpSpPr/>
          <p:nvPr/>
        </p:nvGrpSpPr>
        <p:grpSpPr>
          <a:xfrm>
            <a:off x="2654299" y="2798621"/>
            <a:ext cx="5266077" cy="2522679"/>
            <a:chOff x="1688239" y="3001821"/>
            <a:chExt cx="5940758" cy="288502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ECAAA06-F734-46BF-900F-8165C915AC95}"/>
                </a:ext>
              </a:extLst>
            </p:cNvPr>
            <p:cNvSpPr/>
            <p:nvPr/>
          </p:nvSpPr>
          <p:spPr>
            <a:xfrm>
              <a:off x="2146300" y="345440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D9C7984-F12A-4052-B4C7-E0B546A0EBA5}"/>
                </a:ext>
              </a:extLst>
            </p:cNvPr>
            <p:cNvSpPr/>
            <p:nvPr/>
          </p:nvSpPr>
          <p:spPr>
            <a:xfrm>
              <a:off x="4409319" y="3033820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B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7AE37F2-0B27-4905-9065-F6B8972DF7F0}"/>
                </a:ext>
              </a:extLst>
            </p:cNvPr>
            <p:cNvSpPr/>
            <p:nvPr/>
          </p:nvSpPr>
          <p:spPr>
            <a:xfrm>
              <a:off x="6043748" y="300182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C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DF80692E-2A6D-48AE-9C74-787C8F15678C}"/>
                </a:ext>
              </a:extLst>
            </p:cNvPr>
            <p:cNvSpPr/>
            <p:nvPr/>
          </p:nvSpPr>
          <p:spPr>
            <a:xfrm>
              <a:off x="7197197" y="4504527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D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334528A-14B7-43DD-9226-1F3EA743CBA2}"/>
                </a:ext>
              </a:extLst>
            </p:cNvPr>
            <p:cNvSpPr/>
            <p:nvPr/>
          </p:nvSpPr>
          <p:spPr>
            <a:xfrm>
              <a:off x="574689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E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64719C9-18B6-427D-87CD-D3F39A96DC63}"/>
                </a:ext>
              </a:extLst>
            </p:cNvPr>
            <p:cNvSpPr/>
            <p:nvPr/>
          </p:nvSpPr>
          <p:spPr>
            <a:xfrm>
              <a:off x="3520080" y="5442348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F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0D2FF8A-FE19-4CD0-B884-5ECFBA67DDE8}"/>
                </a:ext>
              </a:extLst>
            </p:cNvPr>
            <p:cNvCxnSpPr>
              <a:cxnSpLocks/>
              <a:stCxn id="4" idx="6"/>
              <a:endCxn id="5" idx="2"/>
            </p:cNvCxnSpPr>
            <p:nvPr/>
          </p:nvCxnSpPr>
          <p:spPr>
            <a:xfrm flipV="1">
              <a:off x="2578100" y="3256070"/>
              <a:ext cx="1831219" cy="42058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7C86D22-1635-49F3-9039-3BAC19EAC02B}"/>
                </a:ext>
              </a:extLst>
            </p:cNvPr>
            <p:cNvCxnSpPr>
              <a:cxnSpLocks/>
              <a:stCxn id="9" idx="6"/>
              <a:endCxn id="8" idx="2"/>
            </p:cNvCxnSpPr>
            <p:nvPr/>
          </p:nvCxnSpPr>
          <p:spPr>
            <a:xfrm flipV="1">
              <a:off x="3951880" y="5526761"/>
              <a:ext cx="1795019" cy="13783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8C7EBB5-F220-40E1-AB75-806277EE4CE6}"/>
                </a:ext>
              </a:extLst>
            </p:cNvPr>
            <p:cNvCxnSpPr>
              <a:cxnSpLocks/>
              <a:stCxn id="9" idx="7"/>
              <a:endCxn id="7" idx="2"/>
            </p:cNvCxnSpPr>
            <p:nvPr/>
          </p:nvCxnSpPr>
          <p:spPr>
            <a:xfrm flipV="1">
              <a:off x="3888644" y="4726777"/>
              <a:ext cx="3308553" cy="78066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2452A22-D128-44C7-BF9C-3368114D5440}"/>
                </a:ext>
              </a:extLst>
            </p:cNvPr>
            <p:cNvCxnSpPr>
              <a:cxnSpLocks/>
              <a:stCxn id="7" idx="1"/>
              <a:endCxn id="6" idx="5"/>
            </p:cNvCxnSpPr>
            <p:nvPr/>
          </p:nvCxnSpPr>
          <p:spPr>
            <a:xfrm flipH="1" flipV="1">
              <a:off x="6412312" y="3381225"/>
              <a:ext cx="848121" cy="11883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B572C7A-DFF9-4CEB-9DE4-E1C30C7DCEDD}"/>
                </a:ext>
              </a:extLst>
            </p:cNvPr>
            <p:cNvCxnSpPr>
              <a:cxnSpLocks/>
              <a:stCxn id="4" idx="5"/>
              <a:endCxn id="7" idx="2"/>
            </p:cNvCxnSpPr>
            <p:nvPr/>
          </p:nvCxnSpPr>
          <p:spPr>
            <a:xfrm>
              <a:off x="2514864" y="3833804"/>
              <a:ext cx="4682333" cy="89297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76BBA1A-73B6-4A1A-A080-57A8CBD7473E}"/>
                </a:ext>
              </a:extLst>
            </p:cNvPr>
            <p:cNvCxnSpPr>
              <a:cxnSpLocks/>
              <a:stCxn id="9" idx="0"/>
              <a:endCxn id="4" idx="4"/>
            </p:cNvCxnSpPr>
            <p:nvPr/>
          </p:nvCxnSpPr>
          <p:spPr>
            <a:xfrm flipH="1" flipV="1">
              <a:off x="2362200" y="3898900"/>
              <a:ext cx="1373780" cy="154344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56C820D-C41C-4B6B-B1B0-1AE1BD65684B}"/>
                </a:ext>
              </a:extLst>
            </p:cNvPr>
            <p:cNvCxnSpPr>
              <a:cxnSpLocks/>
              <a:stCxn id="8" idx="0"/>
              <a:endCxn id="6" idx="4"/>
            </p:cNvCxnSpPr>
            <p:nvPr/>
          </p:nvCxnSpPr>
          <p:spPr>
            <a:xfrm flipV="1">
              <a:off x="5962799" y="3446321"/>
              <a:ext cx="296849" cy="185819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A4246C3-370F-489F-9966-3D571937EE70}"/>
                </a:ext>
              </a:extLst>
            </p:cNvPr>
            <p:cNvSpPr/>
            <p:nvPr/>
          </p:nvSpPr>
          <p:spPr>
            <a:xfrm>
              <a:off x="1688239" y="5304511"/>
              <a:ext cx="431800" cy="444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  <a:endParaRPr lang="en-CA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7AD89F3-C7BA-4FC0-B7BB-F160F12547DE}"/>
                </a:ext>
              </a:extLst>
            </p:cNvPr>
            <p:cNvCxnSpPr>
              <a:cxnSpLocks/>
              <a:stCxn id="43" idx="6"/>
              <a:endCxn id="9" idx="2"/>
            </p:cNvCxnSpPr>
            <p:nvPr/>
          </p:nvCxnSpPr>
          <p:spPr>
            <a:xfrm>
              <a:off x="2120039" y="5526761"/>
              <a:ext cx="1400041" cy="13783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74EDA15D-E9A5-48C3-B02E-37875CB69CFB}"/>
                </a:ext>
              </a:extLst>
            </p:cNvPr>
            <p:cNvCxnSpPr>
              <a:cxnSpLocks/>
              <a:stCxn id="4" idx="3"/>
              <a:endCxn id="43" idx="0"/>
            </p:cNvCxnSpPr>
            <p:nvPr/>
          </p:nvCxnSpPr>
          <p:spPr>
            <a:xfrm flipH="1">
              <a:off x="1904139" y="3833804"/>
              <a:ext cx="305397" cy="147070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5C0F2963-8EB2-4D28-97A5-EC109E46EAF7}"/>
                </a:ext>
              </a:extLst>
            </p:cNvPr>
            <p:cNvCxnSpPr>
              <a:cxnSpLocks/>
              <a:stCxn id="43" idx="7"/>
              <a:endCxn id="5" idx="4"/>
            </p:cNvCxnSpPr>
            <p:nvPr/>
          </p:nvCxnSpPr>
          <p:spPr>
            <a:xfrm flipV="1">
              <a:off x="2056803" y="3478320"/>
              <a:ext cx="2568416" cy="189128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53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Input</a:t>
                </a:r>
                <a:r>
                  <a:rPr lang="en-US" sz="2000" dirty="0"/>
                  <a:t>: A graph G=(V,E) with |V|=n.</a:t>
                </a:r>
              </a:p>
              <a:p>
                <a:r>
                  <a:rPr lang="en-US" sz="2000" u="sng" dirty="0"/>
                  <a:t>Output</a:t>
                </a:r>
                <a:r>
                  <a:rPr lang="en-US" sz="2000" dirty="0"/>
                  <a:t>: A simple path that visits each vertex exactly once.</a:t>
                </a:r>
              </a:p>
              <a:p>
                <a:endParaRPr lang="en-US" sz="2000" dirty="0"/>
              </a:p>
              <a:p>
                <a:r>
                  <a:rPr lang="en-US" sz="2000" u="sng" dirty="0"/>
                  <a:t>Fact</a:t>
                </a:r>
                <a:r>
                  <a:rPr lang="en-US" sz="2000" dirty="0"/>
                  <a:t>: The problem is NP-complete. 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We’ll explain this notion next time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But for now, this means that we do not know a polynomial time algorithm that solves </a:t>
                </a:r>
                <a:r>
                  <a:rPr lang="en-US" sz="2000" dirty="0" err="1"/>
                  <a:t>HamPath</a:t>
                </a:r>
                <a:r>
                  <a:rPr lang="en-US" sz="2000" dirty="0"/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So what can we hope for?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Let’s try to get an algorithm that is better than trivial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⋅</m:t>
                        </m:r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0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Specifically, we’ll see an algorithm with running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72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There exists an (DP based) algorithm that solves the </a:t>
                </a:r>
                <a:r>
                  <a:rPr lang="en-US" sz="2000" dirty="0" err="1"/>
                  <a:t>HamPath</a:t>
                </a:r>
                <a:r>
                  <a:rPr lang="en-US" sz="2000" dirty="0"/>
                  <a:t> problem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where n is the number of vertices the graph</a:t>
                </a:r>
              </a:p>
              <a:p>
                <a:endParaRPr lang="en-US" sz="2000" u="sng" dirty="0"/>
              </a:p>
              <a:p>
                <a:r>
                  <a:rPr lang="en-US" sz="2000" u="sng" dirty="0"/>
                  <a:t>Approach</a:t>
                </a:r>
                <a:r>
                  <a:rPr lang="en-US" sz="2000" dirty="0"/>
                  <a:t>: Dynamic Programming.</a:t>
                </a:r>
              </a:p>
              <a:p>
                <a:r>
                  <a:rPr lang="en-US" sz="2000" u="sng" dirty="0"/>
                  <a:t>Idea</a:t>
                </a:r>
                <a:r>
                  <a:rPr lang="en-US" sz="2000" dirty="0"/>
                  <a:t>: Try to construct a Hamiltonian path, by walking along a path 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 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,v</a:t>
                </a:r>
                <a:r>
                  <a:rPr lang="en-US" sz="2000" baseline="-25000" dirty="0"/>
                  <a:t>3</a:t>
                </a:r>
                <a:r>
                  <a:rPr lang="en-US" sz="2000" dirty="0"/>
                  <a:t>…</a:t>
                </a:r>
              </a:p>
              <a:p>
                <a:r>
                  <a:rPr lang="en-US" sz="2000" dirty="0"/>
                  <a:t>Suppose you visited k vertices so far: v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, v</a:t>
                </a:r>
                <a:r>
                  <a:rPr lang="en-US" sz="2000" baseline="-25000" dirty="0"/>
                  <a:t>2</a:t>
                </a:r>
                <a:r>
                  <a:rPr lang="en-US" sz="2000" dirty="0"/>
                  <a:t>,…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k</a:t>
                </a:r>
                <a:endParaRPr lang="en-US" sz="2000" dirty="0"/>
              </a:p>
              <a:p>
                <a:r>
                  <a:rPr lang="en-US" sz="2000" u="sng" dirty="0"/>
                  <a:t>Key observation</a:t>
                </a:r>
                <a:r>
                  <a:rPr lang="en-US" sz="2000" dirty="0"/>
                  <a:t>: You do not need to remember the </a:t>
                </a:r>
                <a:r>
                  <a:rPr lang="en-US" sz="2000" i="1" dirty="0"/>
                  <a:t>actual order</a:t>
                </a:r>
                <a:r>
                  <a:rPr lang="en-US" sz="2000" dirty="0"/>
                  <a:t> of vertices that you have visited. You only need to remember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set of such vertices that you visited, and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last vertex</a:t>
                </a:r>
              </a:p>
              <a:p>
                <a:r>
                  <a:rPr lang="en-US" sz="2000" b="1" i="1" dirty="0"/>
                  <a:t>Very informally</a:t>
                </a:r>
                <a:r>
                  <a:rPr lang="en-US" sz="2000" i="1" dirty="0"/>
                  <a:t>: there are n! orderings, but only 2</a:t>
                </a:r>
                <a:r>
                  <a:rPr lang="en-US" sz="2000" i="1" baseline="30000" dirty="0"/>
                  <a:t>n</a:t>
                </a:r>
                <a:r>
                  <a:rPr lang="en-US" sz="2000" i="1" dirty="0"/>
                  <a:t> subsets.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6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</p:spPr>
            <p:txBody>
              <a:bodyPr/>
              <a:lstStyle/>
              <a:p>
                <a:r>
                  <a:rPr lang="en-US" sz="2000" u="sng" dirty="0"/>
                  <a:t>Theorem</a:t>
                </a:r>
                <a:r>
                  <a:rPr lang="en-US" sz="2000" dirty="0"/>
                  <a:t>: There exists an (DP based) algorithm that solves the </a:t>
                </a:r>
                <a:r>
                  <a:rPr lang="en-US" sz="2000" dirty="0" err="1"/>
                  <a:t>HamPath</a:t>
                </a:r>
                <a:r>
                  <a:rPr lang="en-US" sz="2000" dirty="0"/>
                  <a:t> problem in time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𝑝𝑜𝑙𝑦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, where n is the number of vertices the graph</a:t>
                </a:r>
              </a:p>
              <a:p>
                <a:endParaRPr lang="en-US" sz="2000" u="sng" dirty="0"/>
              </a:p>
              <a:p>
                <a:r>
                  <a:rPr lang="en-US" sz="2000" u="sng" dirty="0"/>
                  <a:t>Approach</a:t>
                </a:r>
                <a:r>
                  <a:rPr lang="en-US" sz="2000" dirty="0"/>
                  <a:t>: Dynamic Programming. We construct a table T[</a:t>
                </a:r>
                <a:r>
                  <a:rPr lang="en-US" sz="2000" dirty="0" err="1"/>
                  <a:t>S,v</a:t>
                </a:r>
                <a:r>
                  <a:rPr lang="en-US" sz="2000" dirty="0"/>
                  <a:t>] ∈ {0,1}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dimensions are 2</a:t>
                </a:r>
                <a:r>
                  <a:rPr lang="en-US" sz="2000" baseline="30000" dirty="0"/>
                  <a:t>[n]</a:t>
                </a:r>
                <a:r>
                  <a:rPr lang="en-US" sz="2000" dirty="0"/>
                  <a:t> x n.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rows correspond to subsets S⊆V of vertices in the path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 columns correspond to the last vertex in the path</a:t>
                </a:r>
              </a:p>
              <a:p>
                <a:r>
                  <a:rPr lang="en-US" sz="2000" dirty="0"/>
                  <a:t>Define T[</a:t>
                </a:r>
                <a:r>
                  <a:rPr lang="en-US" sz="2000" dirty="0" err="1"/>
                  <a:t>S,v</a:t>
                </a:r>
                <a:r>
                  <a:rPr lang="en-US" sz="2000" dirty="0"/>
                  <a:t>] = 1 if and only if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there is a path that visits exactly the vertices in the set S, and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000" dirty="0"/>
                  <a:t>ends at v ∈ S.</a:t>
                </a:r>
              </a:p>
              <a:p>
                <a:r>
                  <a:rPr lang="en-US" sz="2000" dirty="0"/>
                  <a:t>G has a Hamiltonian path if and only if T[</a:t>
                </a:r>
                <a:r>
                  <a:rPr lang="en-US" sz="2000" dirty="0" err="1"/>
                  <a:t>V,u</a:t>
                </a:r>
                <a:r>
                  <a:rPr lang="en-US" sz="2000" dirty="0"/>
                  <a:t>] = 1 for some vertex </a:t>
                </a:r>
                <a:r>
                  <a:rPr lang="en-US" sz="2000" dirty="0" err="1"/>
                  <a:t>u∈V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5051163"/>
              </a:xfrm>
              <a:blipFill>
                <a:blip r:embed="rId3"/>
                <a:stretch>
                  <a:fillRect l="-1721" t="-1449" b="-1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03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spcAft>
                <a:spcPts val="415"/>
              </a:spcAft>
            </a:pPr>
            <a:r>
              <a:rPr lang="en-US" sz="2000" dirty="0"/>
              <a:t>We construct a table T[</a:t>
            </a:r>
            <a:r>
              <a:rPr lang="en-US" sz="2000" dirty="0" err="1"/>
              <a:t>S,v</a:t>
            </a:r>
            <a:r>
              <a:rPr lang="en-US" sz="2000" dirty="0"/>
              <a:t>] ∈ {0,1}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rows correspond to subsets S⊆V of vertices in the path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columns correspond to the last vertex in the path</a:t>
            </a:r>
          </a:p>
          <a:p>
            <a:pPr>
              <a:spcAft>
                <a:spcPts val="415"/>
              </a:spcAft>
            </a:pPr>
            <a:r>
              <a:rPr lang="en-US" sz="2000" dirty="0"/>
              <a:t>Define T[</a:t>
            </a:r>
            <a:r>
              <a:rPr lang="en-US" sz="2000" dirty="0" err="1"/>
              <a:t>S,v</a:t>
            </a:r>
            <a:r>
              <a:rPr lang="en-US" sz="2000" dirty="0"/>
              <a:t>] = 1 if and only if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there is a path that visits exactly the vertices in the set S, and ends at </a:t>
            </a:r>
            <a:r>
              <a:rPr lang="en-US" sz="2000" dirty="0" err="1"/>
              <a:t>v∈S</a:t>
            </a:r>
            <a:r>
              <a:rPr lang="en-US" sz="20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 We fill in the entries in the table as follows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T[{v},v] = 1 and T[{v},u] = 0 for all vertices </a:t>
            </a:r>
            <a:r>
              <a:rPr lang="en-US" sz="2000" dirty="0" err="1"/>
              <a:t>u≠v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each k=2…n </a:t>
            </a:r>
          </a:p>
          <a:p>
            <a:r>
              <a:rPr lang="en-US" sz="2000" dirty="0"/>
              <a:t>	2.1 For all S⊆V with |S|=k and </a:t>
            </a:r>
            <a:r>
              <a:rPr lang="en-US" sz="2000" dirty="0" err="1"/>
              <a:t>v∈S</a:t>
            </a:r>
            <a:r>
              <a:rPr lang="en-US" sz="2000" dirty="0"/>
              <a:t> do:</a:t>
            </a:r>
          </a:p>
          <a:p>
            <a:r>
              <a:rPr lang="en-US" sz="2000" dirty="0"/>
              <a:t>		Set T[</a:t>
            </a:r>
            <a:r>
              <a:rPr lang="en-US" sz="2000" dirty="0" err="1"/>
              <a:t>S,v</a:t>
            </a:r>
            <a:r>
              <a:rPr lang="en-US" sz="2000" dirty="0"/>
              <a:t>]=1 </a:t>
            </a:r>
            <a:r>
              <a:rPr lang="en-US" sz="2000" dirty="0" err="1"/>
              <a:t>iff</a:t>
            </a:r>
            <a:r>
              <a:rPr lang="en-US" sz="2000" dirty="0"/>
              <a:t> there is (</a:t>
            </a:r>
            <a:r>
              <a:rPr lang="en-US" sz="2000" dirty="0" err="1"/>
              <a:t>u,v</a:t>
            </a:r>
            <a:r>
              <a:rPr lang="en-US" sz="2000" dirty="0"/>
              <a:t>)∈E such that T[S-{v}, u] = 1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G has a Hamiltonian path if and only if T[</a:t>
            </a:r>
            <a:r>
              <a:rPr lang="en-US" sz="2000" dirty="0" err="1"/>
              <a:t>V,v</a:t>
            </a:r>
            <a:r>
              <a:rPr lang="en-US" sz="2000" dirty="0"/>
              <a:t>] = 1 for some vertex </a:t>
            </a:r>
            <a:r>
              <a:rPr lang="en-US" sz="2000" dirty="0" err="1"/>
              <a:t>v∈V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046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ECAAA06-F734-46BF-900F-8165C915AC95}"/>
              </a:ext>
            </a:extLst>
          </p:cNvPr>
          <p:cNvSpPr/>
          <p:nvPr/>
        </p:nvSpPr>
        <p:spPr>
          <a:xfrm>
            <a:off x="6383594" y="2943208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D9C7984-F12A-4052-B4C7-E0B546A0EBA5}"/>
              </a:ext>
            </a:extLst>
          </p:cNvPr>
          <p:cNvSpPr/>
          <p:nvPr/>
        </p:nvSpPr>
        <p:spPr>
          <a:xfrm>
            <a:off x="8389606" y="2575451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AE37F2-0B27-4905-9065-F6B8972DF7F0}"/>
              </a:ext>
            </a:extLst>
          </p:cNvPr>
          <p:cNvSpPr/>
          <p:nvPr/>
        </p:nvSpPr>
        <p:spPr>
          <a:xfrm>
            <a:off x="6884032" y="4227794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D2FF8A-FE19-4CD0-B884-5ECFBA67DDE8}"/>
              </a:ext>
            </a:extLst>
          </p:cNvPr>
          <p:cNvCxnSpPr>
            <a:cxnSpLocks/>
            <a:stCxn id="4" idx="6"/>
            <a:endCxn id="5" idx="2"/>
          </p:cNvCxnSpPr>
          <p:nvPr/>
        </p:nvCxnSpPr>
        <p:spPr>
          <a:xfrm flipV="1">
            <a:off x="6766355" y="2769787"/>
            <a:ext cx="1623251" cy="3677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2452A22-D128-44C7-BF9C-3368114D5440}"/>
              </a:ext>
            </a:extLst>
          </p:cNvPr>
          <p:cNvCxnSpPr>
            <a:cxnSpLocks/>
            <a:stCxn id="6" idx="7"/>
            <a:endCxn id="5" idx="3"/>
          </p:cNvCxnSpPr>
          <p:nvPr/>
        </p:nvCxnSpPr>
        <p:spPr>
          <a:xfrm flipV="1">
            <a:off x="7210739" y="2907204"/>
            <a:ext cx="1234921" cy="13775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689D0AE0-A3D2-42E6-92A4-A9A5CF8C6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626284"/>
              </p:ext>
            </p:extLst>
          </p:nvPr>
        </p:nvGraphicFramePr>
        <p:xfrm>
          <a:off x="709458" y="1819500"/>
          <a:ext cx="5316425" cy="4895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285">
                  <a:extLst>
                    <a:ext uri="{9D8B030D-6E8A-4147-A177-3AD203B41FA5}">
                      <a16:colId xmlns:a16="http://schemas.microsoft.com/office/drawing/2014/main" val="1837988830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2326412749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3037622532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465224230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951772493"/>
                    </a:ext>
                  </a:extLst>
                </a:gridCol>
              </a:tblGrid>
              <a:tr h="377007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58847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633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{B}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3544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92673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{D}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122322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{A,B}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574265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{A,C}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268184"/>
                  </a:ext>
                </a:extLst>
              </a:tr>
              <a:tr h="371843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{A,D}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103073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15208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{B,C}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666948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852966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{A,B,C}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55692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17993"/>
                  </a:ext>
                </a:extLst>
              </a:tr>
            </a:tbl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40B3436D-D5CA-4EEA-82B8-52C2A6ED9BCA}"/>
              </a:ext>
            </a:extLst>
          </p:cNvPr>
          <p:cNvSpPr/>
          <p:nvPr/>
        </p:nvSpPr>
        <p:spPr>
          <a:xfrm>
            <a:off x="8772367" y="4267464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A24CC06-857F-4814-AAB7-796DF0C077C4}"/>
              </a:ext>
            </a:extLst>
          </p:cNvPr>
          <p:cNvCxnSpPr>
            <a:cxnSpLocks/>
            <a:stCxn id="30" idx="1"/>
            <a:endCxn id="6" idx="6"/>
          </p:cNvCxnSpPr>
          <p:nvPr/>
        </p:nvCxnSpPr>
        <p:spPr>
          <a:xfrm flipH="1">
            <a:off x="7266793" y="4324384"/>
            <a:ext cx="1561628" cy="977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B9F8A48-FF37-4578-9FC5-54D400610EE2}"/>
              </a:ext>
            </a:extLst>
          </p:cNvPr>
          <p:cNvCxnSpPr>
            <a:cxnSpLocks/>
            <a:stCxn id="5" idx="4"/>
            <a:endCxn id="30" idx="0"/>
          </p:cNvCxnSpPr>
          <p:nvPr/>
        </p:nvCxnSpPr>
        <p:spPr>
          <a:xfrm>
            <a:off x="8580987" y="2964124"/>
            <a:ext cx="382761" cy="1303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2764F1F-6649-4552-AFC8-D34403904AA8}"/>
              </a:ext>
            </a:extLst>
          </p:cNvPr>
          <p:cNvCxnSpPr>
            <a:cxnSpLocks/>
            <a:stCxn id="78" idx="0"/>
          </p:cNvCxnSpPr>
          <p:nvPr/>
        </p:nvCxnSpPr>
        <p:spPr>
          <a:xfrm flipV="1">
            <a:off x="2297404" y="2769787"/>
            <a:ext cx="980234" cy="935157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009C083-9968-4B11-B33A-C7BD86F0AE89}"/>
              </a:ext>
            </a:extLst>
          </p:cNvPr>
          <p:cNvCxnSpPr>
            <a:cxnSpLocks/>
            <a:stCxn id="81" idx="0"/>
          </p:cNvCxnSpPr>
          <p:nvPr/>
        </p:nvCxnSpPr>
        <p:spPr>
          <a:xfrm flipH="1" flipV="1">
            <a:off x="2443895" y="2462739"/>
            <a:ext cx="922227" cy="1227625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84" idx="0"/>
          </p:cNvCxnSpPr>
          <p:nvPr/>
        </p:nvCxnSpPr>
        <p:spPr>
          <a:xfrm flipV="1">
            <a:off x="2280248" y="5448300"/>
            <a:ext cx="988854" cy="51144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1AEF678C-E739-49A7-B398-6DD0F1C40B1A}"/>
              </a:ext>
            </a:extLst>
          </p:cNvPr>
          <p:cNvCxnSpPr>
            <a:cxnSpLocks/>
            <a:stCxn id="85" idx="0"/>
          </p:cNvCxnSpPr>
          <p:nvPr/>
        </p:nvCxnSpPr>
        <p:spPr>
          <a:xfrm flipH="1" flipV="1">
            <a:off x="2354335" y="4373257"/>
            <a:ext cx="1007233" cy="159373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A1A0E7C-C357-4187-9F2C-19A45817729A}"/>
              </a:ext>
            </a:extLst>
          </p:cNvPr>
          <p:cNvCxnSpPr>
            <a:cxnSpLocks/>
            <a:stCxn id="85" idx="0"/>
          </p:cNvCxnSpPr>
          <p:nvPr/>
        </p:nvCxnSpPr>
        <p:spPr>
          <a:xfrm flipV="1">
            <a:off x="3361568" y="4398657"/>
            <a:ext cx="1007232" cy="156833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18A14445-66D0-4011-95BF-0126B750D12F}"/>
              </a:ext>
            </a:extLst>
          </p:cNvPr>
          <p:cNvCxnSpPr>
            <a:cxnSpLocks/>
            <a:stCxn id="88" idx="0"/>
          </p:cNvCxnSpPr>
          <p:nvPr/>
        </p:nvCxnSpPr>
        <p:spPr>
          <a:xfrm flipH="1" flipV="1">
            <a:off x="3469018" y="3929324"/>
            <a:ext cx="946820" cy="2055899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072B7C8A-8AD5-4784-B55F-F837C933AD8E}"/>
              </a:ext>
            </a:extLst>
          </p:cNvPr>
          <p:cNvSpPr/>
          <p:nvPr/>
        </p:nvSpPr>
        <p:spPr>
          <a:xfrm>
            <a:off x="2073593" y="3704944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9842F322-4058-4639-B062-A4AC54799B95}"/>
              </a:ext>
            </a:extLst>
          </p:cNvPr>
          <p:cNvSpPr/>
          <p:nvPr/>
        </p:nvSpPr>
        <p:spPr>
          <a:xfrm>
            <a:off x="3142311" y="3690364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2056437" y="5959741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33CD31AE-EE58-47AF-B35E-B5A705FAD06C}"/>
              </a:ext>
            </a:extLst>
          </p:cNvPr>
          <p:cNvSpPr/>
          <p:nvPr/>
        </p:nvSpPr>
        <p:spPr>
          <a:xfrm>
            <a:off x="3137757" y="5966995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2490B4E7-9D61-4549-BB75-C7F3B1298A40}"/>
              </a:ext>
            </a:extLst>
          </p:cNvPr>
          <p:cNvSpPr/>
          <p:nvPr/>
        </p:nvSpPr>
        <p:spPr>
          <a:xfrm>
            <a:off x="4192027" y="5985223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DD8448F-B287-4E8B-B336-F7E011EF066E}"/>
              </a:ext>
            </a:extLst>
          </p:cNvPr>
          <p:cNvSpPr/>
          <p:nvPr/>
        </p:nvSpPr>
        <p:spPr>
          <a:xfrm rot="18629621">
            <a:off x="6271959" y="3224831"/>
            <a:ext cx="2966426" cy="769108"/>
          </a:xfrm>
          <a:prstGeom prst="roundRect">
            <a:avLst/>
          </a:prstGeom>
          <a:solidFill>
            <a:schemeClr val="accent6">
              <a:lumMod val="75000"/>
              <a:alpha val="17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4258A9AF-BCB7-4263-A9A6-569116217D0B}"/>
              </a:ext>
            </a:extLst>
          </p:cNvPr>
          <p:cNvSpPr/>
          <p:nvPr/>
        </p:nvSpPr>
        <p:spPr>
          <a:xfrm rot="14873179">
            <a:off x="5724960" y="3463700"/>
            <a:ext cx="2334059" cy="815852"/>
          </a:xfrm>
          <a:prstGeom prst="roundRect">
            <a:avLst/>
          </a:prstGeom>
          <a:solidFill>
            <a:schemeClr val="accent6">
              <a:lumMod val="75000"/>
              <a:alpha val="17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15EBEA8E-5CB0-4FCB-BE1D-F86AADAF9A77}"/>
              </a:ext>
            </a:extLst>
          </p:cNvPr>
          <p:cNvSpPr/>
          <p:nvPr/>
        </p:nvSpPr>
        <p:spPr>
          <a:xfrm rot="21077546">
            <a:off x="6236945" y="2560349"/>
            <a:ext cx="2698222" cy="815852"/>
          </a:xfrm>
          <a:prstGeom prst="roundRect">
            <a:avLst/>
          </a:prstGeom>
          <a:solidFill>
            <a:schemeClr val="accent6">
              <a:lumMod val="75000"/>
              <a:alpha val="17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614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1" grpId="0" animBg="1"/>
      <p:bldP spid="84" grpId="0" animBg="1"/>
      <p:bldP spid="85" grpId="0" animBg="1"/>
      <p:bldP spid="88" grpId="0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endParaRPr lang="en-US" sz="20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ECAAA06-F734-46BF-900F-8165C915AC95}"/>
              </a:ext>
            </a:extLst>
          </p:cNvPr>
          <p:cNvSpPr/>
          <p:nvPr/>
        </p:nvSpPr>
        <p:spPr>
          <a:xfrm>
            <a:off x="6383594" y="2943208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D9C7984-F12A-4052-B4C7-E0B546A0EBA5}"/>
              </a:ext>
            </a:extLst>
          </p:cNvPr>
          <p:cNvSpPr/>
          <p:nvPr/>
        </p:nvSpPr>
        <p:spPr>
          <a:xfrm>
            <a:off x="8389606" y="2575451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7AE37F2-0B27-4905-9065-F6B8972DF7F0}"/>
              </a:ext>
            </a:extLst>
          </p:cNvPr>
          <p:cNvSpPr/>
          <p:nvPr/>
        </p:nvSpPr>
        <p:spPr>
          <a:xfrm>
            <a:off x="6884032" y="4227794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0D2FF8A-FE19-4CD0-B884-5ECFBA67DDE8}"/>
              </a:ext>
            </a:extLst>
          </p:cNvPr>
          <p:cNvCxnSpPr>
            <a:cxnSpLocks/>
            <a:stCxn id="4" idx="6"/>
            <a:endCxn id="5" idx="2"/>
          </p:cNvCxnSpPr>
          <p:nvPr/>
        </p:nvCxnSpPr>
        <p:spPr>
          <a:xfrm flipV="1">
            <a:off x="6766355" y="2769787"/>
            <a:ext cx="1623251" cy="3677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2452A22-D128-44C7-BF9C-3368114D5440}"/>
              </a:ext>
            </a:extLst>
          </p:cNvPr>
          <p:cNvCxnSpPr>
            <a:cxnSpLocks/>
            <a:stCxn id="6" idx="7"/>
            <a:endCxn id="5" idx="3"/>
          </p:cNvCxnSpPr>
          <p:nvPr/>
        </p:nvCxnSpPr>
        <p:spPr>
          <a:xfrm flipV="1">
            <a:off x="7210739" y="2907204"/>
            <a:ext cx="1234921" cy="13775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Table 11">
            <a:extLst>
              <a:ext uri="{FF2B5EF4-FFF2-40B4-BE49-F238E27FC236}">
                <a16:creationId xmlns:a16="http://schemas.microsoft.com/office/drawing/2014/main" id="{689D0AE0-A3D2-42E6-92A4-A9A5CF8C6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645"/>
              </p:ext>
            </p:extLst>
          </p:nvPr>
        </p:nvGraphicFramePr>
        <p:xfrm>
          <a:off x="709458" y="1819500"/>
          <a:ext cx="5316425" cy="4895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285">
                  <a:extLst>
                    <a:ext uri="{9D8B030D-6E8A-4147-A177-3AD203B41FA5}">
                      <a16:colId xmlns:a16="http://schemas.microsoft.com/office/drawing/2014/main" val="1837988830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2326412749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3037622532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465224230"/>
                    </a:ext>
                  </a:extLst>
                </a:gridCol>
                <a:gridCol w="1063285">
                  <a:extLst>
                    <a:ext uri="{9D8B030D-6E8A-4147-A177-3AD203B41FA5}">
                      <a16:colId xmlns:a16="http://schemas.microsoft.com/office/drawing/2014/main" val="951772493"/>
                    </a:ext>
                  </a:extLst>
                </a:gridCol>
              </a:tblGrid>
              <a:tr h="377007"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58847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6633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{B}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35447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926739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{D}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4122322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574265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268184"/>
                  </a:ext>
                </a:extLst>
              </a:tr>
              <a:tr h="371843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103073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{A,B,C}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15208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{A,B,D}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666948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{A,C,D}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852966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{B,C,D}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155692"/>
                  </a:ext>
                </a:extLst>
              </a:tr>
              <a:tr h="377007"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{A,B,C,D}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17993"/>
                  </a:ext>
                </a:extLst>
              </a:tr>
            </a:tbl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40B3436D-D5CA-4EEA-82B8-52C2A6ED9BCA}"/>
              </a:ext>
            </a:extLst>
          </p:cNvPr>
          <p:cNvSpPr/>
          <p:nvPr/>
        </p:nvSpPr>
        <p:spPr>
          <a:xfrm>
            <a:off x="8772367" y="4267464"/>
            <a:ext cx="382761" cy="3886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endParaRPr lang="en-CA" dirty="0">
              <a:solidFill>
                <a:schemeClr val="tx1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A24CC06-857F-4814-AAB7-796DF0C077C4}"/>
              </a:ext>
            </a:extLst>
          </p:cNvPr>
          <p:cNvCxnSpPr>
            <a:cxnSpLocks/>
            <a:stCxn id="30" idx="1"/>
            <a:endCxn id="6" idx="6"/>
          </p:cNvCxnSpPr>
          <p:nvPr/>
        </p:nvCxnSpPr>
        <p:spPr>
          <a:xfrm flipH="1">
            <a:off x="7266793" y="4324384"/>
            <a:ext cx="1561628" cy="9774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B9F8A48-FF37-4578-9FC5-54D400610EE2}"/>
              </a:ext>
            </a:extLst>
          </p:cNvPr>
          <p:cNvCxnSpPr>
            <a:cxnSpLocks/>
            <a:stCxn id="5" idx="4"/>
            <a:endCxn id="30" idx="0"/>
          </p:cNvCxnSpPr>
          <p:nvPr/>
        </p:nvCxnSpPr>
        <p:spPr>
          <a:xfrm>
            <a:off x="8580987" y="2964124"/>
            <a:ext cx="382761" cy="13033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28" idx="0"/>
          </p:cNvCxnSpPr>
          <p:nvPr/>
        </p:nvCxnSpPr>
        <p:spPr>
          <a:xfrm flipV="1">
            <a:off x="2301268" y="6159062"/>
            <a:ext cx="967449" cy="151708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2077457" y="6310770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H="1" flipV="1">
            <a:off x="2470428" y="5864772"/>
            <a:ext cx="864692" cy="474319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3111309" y="6339091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3335120" y="5864772"/>
            <a:ext cx="1024940" cy="474319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3335120" y="5821802"/>
            <a:ext cx="1885712" cy="517289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4151594" y="6310770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45" idx="0"/>
          </p:cNvCxnSpPr>
          <p:nvPr/>
        </p:nvCxnSpPr>
        <p:spPr>
          <a:xfrm flipH="1" flipV="1">
            <a:off x="3481669" y="5460116"/>
            <a:ext cx="893736" cy="850654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</p:cNvCxnSpPr>
          <p:nvPr/>
        </p:nvCxnSpPr>
        <p:spPr>
          <a:xfrm flipV="1">
            <a:off x="4344379" y="5460116"/>
            <a:ext cx="1071310" cy="850655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" name="Rectangle: Rounded Corners 83">
            <a:extLst>
              <a:ext uri="{FF2B5EF4-FFF2-40B4-BE49-F238E27FC236}">
                <a16:creationId xmlns:a16="http://schemas.microsoft.com/office/drawing/2014/main" id="{501E37B5-7648-4CB2-90C7-1338712428E5}"/>
              </a:ext>
            </a:extLst>
          </p:cNvPr>
          <p:cNvSpPr/>
          <p:nvPr/>
        </p:nvSpPr>
        <p:spPr>
          <a:xfrm>
            <a:off x="5231372" y="6363659"/>
            <a:ext cx="447621" cy="333365"/>
          </a:xfrm>
          <a:prstGeom prst="roundRect">
            <a:avLst/>
          </a:prstGeom>
          <a:solidFill>
            <a:schemeClr val="accent1">
              <a:alpha val="16000"/>
            </a:schemeClr>
          </a:solidFill>
          <a:ln>
            <a:solidFill>
              <a:srgbClr val="FF0000">
                <a:alpha val="8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3504280" y="5094137"/>
            <a:ext cx="1950903" cy="1269522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6264298-0157-497D-965C-3A9D0884652A}"/>
              </a:ext>
            </a:extLst>
          </p:cNvPr>
          <p:cNvCxnSpPr>
            <a:cxnSpLocks/>
            <a:stCxn id="51" idx="0"/>
          </p:cNvCxnSpPr>
          <p:nvPr/>
        </p:nvCxnSpPr>
        <p:spPr>
          <a:xfrm flipH="1" flipV="1">
            <a:off x="4544565" y="5094137"/>
            <a:ext cx="910618" cy="1269522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521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3" grpId="0" animBg="1"/>
      <p:bldP spid="33" grpId="1" animBg="1"/>
      <p:bldP spid="45" grpId="0" animBg="1"/>
      <p:bldP spid="45" grpId="1" animBg="1"/>
      <p:bldP spid="51" grpId="0" animBg="1"/>
      <p:bldP spid="5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Hamiltonian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Algorithm</a:t>
            </a:r>
            <a:r>
              <a:rPr lang="en-US" sz="2000" dirty="0"/>
              <a:t>: We fill in the entries in the table as follows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Set T[{v},v] = 1 and T[{v},u] = 0 for all vertices </a:t>
            </a:r>
            <a:r>
              <a:rPr lang="en-US" sz="2000" dirty="0" err="1"/>
              <a:t>u≠v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For each k=2…n </a:t>
            </a:r>
          </a:p>
          <a:p>
            <a:r>
              <a:rPr lang="en-US" sz="2000" dirty="0"/>
              <a:t>	2.1 For all S⊆V with |S|=k and </a:t>
            </a:r>
            <a:r>
              <a:rPr lang="en-US" sz="2000" dirty="0" err="1"/>
              <a:t>v∈S</a:t>
            </a:r>
            <a:r>
              <a:rPr lang="en-US" sz="2000" dirty="0"/>
              <a:t> do:</a:t>
            </a:r>
          </a:p>
          <a:p>
            <a:r>
              <a:rPr lang="en-US" sz="2000" dirty="0"/>
              <a:t>		Set T[</a:t>
            </a:r>
            <a:r>
              <a:rPr lang="en-US" sz="2000" dirty="0" err="1"/>
              <a:t>S,v</a:t>
            </a:r>
            <a:r>
              <a:rPr lang="en-US" sz="2000" dirty="0"/>
              <a:t>]=1 </a:t>
            </a:r>
            <a:r>
              <a:rPr lang="en-US" sz="2000" dirty="0" err="1"/>
              <a:t>iff</a:t>
            </a:r>
            <a:r>
              <a:rPr lang="en-US" sz="2000" dirty="0"/>
              <a:t> there is (</a:t>
            </a:r>
            <a:r>
              <a:rPr lang="en-US" sz="2000" dirty="0" err="1"/>
              <a:t>u,v</a:t>
            </a:r>
            <a:r>
              <a:rPr lang="en-US" sz="2000" dirty="0"/>
              <a:t>)∈E such that T[S-{v}, u] = 1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/>
              <a:t>G has a Hamiltonian path if and only if T[</a:t>
            </a:r>
            <a:r>
              <a:rPr lang="en-US" sz="2000" dirty="0" err="1"/>
              <a:t>V,v</a:t>
            </a:r>
            <a:r>
              <a:rPr lang="en-US" sz="2000" dirty="0"/>
              <a:t>] = 1 for some vertex </a:t>
            </a:r>
            <a:r>
              <a:rPr lang="en-US" sz="2000" dirty="0" err="1"/>
              <a:t>v∈V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/>
              <a:t>This solves the </a:t>
            </a:r>
            <a:r>
              <a:rPr lang="en-US" sz="2000" i="1" dirty="0"/>
              <a:t>decision version</a:t>
            </a:r>
            <a:r>
              <a:rPr lang="en-US" sz="2000" dirty="0"/>
              <a:t> of the problem.</a:t>
            </a:r>
          </a:p>
          <a:p>
            <a:r>
              <a:rPr lang="en-US" sz="2000" u="sng" dirty="0"/>
              <a:t>Correctness</a:t>
            </a:r>
            <a:r>
              <a:rPr lang="en-US" sz="2000" dirty="0"/>
              <a:t>: clear by definition of T.</a:t>
            </a:r>
          </a:p>
          <a:p>
            <a:r>
              <a:rPr lang="en-US" sz="2000" u="sng" dirty="0"/>
              <a:t>Running time</a:t>
            </a:r>
            <a:r>
              <a:rPr lang="en-US" sz="2000" dirty="0"/>
              <a:t>: Size of T is O(n*2</a:t>
            </a:r>
            <a:r>
              <a:rPr lang="en-US" sz="2000" baseline="30000" dirty="0"/>
              <a:t>n</a:t>
            </a:r>
            <a:r>
              <a:rPr lang="en-US" sz="2000" dirty="0"/>
              <a:t>), computing an entry is done in poly(n) time.</a:t>
            </a:r>
          </a:p>
          <a:p>
            <a:r>
              <a:rPr lang="en-US" sz="2000" dirty="0"/>
              <a:t>Therefore, the total time is poly(n)*2</a:t>
            </a:r>
            <a:r>
              <a:rPr lang="en-US" sz="2000" baseline="30000" dirty="0"/>
              <a:t>n</a:t>
            </a:r>
            <a:r>
              <a:rPr lang="en-US" sz="2000" dirty="0"/>
              <a:t>.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DFDED64-C2CE-4A38-B51E-F8CDE3737CF0}"/>
              </a:ext>
            </a:extLst>
          </p:cNvPr>
          <p:cNvSpPr/>
          <p:nvPr/>
        </p:nvSpPr>
        <p:spPr>
          <a:xfrm>
            <a:off x="4378672" y="4799786"/>
            <a:ext cx="4699727" cy="8644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u="sng" dirty="0"/>
              <a:t>HW3</a:t>
            </a:r>
            <a:r>
              <a:rPr lang="en-US" sz="2200" dirty="0"/>
              <a:t>: modify the algorithm to solve the search version of the problem</a:t>
            </a:r>
          </a:p>
        </p:txBody>
      </p:sp>
    </p:spTree>
    <p:extLst>
      <p:ext uri="{BB962C8B-B14F-4D97-AF65-F5344CB8AC3E}">
        <p14:creationId xmlns:p14="http://schemas.microsoft.com/office/powerpoint/2010/main" val="348741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this week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Finding Hamiltonian path in time O(2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Finding a path of length k in time exp(k)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Color coding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</p:spTree>
    <p:extLst>
      <p:ext uri="{BB962C8B-B14F-4D97-AF65-F5344CB8AC3E}">
        <p14:creationId xmlns:p14="http://schemas.microsoft.com/office/powerpoint/2010/main" val="97757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</a:t>
            </a:r>
            <a:r>
              <a:rPr lang="en-US" sz="2000" dirty="0" err="1"/>
              <a:t>int</a:t>
            </a:r>
            <a:r>
              <a:rPr lang="en-US" sz="2000" dirty="0"/>
              <a:t> weights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&gt;0}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r>
              <a:rPr lang="en-US" sz="2000" dirty="0"/>
              <a:t>A weight limit W&gt;0.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r>
              <a:rPr lang="en-US" sz="2000" u="sng" dirty="0"/>
              <a:t>Example</a:t>
            </a:r>
            <a:r>
              <a:rPr lang="en-US" sz="2000" dirty="0"/>
              <a:t>: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Snacks: v</a:t>
            </a:r>
            <a:r>
              <a:rPr lang="en-US" sz="2000" baseline="-25000" dirty="0"/>
              <a:t>1</a:t>
            </a:r>
            <a:r>
              <a:rPr lang="en-US" sz="2000" dirty="0"/>
              <a:t> = 100, w</a:t>
            </a:r>
            <a:r>
              <a:rPr lang="en-US" sz="2000" baseline="-25000" dirty="0"/>
              <a:t>1</a:t>
            </a:r>
            <a:r>
              <a:rPr lang="en-US" sz="2000" dirty="0"/>
              <a:t> = 20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Water: v</a:t>
            </a:r>
            <a:r>
              <a:rPr lang="en-US" sz="2000" baseline="-25000" dirty="0"/>
              <a:t>2</a:t>
            </a:r>
            <a:r>
              <a:rPr lang="en-US" sz="2000" dirty="0"/>
              <a:t> = 200, w</a:t>
            </a:r>
            <a:r>
              <a:rPr lang="en-US" sz="2000" baseline="-25000" dirty="0"/>
              <a:t>2</a:t>
            </a:r>
            <a:r>
              <a:rPr lang="en-US" sz="2000" dirty="0"/>
              <a:t> = 20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Warm Jacket: v</a:t>
            </a:r>
            <a:r>
              <a:rPr lang="en-US" sz="2000" baseline="-25000" dirty="0"/>
              <a:t>3</a:t>
            </a:r>
            <a:r>
              <a:rPr lang="en-US" sz="2000" dirty="0"/>
              <a:t> = 200, w</a:t>
            </a:r>
            <a:r>
              <a:rPr lang="en-US" sz="2000" baseline="-25000" dirty="0"/>
              <a:t>3</a:t>
            </a:r>
            <a:r>
              <a:rPr lang="en-US" sz="2000" dirty="0"/>
              <a:t> = 50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Ski Equipment: v</a:t>
            </a:r>
            <a:r>
              <a:rPr lang="en-US" sz="2000" baseline="-25000" dirty="0"/>
              <a:t>4</a:t>
            </a:r>
            <a:r>
              <a:rPr lang="en-US" sz="2000" dirty="0"/>
              <a:t> = 10, w</a:t>
            </a:r>
            <a:r>
              <a:rPr lang="en-US" sz="2000" baseline="-25000" dirty="0"/>
              <a:t>4</a:t>
            </a:r>
            <a:r>
              <a:rPr lang="en-US" sz="2000" dirty="0"/>
              <a:t> = 100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Phone: v</a:t>
            </a:r>
            <a:r>
              <a:rPr lang="en-US" sz="2000" baseline="-25000" dirty="0"/>
              <a:t>5</a:t>
            </a:r>
            <a:r>
              <a:rPr lang="en-US" sz="2000" dirty="0"/>
              <a:t> = 1000, w</a:t>
            </a:r>
            <a:r>
              <a:rPr lang="en-US" sz="2000" baseline="-25000" dirty="0"/>
              <a:t>5</a:t>
            </a:r>
            <a:r>
              <a:rPr lang="en-US" sz="2000" dirty="0"/>
              <a:t> = 5</a:t>
            </a:r>
          </a:p>
          <a:p>
            <a:pPr>
              <a:spcAft>
                <a:spcPts val="415"/>
              </a:spcAft>
            </a:pPr>
            <a:r>
              <a:rPr lang="en-US" sz="2000" dirty="0"/>
              <a:t>Maximum weight W = 60</a:t>
            </a:r>
          </a:p>
          <a:p>
            <a:pPr>
              <a:spcAft>
                <a:spcPts val="415"/>
              </a:spcAft>
            </a:pPr>
            <a:endParaRPr lang="en-US" sz="2000" dirty="0"/>
          </a:p>
          <a:p>
            <a:pPr>
              <a:spcAft>
                <a:spcPts val="415"/>
              </a:spcAft>
            </a:pPr>
            <a:r>
              <a:rPr lang="en-US" sz="2000" u="sng" dirty="0"/>
              <a:t>Answer</a:t>
            </a:r>
            <a:r>
              <a:rPr lang="en-US" sz="2000" dirty="0"/>
              <a:t>: Probably take Phone, Snacks, Water</a:t>
            </a:r>
          </a:p>
        </p:txBody>
      </p:sp>
    </p:spTree>
    <p:extLst>
      <p:ext uri="{BB962C8B-B14F-4D97-AF65-F5344CB8AC3E}">
        <p14:creationId xmlns:p14="http://schemas.microsoft.com/office/powerpoint/2010/main" val="197088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weights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r>
              <a:rPr lang="en-US" sz="2000" dirty="0"/>
              <a:t>A weight limit W. - all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 err="1"/>
              <a:t>’s</a:t>
            </a:r>
            <a:r>
              <a:rPr lang="en-US" sz="2000" dirty="0"/>
              <a:t> and W are positive integers.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endParaRPr lang="en-US" sz="2000" dirty="0"/>
          </a:p>
          <a:p>
            <a:r>
              <a:rPr lang="en-US" sz="2000" u="sng" dirty="0"/>
              <a:t>Idea</a:t>
            </a:r>
            <a:r>
              <a:rPr lang="en-US" sz="2000" dirty="0"/>
              <a:t>: Suppose we decided on all objects except for the last one (</a:t>
            </a:r>
            <a:r>
              <a:rPr lang="en-US" sz="2000" dirty="0" err="1"/>
              <a:t>v</a:t>
            </a:r>
            <a:r>
              <a:rPr lang="en-US" sz="2000" baseline="-25000" dirty="0" err="1"/>
              <a:t>n</a:t>
            </a:r>
            <a:r>
              <a:rPr lang="en-US" sz="2000" dirty="0"/>
              <a:t>, </a:t>
            </a:r>
            <a:r>
              <a:rPr lang="en-US" sz="2000" dirty="0" err="1"/>
              <a:t>w</a:t>
            </a:r>
            <a:r>
              <a:rPr lang="en-US" sz="2000" baseline="-25000" dirty="0" err="1"/>
              <a:t>n</a:t>
            </a:r>
            <a:r>
              <a:rPr lang="en-US" sz="2000" dirty="0"/>
              <a:t>).</a:t>
            </a:r>
          </a:p>
          <a:p>
            <a:r>
              <a:rPr lang="en-US" sz="2000" dirty="0"/>
              <a:t>Should we add the last object?</a:t>
            </a:r>
          </a:p>
          <a:p>
            <a:r>
              <a:rPr lang="en-US" sz="2000" u="sng" dirty="0"/>
              <a:t>Two cases</a:t>
            </a:r>
            <a:r>
              <a:rPr lang="en-US" sz="20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a solution that does not involve the last object.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there is room for the last object, i.e., total weight is less than W-</a:t>
            </a:r>
            <a:r>
              <a:rPr lang="en-US" sz="2000" dirty="0" err="1"/>
              <a:t>w</a:t>
            </a:r>
            <a:r>
              <a:rPr lang="en-US" sz="2000" baseline="-25000" dirty="0" err="1"/>
              <a:t>n</a:t>
            </a:r>
            <a:r>
              <a:rPr lang="en-US" sz="2000" dirty="0"/>
              <a:t>, then we can add it to the solution– this adds value </a:t>
            </a:r>
            <a:r>
              <a:rPr lang="en-US" sz="2000" dirty="0" err="1"/>
              <a:t>v</a:t>
            </a:r>
            <a:r>
              <a:rPr lang="en-US" sz="2000" baseline="-25000" dirty="0" err="1"/>
              <a:t>n</a:t>
            </a:r>
            <a:r>
              <a:rPr lang="en-US" sz="2000" dirty="0"/>
              <a:t> 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38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Create a matrix M[0…n, 0…W]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M[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w ] will have the optimal value up to weight w using items 1…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w = 0…W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	Set M[ 0 , w ] = 0 // no items used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total value = 0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=1…n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	Set M[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 , 0 ] = 0 // zero weight is allowed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total value = 0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=1…n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For each w = 1…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  <a:p>
            <a:pPr marL="342900" lvl="1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Set M[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, w ] = max ( M[i-1, w], M[i-1, w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0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] + v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Return M[n ,W]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6F409A74-0B03-4627-ABF5-A2FA2144D480}"/>
              </a:ext>
            </a:extLst>
          </p:cNvPr>
          <p:cNvSpPr/>
          <p:nvPr/>
        </p:nvSpPr>
        <p:spPr>
          <a:xfrm>
            <a:off x="5579619" y="1891486"/>
            <a:ext cx="3183381" cy="80685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Goal: compute M[</a:t>
            </a:r>
            <a:r>
              <a:rPr lang="en-US" sz="2200" dirty="0" err="1"/>
              <a:t>n,W</a:t>
            </a:r>
            <a:r>
              <a:rPr lang="en-US" sz="2200" dirty="0"/>
              <a:t>]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6F409A74-0B03-4627-ABF5-A2FA2144D480}"/>
              </a:ext>
            </a:extLst>
          </p:cNvPr>
          <p:cNvSpPr/>
          <p:nvPr/>
        </p:nvSpPr>
        <p:spPr>
          <a:xfrm>
            <a:off x="3305294" y="5277502"/>
            <a:ext cx="2568615" cy="4076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Don’t use the </a:t>
            </a:r>
            <a:r>
              <a:rPr lang="en-US" sz="2000" dirty="0" err="1"/>
              <a:t>i’th</a:t>
            </a:r>
            <a:r>
              <a:rPr lang="en-US" sz="2000" dirty="0"/>
              <a:t> item</a:t>
            </a:r>
          </a:p>
        </p:txBody>
      </p:sp>
      <p:cxnSp>
        <p:nvCxnSpPr>
          <p:cNvPr id="8" name="Straight Arrow Connector 7"/>
          <p:cNvCxnSpPr>
            <a:stCxn id="7" idx="2"/>
            <a:endCxn id="15" idx="0"/>
          </p:cNvCxnSpPr>
          <p:nvPr/>
        </p:nvCxnSpPr>
        <p:spPr>
          <a:xfrm>
            <a:off x="4589602" y="5685134"/>
            <a:ext cx="838991" cy="6000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6F409A74-0B03-4627-ABF5-A2FA2144D480}"/>
              </a:ext>
            </a:extLst>
          </p:cNvPr>
          <p:cNvSpPr/>
          <p:nvPr/>
        </p:nvSpPr>
        <p:spPr>
          <a:xfrm>
            <a:off x="6316717" y="5269887"/>
            <a:ext cx="3000023" cy="5948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/>
              <a:t>Use the </a:t>
            </a:r>
            <a:r>
              <a:rPr lang="en-US" sz="2000" dirty="0" err="1"/>
              <a:t>i’th</a:t>
            </a:r>
            <a:r>
              <a:rPr lang="en-US" sz="2000" dirty="0"/>
              <a:t> item.</a:t>
            </a:r>
            <a:br>
              <a:rPr lang="en-US" sz="2000" dirty="0"/>
            </a:br>
            <a:r>
              <a:rPr lang="en-US" sz="2000" dirty="0"/>
              <a:t>Update the total value</a:t>
            </a:r>
            <a:endParaRPr lang="en-CA" sz="2000" dirty="0"/>
          </a:p>
        </p:txBody>
      </p:sp>
      <p:cxnSp>
        <p:nvCxnSpPr>
          <p:cNvPr id="11" name="Straight Arrow Connector 10"/>
          <p:cNvCxnSpPr>
            <a:stCxn id="10" idx="2"/>
            <a:endCxn id="16" idx="0"/>
          </p:cNvCxnSpPr>
          <p:nvPr/>
        </p:nvCxnSpPr>
        <p:spPr>
          <a:xfrm flipH="1">
            <a:off x="7013840" y="5864773"/>
            <a:ext cx="802889" cy="4204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887310" y="6285186"/>
            <a:ext cx="1082566" cy="441435"/>
          </a:xfrm>
          <a:prstGeom prst="round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029308" y="6285186"/>
            <a:ext cx="1969063" cy="441435"/>
          </a:xfrm>
          <a:prstGeom prst="roundRect">
            <a:avLst/>
          </a:prstGeom>
          <a:solidFill>
            <a:schemeClr val="accent6">
              <a:lumMod val="75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22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Create a matrix M[0…n, 0…W]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M[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w ] will have the optimal value up to weight w using items 1…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w = 0…W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	Set M[ 0 , w ] = 0 // no items used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total value = 0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=1…n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	Set M[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 , 0 ] = 0 // zero weight is allowed 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total value = 0</a:t>
            </a:r>
            <a:endParaRPr lang="en-C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CA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=1…n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For each w = 1…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  <a:p>
            <a:pPr marL="342900" lvl="1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	Set M[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, w ] = max ( M[i-1, w], M[i-1, w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0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] + v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Return M[n ,W]</a:t>
            </a:r>
          </a:p>
          <a:p>
            <a:pPr marL="457200" indent="-457200">
              <a:buFont typeface="+mj-lt"/>
              <a:buAutoNum type="arabicPeriod" startAt="6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845C44D2-86DE-4492-A8EE-F6B895CBF10A}"/>
              </a:ext>
            </a:extLst>
          </p:cNvPr>
          <p:cNvSpPr/>
          <p:nvPr/>
        </p:nvSpPr>
        <p:spPr>
          <a:xfrm>
            <a:off x="4775201" y="1707476"/>
            <a:ext cx="496570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runtime of the algorithm?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70FBF4F9-BACC-467B-A8FB-6FAF0D059214}"/>
              </a:ext>
            </a:extLst>
          </p:cNvPr>
          <p:cNvSpPr/>
          <p:nvPr/>
        </p:nvSpPr>
        <p:spPr>
          <a:xfrm>
            <a:off x="4610101" y="3344500"/>
            <a:ext cx="4000499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matrix has </a:t>
            </a:r>
            <a:r>
              <a:rPr lang="en-US" dirty="0" err="1"/>
              <a:t>nW</a:t>
            </a:r>
            <a:r>
              <a:rPr lang="en-US" dirty="0"/>
              <a:t> entries,</a:t>
            </a:r>
            <a:br>
              <a:rPr lang="en-US" dirty="0"/>
            </a:br>
            <a:r>
              <a:rPr lang="en-US" dirty="0"/>
              <a:t>each entry requires O(1) time</a:t>
            </a:r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43AA5118-4380-4045-8055-0F2DC62B9213}"/>
              </a:ext>
            </a:extLst>
          </p:cNvPr>
          <p:cNvSpPr/>
          <p:nvPr/>
        </p:nvSpPr>
        <p:spPr>
          <a:xfrm>
            <a:off x="3708401" y="4546187"/>
            <a:ext cx="5613399" cy="6862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Therefore, the total running time is O(</a:t>
            </a:r>
            <a:r>
              <a:rPr lang="en-US" dirty="0" err="1"/>
              <a:t>nW</a:t>
            </a:r>
            <a:r>
              <a:rPr lang="en-US" dirty="0"/>
              <a:t>)</a:t>
            </a:r>
          </a:p>
        </p:txBody>
      </p:sp>
      <p:sp>
        <p:nvSpPr>
          <p:cNvPr id="13" name="Rounded Rectangle 8">
            <a:extLst>
              <a:ext uri="{FF2B5EF4-FFF2-40B4-BE49-F238E27FC236}">
                <a16:creationId xmlns:a16="http://schemas.microsoft.com/office/drawing/2014/main" id="{2282AACC-2799-4A09-87BF-305E8BA84FE3}"/>
              </a:ext>
            </a:extLst>
          </p:cNvPr>
          <p:cNvSpPr/>
          <p:nvPr/>
        </p:nvSpPr>
        <p:spPr>
          <a:xfrm>
            <a:off x="5103555" y="5445372"/>
            <a:ext cx="4076444" cy="71202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Note that this might be</a:t>
            </a:r>
          </a:p>
          <a:p>
            <a:pPr marL="0" indent="0">
              <a:buNone/>
            </a:pPr>
            <a:r>
              <a:rPr lang="en-US" dirty="0"/>
              <a:t>exponential in the input length</a:t>
            </a:r>
          </a:p>
        </p:txBody>
      </p:sp>
    </p:spTree>
    <p:extLst>
      <p:ext uri="{BB962C8B-B14F-4D97-AF65-F5344CB8AC3E}">
        <p14:creationId xmlns:p14="http://schemas.microsoft.com/office/powerpoint/2010/main" val="254894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8A754EE2-4AE4-4F8B-94BD-CBA7DD510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6362" y="3171216"/>
            <a:ext cx="6057900" cy="3248025"/>
          </a:xfrm>
          <a:prstGeom prst="rect">
            <a:avLst/>
          </a:prstGeom>
        </p:spPr>
      </p:pic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Example</a:t>
            </a:r>
            <a:r>
              <a:rPr lang="en-US" sz="2000" dirty="0"/>
              <a:t>: We have four items and weight limit W = 5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1</a:t>
            </a:r>
            <a:r>
              <a:rPr lang="en-US" sz="2000" dirty="0"/>
              <a:t> = 1, w</a:t>
            </a:r>
            <a:r>
              <a:rPr lang="en-US" sz="2000" baseline="-25000" dirty="0"/>
              <a:t>1</a:t>
            </a:r>
            <a:r>
              <a:rPr lang="en-US" sz="2000" dirty="0"/>
              <a:t> = 1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2</a:t>
            </a:r>
            <a:r>
              <a:rPr lang="en-US" sz="2000" dirty="0"/>
              <a:t> = 3, w</a:t>
            </a:r>
            <a:r>
              <a:rPr lang="en-US" sz="2000" baseline="-25000" dirty="0"/>
              <a:t>2</a:t>
            </a:r>
            <a:r>
              <a:rPr lang="en-US" sz="2000" dirty="0"/>
              <a:t> = 1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3</a:t>
            </a:r>
            <a:r>
              <a:rPr lang="en-US" sz="2000" dirty="0"/>
              <a:t> = 4, w</a:t>
            </a:r>
            <a:r>
              <a:rPr lang="en-US" sz="2000" baseline="-25000" dirty="0"/>
              <a:t>3</a:t>
            </a:r>
            <a:r>
              <a:rPr lang="en-US" sz="2000" dirty="0"/>
              <a:t> = 3</a:t>
            </a:r>
          </a:p>
          <a:p>
            <a:pPr marL="342900" indent="-342900">
              <a:spcAft>
                <a:spcPts val="415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</a:t>
            </a:r>
            <a:r>
              <a:rPr lang="en-US" sz="2000" baseline="-25000" dirty="0"/>
              <a:t>4</a:t>
            </a:r>
            <a:r>
              <a:rPr lang="en-US" sz="2000" dirty="0"/>
              <a:t> = 2, w</a:t>
            </a:r>
            <a:r>
              <a:rPr lang="en-US" sz="2000" baseline="-25000" dirty="0"/>
              <a:t>4</a:t>
            </a:r>
            <a:r>
              <a:rPr lang="en-US" sz="2000" dirty="0"/>
              <a:t> = 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AD0A17C-A238-49E6-91AE-422EA0BA3E85}"/>
              </a:ext>
            </a:extLst>
          </p:cNvPr>
          <p:cNvCxnSpPr>
            <a:cxnSpLocks/>
          </p:cNvCxnSpPr>
          <p:nvPr/>
        </p:nvCxnSpPr>
        <p:spPr>
          <a:xfrm flipH="1" flipV="1">
            <a:off x="4949998" y="5113728"/>
            <a:ext cx="2547765" cy="43852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9342C35-1FF2-4C8D-A52D-F37807E2ECFA}"/>
              </a:ext>
            </a:extLst>
          </p:cNvPr>
          <p:cNvCxnSpPr>
            <a:cxnSpLocks/>
          </p:cNvCxnSpPr>
          <p:nvPr/>
        </p:nvCxnSpPr>
        <p:spPr>
          <a:xfrm flipV="1">
            <a:off x="7497763" y="509505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FCA9C0-8A57-4194-A24C-59381E999CA6}"/>
              </a:ext>
            </a:extLst>
          </p:cNvPr>
          <p:cNvCxnSpPr>
            <a:cxnSpLocks/>
          </p:cNvCxnSpPr>
          <p:nvPr/>
        </p:nvCxnSpPr>
        <p:spPr>
          <a:xfrm flipH="1" flipV="1">
            <a:off x="5192713" y="4637850"/>
            <a:ext cx="666750" cy="3147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3665AB-305C-4F1B-9EC1-D42112D455A4}"/>
              </a:ext>
            </a:extLst>
          </p:cNvPr>
          <p:cNvCxnSpPr>
            <a:cxnSpLocks/>
          </p:cNvCxnSpPr>
          <p:nvPr/>
        </p:nvCxnSpPr>
        <p:spPr>
          <a:xfrm flipH="1" flipV="1">
            <a:off x="6690948" y="5704650"/>
            <a:ext cx="1721215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6D574BB-FFE9-47EE-93FA-F39D42709197}"/>
              </a:ext>
            </a:extLst>
          </p:cNvPr>
          <p:cNvCxnSpPr>
            <a:cxnSpLocks/>
          </p:cNvCxnSpPr>
          <p:nvPr/>
        </p:nvCxnSpPr>
        <p:spPr>
          <a:xfrm flipV="1">
            <a:off x="8412163" y="570465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CD9C305-93FB-450E-80B0-311F8B70C104}"/>
              </a:ext>
            </a:extLst>
          </p:cNvPr>
          <p:cNvCxnSpPr>
            <a:cxnSpLocks/>
          </p:cNvCxnSpPr>
          <p:nvPr/>
        </p:nvCxnSpPr>
        <p:spPr>
          <a:xfrm flipV="1">
            <a:off x="4964113" y="448545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5680C64-55A9-4BE9-9227-78AB629E3D9E}"/>
              </a:ext>
            </a:extLst>
          </p:cNvPr>
          <p:cNvCxnSpPr>
            <a:cxnSpLocks/>
          </p:cNvCxnSpPr>
          <p:nvPr/>
        </p:nvCxnSpPr>
        <p:spPr>
          <a:xfrm flipH="1" flipV="1">
            <a:off x="4246563" y="4587050"/>
            <a:ext cx="628650" cy="381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EFBFB55-909D-4AE2-8AA4-B6022CDB2515}"/>
              </a:ext>
            </a:extLst>
          </p:cNvPr>
          <p:cNvCxnSpPr>
            <a:cxnSpLocks/>
          </p:cNvCxnSpPr>
          <p:nvPr/>
        </p:nvCxnSpPr>
        <p:spPr>
          <a:xfrm flipV="1">
            <a:off x="5878513" y="448545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A8DE6BD7-2BAD-4183-9E4D-A0FAA1346D1B}"/>
              </a:ext>
            </a:extLst>
          </p:cNvPr>
          <p:cNvSpPr/>
          <p:nvPr/>
        </p:nvSpPr>
        <p:spPr>
          <a:xfrm flipH="1">
            <a:off x="7617619" y="4900260"/>
            <a:ext cx="2173287" cy="67364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 not use item 3</a:t>
            </a:r>
            <a:endParaRPr lang="en-CA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12825854-677D-4B43-9121-31CD28931432}"/>
              </a:ext>
            </a:extLst>
          </p:cNvPr>
          <p:cNvSpPr/>
          <p:nvPr/>
        </p:nvSpPr>
        <p:spPr>
          <a:xfrm rot="19330571">
            <a:off x="3879487" y="5971634"/>
            <a:ext cx="2626452" cy="673649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Use item 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719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Hamiltonian Path</a:t>
            </a:r>
          </a:p>
        </p:txBody>
      </p:sp>
    </p:spTree>
    <p:extLst>
      <p:ext uri="{BB962C8B-B14F-4D97-AF65-F5344CB8AC3E}">
        <p14:creationId xmlns:p14="http://schemas.microsoft.com/office/powerpoint/2010/main" val="388169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4785</TotalTime>
  <Words>1706</Words>
  <Application>Microsoft Office PowerPoint</Application>
  <PresentationFormat>Custom</PresentationFormat>
  <Paragraphs>260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Wingdings</vt:lpstr>
      <vt:lpstr>lyt blackandwhite</vt:lpstr>
      <vt:lpstr>PowerPoint Presentation</vt:lpstr>
      <vt:lpstr>Plan for this week</vt:lpstr>
      <vt:lpstr>PowerPoint Presentation</vt:lpstr>
      <vt:lpstr>The knapsack problem</vt:lpstr>
      <vt:lpstr>The knapsack problem</vt:lpstr>
      <vt:lpstr>The knapsack problem</vt:lpstr>
      <vt:lpstr>The knapsack problem</vt:lpstr>
      <vt:lpstr>The knapsack problem</vt:lpstr>
      <vt:lpstr>PowerPoint Presentation</vt:lpstr>
      <vt:lpstr>The Hamiltonian Path problem</vt:lpstr>
      <vt:lpstr>The Hamiltonian Path problem</vt:lpstr>
      <vt:lpstr>The Hamiltonian Path problem</vt:lpstr>
      <vt:lpstr>The Hamiltonian Path problem</vt:lpstr>
      <vt:lpstr>The Hamiltonian Path problem</vt:lpstr>
      <vt:lpstr>The Hamiltonian Path problem</vt:lpstr>
      <vt:lpstr>The Hamiltonian Path problem</vt:lpstr>
      <vt:lpstr>The Hamiltonian Path problem</vt:lpstr>
      <vt:lpstr>The Hamiltonian Path problem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1892</cp:revision>
  <dcterms:created xsi:type="dcterms:W3CDTF">2017-07-19T12:15:02Z</dcterms:created>
  <dcterms:modified xsi:type="dcterms:W3CDTF">2022-03-02T22:11:33Z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