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62" r:id="rId4"/>
    <p:sldId id="460" r:id="rId5"/>
    <p:sldId id="461" r:id="rId6"/>
    <p:sldId id="462" r:id="rId7"/>
    <p:sldId id="463" r:id="rId8"/>
    <p:sldId id="477" r:id="rId9"/>
    <p:sldId id="466" r:id="rId10"/>
    <p:sldId id="467" r:id="rId11"/>
    <p:sldId id="469" r:id="rId12"/>
    <p:sldId id="468" r:id="rId13"/>
    <p:sldId id="470" r:id="rId14"/>
    <p:sldId id="471" r:id="rId15"/>
    <p:sldId id="472" r:id="rId16"/>
    <p:sldId id="473" r:id="rId17"/>
    <p:sldId id="475" r:id="rId18"/>
    <p:sldId id="476" r:id="rId19"/>
    <p:sldId id="398" r:id="rId20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79" autoAdjust="0"/>
  </p:normalViewPr>
  <p:slideViewPr>
    <p:cSldViewPr snapToGrid="0">
      <p:cViewPr varScale="1">
        <p:scale>
          <a:sx n="94" d="100"/>
          <a:sy n="94" d="100"/>
        </p:scale>
        <p:origin x="11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88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0778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821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002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3489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01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075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385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12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08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03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97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56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32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 smtClean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</a:t>
            </a:r>
            <a:r>
              <a:rPr lang="de-DE" sz="3600" b="1" dirty="0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Isolation Lemma</a:t>
            </a:r>
            <a:r>
              <a:rPr lang="en-US" sz="2000" dirty="0">
                <a:latin typeface="Albany"/>
              </a:rPr>
              <a:t>: Fix a set U, let 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T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…⊆U. Fix an integer S.</a:t>
            </a:r>
          </a:p>
          <a:p>
            <a:pPr algn="l"/>
            <a:r>
              <a:rPr lang="en-US" sz="2000" dirty="0">
                <a:latin typeface="Albany"/>
              </a:rPr>
              <a:t>For each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 choose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∈{1,2,…S} uniformly independently.</a:t>
            </a:r>
          </a:p>
          <a:p>
            <a:pPr algn="l"/>
            <a:r>
              <a:rPr lang="en-US" sz="2000" dirty="0">
                <a:latin typeface="Albany"/>
              </a:rPr>
              <a:t>For each T define w(T) = 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T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ctr"/>
            <a:r>
              <a:rPr lang="en-US" sz="2000" dirty="0">
                <a:latin typeface="Albany"/>
              </a:rPr>
              <a:t>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 – U/S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 smtClean="0">
                <a:latin typeface="Albany"/>
              </a:rPr>
              <a:t>Claim1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≤ </a:t>
            </a:r>
            <a:r>
              <a:rPr lang="en-US" sz="2000" dirty="0" smtClean="0">
                <a:latin typeface="Albany"/>
              </a:rPr>
              <a:t>1/S </a:t>
            </a:r>
            <a:r>
              <a:rPr lang="en-US" sz="2000" dirty="0">
                <a:latin typeface="Albany"/>
              </a:rPr>
              <a:t>for all </a:t>
            </a:r>
            <a:r>
              <a:rPr lang="en-US" sz="2000" dirty="0" err="1">
                <a:latin typeface="Albany"/>
              </a:rPr>
              <a:t>x∈</a:t>
            </a:r>
            <a:r>
              <a:rPr lang="en-US" sz="2000" dirty="0" err="1" smtClean="0">
                <a:latin typeface="Albany"/>
              </a:rPr>
              <a:t>U</a:t>
            </a:r>
            <a:endParaRPr lang="en-US" sz="2000" dirty="0" smtClean="0">
              <a:latin typeface="Albany"/>
            </a:endParaRPr>
          </a:p>
          <a:p>
            <a:pPr algn="l"/>
            <a:r>
              <a:rPr lang="en-US" sz="2000" dirty="0" smtClean="0">
                <a:latin typeface="Albany"/>
                <a:sym typeface="Wingdings" panose="05000000000000000000" pitchFamily="2" charset="2"/>
              </a:rPr>
              <a:t>	 </a:t>
            </a:r>
            <a:r>
              <a:rPr lang="en-US" sz="2000" dirty="0" err="1" smtClean="0">
                <a:latin typeface="Albany"/>
              </a:rPr>
              <a:t>Pr</a:t>
            </a:r>
            <a:r>
              <a:rPr lang="en-US" sz="2000" dirty="0" smtClean="0">
                <a:latin typeface="Albany"/>
              </a:rPr>
              <a:t>[there exists x such that E</a:t>
            </a:r>
            <a:r>
              <a:rPr lang="en-US" sz="2000" baseline="-25000" dirty="0" smtClean="0">
                <a:latin typeface="Albany"/>
              </a:rPr>
              <a:t>x</a:t>
            </a:r>
            <a:r>
              <a:rPr lang="en-US" sz="2000" dirty="0" smtClean="0">
                <a:latin typeface="Albany"/>
              </a:rPr>
              <a:t> holds</a:t>
            </a:r>
            <a:r>
              <a:rPr lang="en-US" sz="2000" dirty="0">
                <a:latin typeface="Albany"/>
              </a:rPr>
              <a:t>] </a:t>
            </a:r>
            <a:r>
              <a:rPr lang="en-US" sz="2000" dirty="0" smtClean="0">
                <a:latin typeface="Albany"/>
              </a:rPr>
              <a:t>≤ |U|/S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Claim2</a:t>
            </a:r>
            <a:r>
              <a:rPr lang="en-US" sz="2000" dirty="0">
                <a:latin typeface="Albany"/>
              </a:rPr>
              <a:t>: If none of the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holds, then 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 weight.</a:t>
            </a:r>
          </a:p>
          <a:p>
            <a:pPr algn="l"/>
            <a:r>
              <a:rPr lang="en-US" sz="2000" dirty="0" smtClean="0">
                <a:latin typeface="Albany"/>
                <a:sym typeface="Wingdings" panose="05000000000000000000" pitchFamily="2" charset="2"/>
              </a:rPr>
              <a:t>	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1-𝛴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U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]&gt;</a:t>
            </a:r>
            <a:r>
              <a:rPr lang="en-US" sz="2000" dirty="0" smtClean="0">
                <a:latin typeface="Albany"/>
              </a:rPr>
              <a:t>1-|U|/S</a:t>
            </a:r>
            <a:r>
              <a:rPr lang="en-US" sz="2000" dirty="0">
                <a:latin typeface="Albany"/>
              </a:rPr>
              <a:t>.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587D4CCF-C9E0-47CF-ABEA-2DE8F6C6B6AB}"/>
              </a:ext>
            </a:extLst>
          </p:cNvPr>
          <p:cNvSpPr/>
          <p:nvPr/>
        </p:nvSpPr>
        <p:spPr>
          <a:xfrm>
            <a:off x="5811520" y="4781139"/>
            <a:ext cx="3982720" cy="48174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We prove claim 1 on the next slide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2234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Claim1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&lt;= 1/S for all </a:t>
            </a:r>
            <a:r>
              <a:rPr lang="en-US" sz="2000" dirty="0" err="1">
                <a:latin typeface="Albany"/>
              </a:rPr>
              <a:t>x∈U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Fix all random choices of w’s except for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So we are only left with sampling the value of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Then A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is defined, and it is independent of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Also, denoted B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\{x})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is defined and independent of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Furthermore,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B +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Hence, for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to happen, we need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= A-B.</a:t>
            </a:r>
          </a:p>
          <a:p>
            <a:pPr algn="l"/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=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= A-B] &lt;= 1/S.</a:t>
            </a:r>
          </a:p>
        </p:txBody>
      </p:sp>
    </p:spTree>
    <p:extLst>
      <p:ext uri="{BB962C8B-B14F-4D97-AF65-F5344CB8AC3E}">
        <p14:creationId xmlns:p14="http://schemas.microsoft.com/office/powerpoint/2010/main" val="374365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Claim2</a:t>
            </a:r>
            <a:r>
              <a:rPr lang="en-US" sz="2000" dirty="0">
                <a:latin typeface="Albany"/>
              </a:rPr>
              <a:t>: If none of the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holds, then 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 weight.</a:t>
            </a: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We prove the contrapositive. Namely, we show that if the minimum is not unique, then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 for some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Suppose toward contradiction that 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= 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) for some </a:t>
            </a:r>
            <a:r>
              <a:rPr lang="en-US" sz="2000" dirty="0" err="1">
                <a:latin typeface="Albany"/>
              </a:rPr>
              <a:t>i≠j</a:t>
            </a:r>
            <a:r>
              <a:rPr lang="en-US" sz="2000" dirty="0">
                <a:latin typeface="Albany"/>
              </a:rPr>
              <a:t> have both minimum weight.</a:t>
            </a:r>
          </a:p>
          <a:p>
            <a:pPr algn="l"/>
            <a:r>
              <a:rPr lang="en-US" sz="2000" dirty="0">
                <a:latin typeface="Albany"/>
              </a:rPr>
              <a:t>In particular, there exists some x in one of the sets but not in the other.</a:t>
            </a:r>
          </a:p>
          <a:p>
            <a:pPr algn="l"/>
            <a:r>
              <a:rPr lang="en-US" sz="2000" dirty="0">
                <a:latin typeface="Albany"/>
              </a:rPr>
              <a:t>Let’s say x ∈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but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j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dirty="0">
                <a:latin typeface="Albany"/>
              </a:rPr>
              <a:t>Since both are of min weight, it follows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}=min{w(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}.</a:t>
            </a:r>
          </a:p>
          <a:p>
            <a:pPr algn="l"/>
            <a:r>
              <a:rPr lang="en-US" sz="2000" dirty="0">
                <a:latin typeface="Albany"/>
              </a:rPr>
              <a:t>Therefore,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holds.</a:t>
            </a:r>
          </a:p>
        </p:txBody>
      </p:sp>
    </p:spTree>
    <p:extLst>
      <p:ext uri="{BB962C8B-B14F-4D97-AF65-F5344CB8AC3E}">
        <p14:creationId xmlns:p14="http://schemas.microsoft.com/office/powerpoint/2010/main" val="341406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Isolation Lemma</a:t>
            </a:r>
            <a:r>
              <a:rPr lang="en-US" sz="2000" dirty="0">
                <a:latin typeface="Albany"/>
              </a:rPr>
              <a:t>: Fix a set U, let 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T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…⊆U. Fix an integer S.</a:t>
            </a:r>
          </a:p>
          <a:p>
            <a:pPr algn="l"/>
            <a:r>
              <a:rPr lang="en-US" sz="2000" dirty="0">
                <a:latin typeface="Albany"/>
              </a:rPr>
              <a:t>For each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 choose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∈{1,2,…S} uniformly independently.</a:t>
            </a:r>
          </a:p>
          <a:p>
            <a:pPr algn="l"/>
            <a:r>
              <a:rPr lang="en-US" sz="2000" dirty="0">
                <a:latin typeface="Albany"/>
              </a:rPr>
              <a:t>For each T define w(T) = 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T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ctr"/>
            <a:r>
              <a:rPr lang="en-US" sz="2000" dirty="0">
                <a:latin typeface="Albany"/>
              </a:rPr>
              <a:t>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 – U/S</a:t>
            </a:r>
          </a:p>
          <a:p>
            <a:pPr algn="l"/>
            <a:endParaRPr lang="en-US" sz="2000" u="sng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Proof</a:t>
            </a:r>
            <a:r>
              <a:rPr lang="en-US" sz="2000" dirty="0">
                <a:latin typeface="Albany"/>
              </a:rPr>
              <a:t>: Let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be the event that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</a:t>
            </a:r>
            <a:r>
              <a:rPr lang="en-US" sz="2000" dirty="0" err="1">
                <a:latin typeface="Albany"/>
              </a:rPr>
              <a:t>x∈T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 = min{w(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) : x ∉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}</a:t>
            </a:r>
          </a:p>
          <a:p>
            <a:pPr algn="l"/>
            <a:r>
              <a:rPr lang="en-US" sz="2000" u="sng" dirty="0">
                <a:latin typeface="Albany"/>
              </a:rPr>
              <a:t>Claim1</a:t>
            </a:r>
            <a:r>
              <a:rPr lang="en-US" sz="2000" dirty="0">
                <a:latin typeface="Albany"/>
              </a:rPr>
              <a:t>: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 &lt;= 1/S for all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.</a:t>
            </a:r>
          </a:p>
          <a:p>
            <a:pPr algn="l"/>
            <a:r>
              <a:rPr lang="en-US" sz="2000" u="sng" dirty="0">
                <a:latin typeface="Albany"/>
              </a:rPr>
              <a:t>Claim2</a:t>
            </a:r>
            <a:r>
              <a:rPr lang="en-US" sz="2000" dirty="0">
                <a:latin typeface="Albany"/>
              </a:rPr>
              <a:t>: If none of the 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 holds, then 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 weight.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Therefore,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1-𝛴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M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[E</a:t>
            </a:r>
            <a:r>
              <a:rPr lang="en-US" sz="2000" baseline="-25000" dirty="0">
                <a:latin typeface="Albany"/>
              </a:rPr>
              <a:t>x</a:t>
            </a:r>
            <a:r>
              <a:rPr lang="en-US" sz="2000" dirty="0">
                <a:latin typeface="Albany"/>
              </a:rPr>
              <a:t>]&gt;1-U/S.</a:t>
            </a:r>
          </a:p>
        </p:txBody>
      </p:sp>
    </p:spTree>
    <p:extLst>
      <p:ext uri="{BB962C8B-B14F-4D97-AF65-F5344CB8AC3E}">
        <p14:creationId xmlns:p14="http://schemas.microsoft.com/office/powerpoint/2010/main" val="266411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Finding a minimum weight perfect matching in bipartite graphs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8289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bipartite graph G = (U,V,E) with |U| = |V| = n and integer weights w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 (min value version)</a:t>
            </a:r>
            <a:r>
              <a:rPr lang="en-US" sz="2000" dirty="0">
                <a:latin typeface="Albany"/>
              </a:rPr>
              <a:t>: Output the weight of a min-weight perfect matching.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For each edge </a:t>
            </a:r>
            <a:r>
              <a:rPr lang="en-US" sz="2000" dirty="0" err="1">
                <a:latin typeface="Albany"/>
              </a:rPr>
              <a:t>e∈E</a:t>
            </a:r>
            <a:r>
              <a:rPr lang="en-US" sz="2000" dirty="0">
                <a:latin typeface="Albany"/>
              </a:rPr>
              <a:t> choose a random r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∈{1…S}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latin typeface="Albany"/>
              </a:rPr>
              <a:t>Define w*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 = w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⋅(Sn+1) + r</a:t>
            </a:r>
            <a:r>
              <a:rPr lang="en-US" sz="2000" baseline="-25000" dirty="0">
                <a:latin typeface="Albany"/>
              </a:rPr>
              <a:t>e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Define </a:t>
            </a:r>
            <a:r>
              <a:rPr lang="en-US" sz="2000" dirty="0" err="1">
                <a:latin typeface="Albany"/>
              </a:rPr>
              <a:t>nxn</a:t>
            </a:r>
            <a:r>
              <a:rPr lang="en-US" sz="2000" dirty="0">
                <a:latin typeface="Albany"/>
              </a:rPr>
              <a:t> matrix A over reals as 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 = 10</a:t>
            </a:r>
            <a:r>
              <a:rPr lang="en-US" sz="2000" baseline="50000" dirty="0">
                <a:latin typeface="Albany"/>
              </a:rPr>
              <a:t>w*</a:t>
            </a:r>
            <a:r>
              <a:rPr lang="en-US" sz="2000" baseline="30000" dirty="0" err="1">
                <a:latin typeface="Albany"/>
              </a:rPr>
              <a:t>ij</a:t>
            </a:r>
            <a:endParaRPr lang="en-US" sz="2000" baseline="30000" dirty="0">
              <a:latin typeface="Albany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Compute the determinant of A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Let k be maximal such that such that det(A) is divisible by 10</a:t>
            </a:r>
            <a:r>
              <a:rPr lang="en-US" sz="2000" baseline="30000" dirty="0">
                <a:latin typeface="Albany"/>
              </a:rPr>
              <a:t>k 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Output round-down[ k/(Sn+1) ]</a:t>
            </a:r>
          </a:p>
          <a:p>
            <a:pPr marL="457200" indent="-457200" algn="l">
              <a:buFont typeface="+mj-lt"/>
              <a:buAutoNum type="arabicPeriod"/>
            </a:pPr>
            <a:endParaRPr lang="en-US" sz="2000" baseline="-25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86938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Analysis</a:t>
            </a:r>
            <a:r>
              <a:rPr lang="en-US" sz="2000" dirty="0">
                <a:latin typeface="Albany"/>
              </a:rPr>
              <a:t>:</a:t>
            </a:r>
          </a:p>
          <a:p>
            <a:pPr algn="l"/>
            <a:r>
              <a:rPr lang="en-US" sz="2000" dirty="0">
                <a:latin typeface="Albany"/>
              </a:rPr>
              <a:t>For each perfect matching M in G we have</a:t>
            </a:r>
          </a:p>
          <a:p>
            <a:pPr algn="ctr"/>
            <a:r>
              <a:rPr lang="en-US" sz="2000" dirty="0">
                <a:latin typeface="Albany"/>
              </a:rPr>
              <a:t>w*(M) =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dirty="0">
                <a:latin typeface="Albany"/>
              </a:rPr>
              <a:t>*</a:t>
            </a:r>
            <a:r>
              <a:rPr lang="en-US" sz="2000" baseline="-25000" dirty="0">
                <a:latin typeface="Albany"/>
              </a:rPr>
              <a:t>e</a:t>
            </a:r>
            <a:r>
              <a:rPr lang="en-US" sz="2000" dirty="0">
                <a:latin typeface="Albany"/>
              </a:rPr>
              <a:t> = (nS+1)𝛴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>
                <a:latin typeface="Albany"/>
              </a:rPr>
              <a:t> +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>
                <a:latin typeface="Albany"/>
              </a:rPr>
              <a:t>= (nS+1)w(M) +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e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Note that 𝛴</a:t>
            </a:r>
            <a:r>
              <a:rPr lang="en-US" sz="2000" baseline="-25000" dirty="0" err="1">
                <a:latin typeface="Albany"/>
              </a:rPr>
              <a:t>e∈M</a:t>
            </a:r>
            <a:r>
              <a:rPr lang="en-US" sz="2000" dirty="0" err="1">
                <a:latin typeface="Albany"/>
              </a:rPr>
              <a:t>r</a:t>
            </a:r>
            <a:r>
              <a:rPr lang="en-US" sz="2000" baseline="-25000" dirty="0" err="1">
                <a:latin typeface="Albany"/>
              </a:rPr>
              <a:t>e</a:t>
            </a:r>
            <a:r>
              <a:rPr lang="en-US" sz="2000" dirty="0">
                <a:latin typeface="Albany"/>
              </a:rPr>
              <a:t>&lt;</a:t>
            </a:r>
            <a:r>
              <a:rPr lang="en-US" sz="2000" dirty="0" err="1">
                <a:latin typeface="Albany"/>
              </a:rPr>
              <a:t>nS</a:t>
            </a:r>
            <a:r>
              <a:rPr lang="en-US" sz="2000" dirty="0">
                <a:latin typeface="Albany"/>
              </a:rPr>
              <a:t>, and hence if we know w*(M), then</a:t>
            </a:r>
          </a:p>
          <a:p>
            <a:pPr algn="ctr"/>
            <a:r>
              <a:rPr lang="en-US" sz="2000" dirty="0">
                <a:latin typeface="Albany"/>
              </a:rPr>
              <a:t>w(M) = round-down[w*(M)/(nS+1)]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Furthermore, by Isolation Lemma, if S=n</a:t>
            </a:r>
            <a:r>
              <a:rPr lang="en-US" sz="2000" baseline="30000" dirty="0">
                <a:latin typeface="Albany"/>
              </a:rPr>
              <a:t>3</a:t>
            </a:r>
            <a:r>
              <a:rPr lang="en-US" sz="2000" dirty="0">
                <a:latin typeface="Albany"/>
              </a:rPr>
              <a:t>, then</a:t>
            </a:r>
          </a:p>
          <a:p>
            <a:pPr algn="ctr"/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PM </a:t>
            </a:r>
            <a:r>
              <a:rPr lang="en-US" sz="2000" dirty="0" err="1">
                <a:latin typeface="Albany"/>
              </a:rPr>
              <a:t>w.r.t.</a:t>
            </a:r>
            <a:r>
              <a:rPr lang="en-US" sz="2000" dirty="0">
                <a:latin typeface="Albany"/>
              </a:rPr>
              <a:t> w*] &gt; 1 – |E|/S&gt;1-1/n.</a:t>
            </a:r>
          </a:p>
          <a:p>
            <a:pPr algn="l"/>
            <a:r>
              <a:rPr lang="en-US" sz="2000" dirty="0">
                <a:latin typeface="Albany"/>
              </a:rPr>
              <a:t>Therefore, with probability at least 1-|E|/S the algorithm will output the weight of the min-weight perfect matching in G.</a:t>
            </a:r>
          </a:p>
        </p:txBody>
      </p:sp>
    </p:spTree>
    <p:extLst>
      <p:ext uri="{BB962C8B-B14F-4D97-AF65-F5344CB8AC3E}">
        <p14:creationId xmlns:p14="http://schemas.microsoft.com/office/powerpoint/2010/main" val="140733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Perfect matching in general graphs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Albany"/>
              </a:rPr>
              <a:t>So far, we have discussed perfect matchings in bipartite graphs.</a:t>
            </a:r>
          </a:p>
          <a:p>
            <a:pPr algn="l"/>
            <a:r>
              <a:rPr lang="en-US" sz="2000" dirty="0">
                <a:latin typeface="Albany"/>
              </a:rPr>
              <a:t>In </a:t>
            </a:r>
            <a:r>
              <a:rPr lang="en-US" sz="2000" dirty="0" smtClean="0">
                <a:latin typeface="Albany"/>
              </a:rPr>
              <a:t>HW1 </a:t>
            </a:r>
            <a:r>
              <a:rPr lang="en-US" sz="2000" dirty="0">
                <a:latin typeface="Albany"/>
              </a:rPr>
              <a:t>you will design an algorithm that finds a perfect matching in general (non-bipartite) graphs.</a:t>
            </a:r>
          </a:p>
        </p:txBody>
      </p:sp>
    </p:spTree>
    <p:extLst>
      <p:ext uri="{BB962C8B-B14F-4D97-AF65-F5344CB8AC3E}">
        <p14:creationId xmlns:p14="http://schemas.microsoft.com/office/powerpoint/2010/main" val="165049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Min weight perfect matching in bipartite graphs</a:t>
            </a: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Finding a minimum weight perfect matching in bipartite graphs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bipartite graph G = (U,V,E) with weights on the edges.</a:t>
            </a:r>
          </a:p>
          <a:p>
            <a:pPr algn="l"/>
            <a:r>
              <a:rPr lang="en-US" sz="2000" u="sng" dirty="0">
                <a:latin typeface="Albany"/>
              </a:rPr>
              <a:t>Goal</a:t>
            </a:r>
            <a:r>
              <a:rPr lang="en-US" sz="2000" dirty="0">
                <a:latin typeface="Albany"/>
              </a:rPr>
              <a:t>: Find a perfect matching in G of minimal weight.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We may assume that the graph is a complete bipartite graph, and missing edges have some huge weight.</a:t>
            </a:r>
          </a:p>
          <a:p>
            <a:pPr algn="l"/>
            <a:endParaRPr lang="en-US" sz="2000" dirty="0">
              <a:latin typeface="Albany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2052690" y="3953588"/>
            <a:ext cx="3128910" cy="2644769"/>
            <a:chOff x="2052690" y="3953588"/>
            <a:chExt cx="3128910" cy="2644769"/>
          </a:xfrm>
        </p:grpSpPr>
        <p:sp>
          <p:nvSpPr>
            <p:cNvPr id="4" name="Oval 3"/>
            <p:cNvSpPr/>
            <p:nvPr/>
          </p:nvSpPr>
          <p:spPr>
            <a:xfrm>
              <a:off x="2052690" y="408054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2052690" y="4678706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052690" y="541150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052690" y="6101106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4450080" y="4117260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450080" y="471541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450080" y="5448220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4450080" y="613781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</a:t>
              </a:r>
              <a:endParaRPr lang="en-US" dirty="0"/>
            </a:p>
          </p:txBody>
        </p:sp>
        <p:cxnSp>
          <p:nvCxnSpPr>
            <p:cNvPr id="14" name="Straight Connector 13"/>
            <p:cNvCxnSpPr>
              <a:stCxn id="4" idx="6"/>
              <a:endCxn id="9" idx="2"/>
            </p:cNvCxnSpPr>
            <p:nvPr/>
          </p:nvCxnSpPr>
          <p:spPr>
            <a:xfrm>
              <a:off x="2784210" y="4222199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5" idx="6"/>
              <a:endCxn id="10" idx="2"/>
            </p:cNvCxnSpPr>
            <p:nvPr/>
          </p:nvCxnSpPr>
          <p:spPr>
            <a:xfrm>
              <a:off x="2784210" y="4820357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7" idx="6"/>
              <a:endCxn id="11" idx="2"/>
            </p:cNvCxnSpPr>
            <p:nvPr/>
          </p:nvCxnSpPr>
          <p:spPr>
            <a:xfrm>
              <a:off x="2784210" y="5553159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8" idx="6"/>
              <a:endCxn id="12" idx="2"/>
            </p:cNvCxnSpPr>
            <p:nvPr/>
          </p:nvCxnSpPr>
          <p:spPr>
            <a:xfrm>
              <a:off x="2784210" y="6242757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5" idx="6"/>
              <a:endCxn id="11" idx="2"/>
            </p:cNvCxnSpPr>
            <p:nvPr/>
          </p:nvCxnSpPr>
          <p:spPr>
            <a:xfrm>
              <a:off x="2784210" y="4820357"/>
              <a:ext cx="1665870" cy="76951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7" idx="6"/>
              <a:endCxn id="12" idx="2"/>
            </p:cNvCxnSpPr>
            <p:nvPr/>
          </p:nvCxnSpPr>
          <p:spPr>
            <a:xfrm>
              <a:off x="2784210" y="5553159"/>
              <a:ext cx="1665870" cy="7263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10" idx="2"/>
              <a:endCxn id="8" idx="6"/>
            </p:cNvCxnSpPr>
            <p:nvPr/>
          </p:nvCxnSpPr>
          <p:spPr>
            <a:xfrm flipH="1">
              <a:off x="2784210" y="4857069"/>
              <a:ext cx="1665870" cy="13856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3303557" y="3953588"/>
              <a:ext cx="242283" cy="374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328957" y="4523052"/>
              <a:ext cx="3032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547397" y="622902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010844" y="523478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136677" y="492854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943637" y="581246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362961" y="49059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882640" y="4056470"/>
            <a:ext cx="3203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w(AE, BF, CG, DH) = 1+1+1+6 = 9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882639" y="5078888"/>
            <a:ext cx="37985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w(AE, BG, CH, DF) = 1+2+2+2 = 7</a:t>
            </a:r>
          </a:p>
          <a:p>
            <a:endParaRPr lang="en-US" dirty="0"/>
          </a:p>
          <a:p>
            <a:r>
              <a:rPr lang="en-US" dirty="0" smtClean="0"/>
              <a:t>This is the min-weight PM in the 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04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Input</a:t>
            </a:r>
            <a:r>
              <a:rPr lang="en-US" sz="2000" dirty="0">
                <a:latin typeface="Albany"/>
              </a:rPr>
              <a:t>: A bipartite graph G = (U,V,E) with |U| = |V| = n and integer weights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&gt;0</a:t>
            </a:r>
          </a:p>
          <a:p>
            <a:pPr algn="l"/>
            <a:r>
              <a:rPr lang="en-US" sz="2000" u="sng" dirty="0">
                <a:latin typeface="Albany"/>
              </a:rPr>
              <a:t>Goal (min value version)</a:t>
            </a:r>
            <a:r>
              <a:rPr lang="en-US" sz="2000" dirty="0">
                <a:latin typeface="Albany"/>
              </a:rPr>
              <a:t>: Output the weight of a min-weight perfect matching.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u="sng" dirty="0">
                <a:latin typeface="Albany"/>
              </a:rPr>
              <a:t>A simplifying (</a:t>
            </a:r>
            <a:r>
              <a:rPr lang="en-US" sz="2000" u="sng" dirty="0" smtClean="0">
                <a:latin typeface="Albany"/>
              </a:rPr>
              <a:t>though, admittedly, </a:t>
            </a:r>
            <a:r>
              <a:rPr lang="en-US" sz="2000" u="sng" dirty="0">
                <a:latin typeface="Albany"/>
              </a:rPr>
              <a:t>weird) </a:t>
            </a:r>
            <a:r>
              <a:rPr lang="en-US" sz="2000" u="sng" dirty="0" smtClean="0">
                <a:latin typeface="Albany"/>
              </a:rPr>
              <a:t>assumption</a:t>
            </a:r>
            <a:r>
              <a:rPr lang="en-US" sz="2000" dirty="0" smtClean="0">
                <a:latin typeface="Albany"/>
              </a:rPr>
              <a:t>:</a:t>
            </a:r>
            <a:br>
              <a:rPr lang="en-US" sz="2000" dirty="0" smtClean="0">
                <a:latin typeface="Albany"/>
              </a:rPr>
            </a:br>
            <a:r>
              <a:rPr lang="en-US" sz="2000" dirty="0" smtClean="0">
                <a:latin typeface="Albany"/>
              </a:rPr>
              <a:t>Suppose </a:t>
            </a:r>
            <a:r>
              <a:rPr lang="en-US" sz="2000" dirty="0">
                <a:latin typeface="Albany"/>
              </a:rPr>
              <a:t>that G has a </a:t>
            </a:r>
            <a:r>
              <a:rPr lang="en-US" sz="2000" b="1" i="1" dirty="0">
                <a:solidFill>
                  <a:srgbClr val="FF0000"/>
                </a:solidFill>
                <a:latin typeface="Albany"/>
              </a:rPr>
              <a:t>unique</a:t>
            </a:r>
            <a:r>
              <a:rPr lang="en-US" sz="2000" dirty="0">
                <a:latin typeface="Albany"/>
              </a:rPr>
              <a:t> perfect matching of minimal weight.</a:t>
            </a:r>
          </a:p>
          <a:p>
            <a:pPr algn="l"/>
            <a:r>
              <a:rPr lang="en-US" sz="2000" u="sng" dirty="0">
                <a:latin typeface="Albany"/>
              </a:rPr>
              <a:t>Algorithm for the min value version</a:t>
            </a:r>
            <a:r>
              <a:rPr lang="en-US" sz="2000" dirty="0">
                <a:latin typeface="Albany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Define </a:t>
            </a:r>
            <a:r>
              <a:rPr lang="en-US" sz="2000" dirty="0" err="1" smtClean="0">
                <a:latin typeface="Albany"/>
              </a:rPr>
              <a:t>n</a:t>
            </a:r>
            <a:r>
              <a:rPr lang="en-US" sz="1600" dirty="0" err="1" smtClean="0">
                <a:latin typeface="Albany"/>
              </a:rPr>
              <a:t>x</a:t>
            </a:r>
            <a:r>
              <a:rPr lang="en-US" sz="2000" dirty="0" err="1" smtClean="0">
                <a:latin typeface="Albany"/>
              </a:rPr>
              <a:t>n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matrix A over reals as </a:t>
            </a:r>
            <a:r>
              <a:rPr lang="en-US" sz="2000" dirty="0" err="1">
                <a:latin typeface="Albany"/>
              </a:rPr>
              <a:t>A</a:t>
            </a:r>
            <a:r>
              <a:rPr lang="en-US" sz="2000" baseline="-25000" dirty="0" err="1">
                <a:latin typeface="Albany"/>
              </a:rPr>
              <a:t>i,j</a:t>
            </a:r>
            <a:r>
              <a:rPr lang="en-US" sz="2000" dirty="0">
                <a:latin typeface="Albany"/>
              </a:rPr>
              <a:t> = 10</a:t>
            </a:r>
            <a:r>
              <a:rPr lang="en-US" sz="2000" baseline="50000" dirty="0">
                <a:latin typeface="Albany"/>
              </a:rPr>
              <a:t>w</a:t>
            </a:r>
            <a:r>
              <a:rPr lang="en-US" sz="2000" baseline="30000" dirty="0">
                <a:latin typeface="Albany"/>
              </a:rPr>
              <a:t>ij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Compute the determinant of A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Albany"/>
              </a:rPr>
              <a:t>Output the largest k such that det(A) is divisible by 10</a:t>
            </a:r>
            <a:r>
              <a:rPr lang="en-US" sz="2000" baseline="30000" dirty="0">
                <a:latin typeface="Albany"/>
              </a:rPr>
              <a:t>k </a:t>
            </a:r>
          </a:p>
          <a:p>
            <a:pPr marL="457200" indent="-457200" algn="l">
              <a:buAutoNum type="arabicPeriod"/>
            </a:pPr>
            <a:endParaRPr lang="en-US" sz="2000" baseline="30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Example, if det(A) = 4150100, then we output 2 (because 10</a:t>
            </a:r>
            <a:r>
              <a:rPr lang="en-US" sz="2000" baseline="30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 divides det(A))</a:t>
            </a:r>
            <a:endParaRPr lang="en-US" sz="2000" baseline="30000" dirty="0">
              <a:latin typeface="Albany"/>
            </a:endParaRPr>
          </a:p>
        </p:txBody>
      </p:sp>
    </p:spTree>
    <p:extLst>
      <p:ext uri="{BB962C8B-B14F-4D97-AF65-F5344CB8AC3E}">
        <p14:creationId xmlns:p14="http://schemas.microsoft.com/office/powerpoint/2010/main" val="318385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6358616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Recall: Given a </a:t>
                </a:r>
                <a:r>
                  <a:rPr lang="en-US" sz="2000" dirty="0" err="1">
                    <a:latin typeface="Albany"/>
                  </a:rPr>
                  <a:t>nxn</a:t>
                </a:r>
                <a:r>
                  <a:rPr lang="en-US" sz="2000" dirty="0">
                    <a:latin typeface="Albany"/>
                  </a:rPr>
                  <a:t> matrix A the determinant of A is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𝐷𝑒𝑡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→[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𝑠𝑖𝑔𝑛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nary>
                            <m:naryPr>
                              <m:chr m:val="∏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 smtClean="0">
                    <a:latin typeface="Albany"/>
                  </a:rPr>
                  <a:t>Similarly to last time, </a:t>
                </a:r>
                <a:r>
                  <a:rPr lang="en-US" sz="2000" dirty="0">
                    <a:latin typeface="Albany"/>
                  </a:rPr>
                  <a:t>we use the one-to-one correspondence between</a:t>
                </a:r>
              </a:p>
              <a:p>
                <a:pPr algn="l"/>
                <a:r>
                  <a:rPr lang="en-US" sz="2000" dirty="0" smtClean="0">
                    <a:latin typeface="Albany"/>
                  </a:rPr>
                  <a:t>		</a:t>
                </a:r>
                <a:r>
                  <a:rPr lang="en-US" sz="2000" i="1" dirty="0" smtClean="0">
                    <a:latin typeface="Albany"/>
                  </a:rPr>
                  <a:t>perfect </a:t>
                </a:r>
                <a:r>
                  <a:rPr lang="en-US" sz="2000" i="1" dirty="0">
                    <a:latin typeface="Albany"/>
                  </a:rPr>
                  <a:t>matchings in G</a:t>
                </a:r>
                <a:r>
                  <a:rPr lang="en-US" sz="2000" dirty="0">
                    <a:latin typeface="Albany"/>
                  </a:rPr>
                  <a:t> and </a:t>
                </a:r>
                <a:r>
                  <a:rPr lang="en-US" sz="2000" i="1" dirty="0" smtClean="0">
                    <a:latin typeface="Albany"/>
                  </a:rPr>
                  <a:t>the terms </a:t>
                </a:r>
                <a:r>
                  <a:rPr lang="en-US" sz="2000" i="1" dirty="0">
                    <a:latin typeface="Albany"/>
                  </a:rPr>
                  <a:t>in the sum.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Each perfect matching M contributes to the sum</a:t>
                </a:r>
              </a:p>
              <a:p>
                <a:pPr algn="ctr"/>
                <a:r>
                  <a:rPr lang="en-US" sz="2000" dirty="0">
                    <a:latin typeface="Albany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  <m:d>
                              <m:d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nary>
                      <m:naryPr>
                        <m:chr m:val="∏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  <m:d>
                                  <m:d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nary>
                              <m:naryPr>
                                <m:chr m:val="∑"/>
                                <m:supHide m:val="on"/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/>
                              <m:e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,</m:t>
                                    </m:r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  <m:d>
                                      <m:dPr>
                                        <m:ctrlP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000" i="1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</m:d>
                                  </m:sub>
                                </m:sSub>
                              </m:e>
                            </m:nary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e>
                    </m:nary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000" baseline="30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Therefore , if the min-weight matching in G has weight k and it is unique, then it will contribute 10</a:t>
                </a:r>
                <a:r>
                  <a:rPr lang="en-US" sz="2000" baseline="30000" dirty="0">
                    <a:latin typeface="Albany"/>
                  </a:rPr>
                  <a:t>k</a:t>
                </a:r>
                <a:r>
                  <a:rPr lang="en-US" sz="2000" dirty="0">
                    <a:latin typeface="Albany"/>
                  </a:rPr>
                  <a:t>,  and all others will contribute a multiples of 10*10</a:t>
                </a:r>
                <a:r>
                  <a:rPr lang="en-US" sz="2000" baseline="30000" dirty="0">
                    <a:latin typeface="Albany"/>
                  </a:rPr>
                  <a:t>k</a:t>
                </a:r>
                <a:r>
                  <a:rPr lang="en-US" sz="2000" dirty="0">
                    <a:latin typeface="Albany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It is easy to find such minimal k (assuming that it is unique).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6358616"/>
              </a:xfrm>
              <a:blipFill>
                <a:blip r:embed="rId3"/>
                <a:stretch>
                  <a:fillRect l="-1721" t="-1246" r="-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587D4CCF-C9E0-47CF-ABEA-2DE8F6C6B6AB}"/>
              </a:ext>
            </a:extLst>
          </p:cNvPr>
          <p:cNvSpPr/>
          <p:nvPr/>
        </p:nvSpPr>
        <p:spPr>
          <a:xfrm>
            <a:off x="842754" y="2363059"/>
            <a:ext cx="3363486" cy="8373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Why can we assume that</a:t>
            </a:r>
            <a:br>
              <a:rPr lang="en-US" sz="2000" dirty="0"/>
            </a:br>
            <a:r>
              <a:rPr lang="en-US" sz="2000" dirty="0"/>
              <a:t>the min-weight PM is unique?</a:t>
            </a:r>
          </a:p>
        </p:txBody>
      </p:sp>
    </p:spTree>
    <p:extLst>
      <p:ext uri="{BB962C8B-B14F-4D97-AF65-F5344CB8AC3E}">
        <p14:creationId xmlns:p14="http://schemas.microsoft.com/office/powerpoint/2010/main" val="258007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Min-weight perfect matchings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6358616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Albany"/>
                  </a:rPr>
                  <a:t>Recall: Given a </a:t>
                </a:r>
                <a:r>
                  <a:rPr lang="en-US" sz="2000" dirty="0" err="1">
                    <a:latin typeface="Albany"/>
                  </a:rPr>
                  <a:t>nxn</a:t>
                </a:r>
                <a:r>
                  <a:rPr lang="en-US" sz="2000" dirty="0">
                    <a:latin typeface="Albany"/>
                  </a:rPr>
                  <a:t> matrix A the determinant of A is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𝐷𝑒𝑡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→[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𝑠𝑖𝑔𝑛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nary>
                            <m:naryPr>
                              <m:chr m:val="∏"/>
                              <m:supHide m:val="on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𝜎</m:t>
                                  </m:r>
                                  <m:d>
                                    <m:d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nary>
                        </m:e>
                      </m:nary>
                    </m:oMath>
                  </m:oMathPara>
                </a14:m>
                <a:endParaRPr lang="en-US" sz="2000" dirty="0">
                  <a:latin typeface="Albany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6358616"/>
              </a:xfrm>
              <a:blipFill>
                <a:blip r:embed="rId3"/>
                <a:stretch>
                  <a:fillRect l="-1721" t="-1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996050" y="3130628"/>
            <a:ext cx="3128910" cy="2644769"/>
            <a:chOff x="2052690" y="3953588"/>
            <a:chExt cx="3128910" cy="2644769"/>
          </a:xfrm>
        </p:grpSpPr>
        <p:sp>
          <p:nvSpPr>
            <p:cNvPr id="6" name="Oval 5"/>
            <p:cNvSpPr/>
            <p:nvPr/>
          </p:nvSpPr>
          <p:spPr>
            <a:xfrm>
              <a:off x="2052690" y="408054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2052690" y="4678706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052690" y="541150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2052690" y="6101106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</a:t>
              </a:r>
              <a:endParaRPr lang="en-US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4450080" y="4117260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450080" y="471541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F</a:t>
              </a:r>
              <a:endParaRPr lang="en-US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4450080" y="5448220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en-US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4450080" y="6137818"/>
              <a:ext cx="731520" cy="283302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H</a:t>
              </a:r>
              <a:endParaRPr lang="en-US" dirty="0"/>
            </a:p>
          </p:txBody>
        </p:sp>
        <p:cxnSp>
          <p:nvCxnSpPr>
            <p:cNvPr id="14" name="Straight Connector 13"/>
            <p:cNvCxnSpPr>
              <a:stCxn id="6" idx="6"/>
              <a:endCxn id="10" idx="2"/>
            </p:cNvCxnSpPr>
            <p:nvPr/>
          </p:nvCxnSpPr>
          <p:spPr>
            <a:xfrm>
              <a:off x="2784210" y="4222199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6"/>
              <a:endCxn id="11" idx="2"/>
            </p:cNvCxnSpPr>
            <p:nvPr/>
          </p:nvCxnSpPr>
          <p:spPr>
            <a:xfrm>
              <a:off x="2784210" y="4820357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8" idx="6"/>
              <a:endCxn id="12" idx="2"/>
            </p:cNvCxnSpPr>
            <p:nvPr/>
          </p:nvCxnSpPr>
          <p:spPr>
            <a:xfrm>
              <a:off x="2784210" y="5553159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13" idx="2"/>
            </p:cNvCxnSpPr>
            <p:nvPr/>
          </p:nvCxnSpPr>
          <p:spPr>
            <a:xfrm>
              <a:off x="2784210" y="6242757"/>
              <a:ext cx="1665870" cy="3671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7" idx="6"/>
              <a:endCxn id="12" idx="2"/>
            </p:cNvCxnSpPr>
            <p:nvPr/>
          </p:nvCxnSpPr>
          <p:spPr>
            <a:xfrm>
              <a:off x="2784210" y="4820357"/>
              <a:ext cx="1665870" cy="76951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8" idx="6"/>
              <a:endCxn id="13" idx="2"/>
            </p:cNvCxnSpPr>
            <p:nvPr/>
          </p:nvCxnSpPr>
          <p:spPr>
            <a:xfrm>
              <a:off x="2784210" y="5553159"/>
              <a:ext cx="1665870" cy="72631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1" idx="2"/>
              <a:endCxn id="9" idx="6"/>
            </p:cNvCxnSpPr>
            <p:nvPr/>
          </p:nvCxnSpPr>
          <p:spPr>
            <a:xfrm flipH="1">
              <a:off x="2784210" y="4857069"/>
              <a:ext cx="1665870" cy="13856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303557" y="3953588"/>
              <a:ext cx="242283" cy="3745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28957" y="4523052"/>
              <a:ext cx="3032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47397" y="622902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63244" y="535670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136677" y="492854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943637" y="5812465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19121" y="485519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876800" y="3345270"/>
            <a:ext cx="32287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w(AE, BF, CG, DH) = 1+1+1+6 = 9</a:t>
            </a:r>
          </a:p>
          <a:p>
            <a:r>
              <a:rPr lang="en-US" dirty="0" smtClean="0"/>
              <a:t>w(AE, BG, CF, DH) = 1+2+3+6=12</a:t>
            </a:r>
          </a:p>
          <a:p>
            <a:r>
              <a:rPr lang="en-US" dirty="0"/>
              <a:t>w(AE, BG, CH, DF) = 1+2+2+2 = 7</a:t>
            </a:r>
          </a:p>
          <a:p>
            <a:endParaRPr lang="en-US" dirty="0"/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793801"/>
              </p:ext>
            </p:extLst>
          </p:nvPr>
        </p:nvGraphicFramePr>
        <p:xfrm>
          <a:off x="5110110" y="4626697"/>
          <a:ext cx="291221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443">
                  <a:extLst>
                    <a:ext uri="{9D8B030D-6E8A-4147-A177-3AD203B41FA5}">
                      <a16:colId xmlns:a16="http://schemas.microsoft.com/office/drawing/2014/main" val="1524432781"/>
                    </a:ext>
                  </a:extLst>
                </a:gridCol>
                <a:gridCol w="582443">
                  <a:extLst>
                    <a:ext uri="{9D8B030D-6E8A-4147-A177-3AD203B41FA5}">
                      <a16:colId xmlns:a16="http://schemas.microsoft.com/office/drawing/2014/main" val="1328258577"/>
                    </a:ext>
                  </a:extLst>
                </a:gridCol>
                <a:gridCol w="582443">
                  <a:extLst>
                    <a:ext uri="{9D8B030D-6E8A-4147-A177-3AD203B41FA5}">
                      <a16:colId xmlns:a16="http://schemas.microsoft.com/office/drawing/2014/main" val="3859759726"/>
                    </a:ext>
                  </a:extLst>
                </a:gridCol>
                <a:gridCol w="582443">
                  <a:extLst>
                    <a:ext uri="{9D8B030D-6E8A-4147-A177-3AD203B41FA5}">
                      <a16:colId xmlns:a16="http://schemas.microsoft.com/office/drawing/2014/main" val="288585136"/>
                    </a:ext>
                  </a:extLst>
                </a:gridCol>
                <a:gridCol w="582443">
                  <a:extLst>
                    <a:ext uri="{9D8B030D-6E8A-4147-A177-3AD203B41FA5}">
                      <a16:colId xmlns:a16="http://schemas.microsoft.com/office/drawing/2014/main" val="4172292157"/>
                    </a:ext>
                  </a:extLst>
                </a:gridCol>
              </a:tblGrid>
              <a:tr h="34931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355126"/>
                  </a:ext>
                </a:extLst>
              </a:tr>
              <a:tr h="349315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076396"/>
                  </a:ext>
                </a:extLst>
              </a:tr>
              <a:tr h="349315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507681"/>
                  </a:ext>
                </a:extLst>
              </a:tr>
              <a:tr h="349315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aseline="30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317827"/>
                  </a:ext>
                </a:extLst>
              </a:tr>
              <a:tr h="349315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aseline="30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6555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201023" y="6596262"/>
            <a:ext cx="7421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Det</a:t>
            </a:r>
            <a:r>
              <a:rPr lang="en-US" dirty="0" smtClean="0"/>
              <a:t>(A) = 10*10*10*10</a:t>
            </a:r>
            <a:r>
              <a:rPr lang="en-US" baseline="30000" dirty="0" smtClean="0"/>
              <a:t>6</a:t>
            </a:r>
            <a:r>
              <a:rPr lang="en-US" dirty="0" smtClean="0"/>
              <a:t>  </a:t>
            </a:r>
            <a:r>
              <a:rPr lang="en-US" smtClean="0"/>
              <a:t>- 10*100*</a:t>
            </a:r>
            <a:r>
              <a:rPr lang="en-US"/>
              <a:t>10</a:t>
            </a:r>
            <a:r>
              <a:rPr lang="en-US" baseline="30000"/>
              <a:t>3</a:t>
            </a:r>
            <a:r>
              <a:rPr lang="en-US"/>
              <a:t>*</a:t>
            </a:r>
            <a:r>
              <a:rPr lang="en-US" smtClean="0"/>
              <a:t>10</a:t>
            </a:r>
            <a:r>
              <a:rPr lang="en-US" baseline="30000" smtClean="0"/>
              <a:t>6 </a:t>
            </a:r>
            <a:r>
              <a:rPr lang="en-US" dirty="0" smtClean="0"/>
              <a:t>+ 10*100*100*100 = 10</a:t>
            </a:r>
            <a:r>
              <a:rPr lang="en-US" baseline="30000" dirty="0" smtClean="0"/>
              <a:t>9</a:t>
            </a:r>
            <a:r>
              <a:rPr lang="en-US" dirty="0" smtClean="0"/>
              <a:t>-10</a:t>
            </a:r>
            <a:r>
              <a:rPr lang="en-US" baseline="30000" dirty="0" smtClean="0"/>
              <a:t>12</a:t>
            </a:r>
            <a:r>
              <a:rPr lang="en-US" dirty="0" smtClean="0"/>
              <a:t>+10</a:t>
            </a:r>
            <a:r>
              <a:rPr lang="en-US" baseline="30000" dirty="0" smtClean="0"/>
              <a:t>7</a:t>
            </a:r>
            <a:endParaRPr lang="en-US" baseline="30000" dirty="0"/>
          </a:p>
        </p:txBody>
      </p:sp>
      <p:cxnSp>
        <p:nvCxnSpPr>
          <p:cNvPr id="33" name="Straight Connector 32"/>
          <p:cNvCxnSpPr>
            <a:endCxn id="8" idx="6"/>
          </p:cNvCxnSpPr>
          <p:nvPr/>
        </p:nvCxnSpPr>
        <p:spPr>
          <a:xfrm flipH="1">
            <a:off x="1727570" y="4047724"/>
            <a:ext cx="1654154" cy="68247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103121" y="42963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75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6055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Isolation Lemma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Albany"/>
              </a:rPr>
              <a:t>Isolation Lemma</a:t>
            </a:r>
            <a:r>
              <a:rPr lang="en-US" sz="2000" dirty="0">
                <a:latin typeface="Albany"/>
              </a:rPr>
              <a:t>: Fix a set U, let T</a:t>
            </a:r>
            <a:r>
              <a:rPr lang="en-US" sz="2000" baseline="-25000" dirty="0">
                <a:latin typeface="Albany"/>
              </a:rPr>
              <a:t>1</a:t>
            </a:r>
            <a:r>
              <a:rPr lang="en-US" sz="2000" dirty="0">
                <a:latin typeface="Albany"/>
              </a:rPr>
              <a:t>, T</a:t>
            </a:r>
            <a:r>
              <a:rPr lang="en-US" sz="2000" baseline="-25000" dirty="0">
                <a:latin typeface="Albany"/>
              </a:rPr>
              <a:t>2</a:t>
            </a:r>
            <a:r>
              <a:rPr lang="en-US" sz="2000" dirty="0">
                <a:latin typeface="Albany"/>
              </a:rPr>
              <a:t>…⊆U. Fix an integer S.</a:t>
            </a:r>
          </a:p>
          <a:p>
            <a:pPr algn="l"/>
            <a:r>
              <a:rPr lang="en-US" sz="2000" dirty="0">
                <a:latin typeface="Albany"/>
              </a:rPr>
              <a:t>For each </a:t>
            </a:r>
            <a:r>
              <a:rPr lang="en-US" sz="2000" dirty="0" err="1">
                <a:latin typeface="Albany"/>
              </a:rPr>
              <a:t>x∈U</a:t>
            </a:r>
            <a:r>
              <a:rPr lang="en-US" sz="2000" dirty="0">
                <a:latin typeface="Albany"/>
              </a:rPr>
              <a:t> choose 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 ∈{1,2,…S} uniformly independently.</a:t>
            </a:r>
          </a:p>
          <a:p>
            <a:pPr algn="l"/>
            <a:r>
              <a:rPr lang="en-US" sz="2000" dirty="0">
                <a:latin typeface="Albany"/>
              </a:rPr>
              <a:t>For each T define w(T) = 𝛴</a:t>
            </a:r>
            <a:r>
              <a:rPr lang="en-US" sz="2000" baseline="-25000" dirty="0">
                <a:latin typeface="Albany"/>
              </a:rPr>
              <a:t>x ∈</a:t>
            </a:r>
            <a:r>
              <a:rPr lang="en-US" sz="2000" baseline="-25000" dirty="0" err="1">
                <a:latin typeface="Albany"/>
              </a:rPr>
              <a:t>T</a:t>
            </a:r>
            <a:r>
              <a:rPr lang="en-US" sz="2000" dirty="0" err="1">
                <a:latin typeface="Albany"/>
              </a:rPr>
              <a:t>w</a:t>
            </a:r>
            <a:r>
              <a:rPr lang="en-US" sz="2000" baseline="-25000" dirty="0" err="1">
                <a:latin typeface="Albany"/>
              </a:rPr>
              <a:t>x</a:t>
            </a:r>
            <a:r>
              <a:rPr lang="en-US" sz="2000" dirty="0">
                <a:latin typeface="Albany"/>
              </a:rPr>
              <a:t>.</a:t>
            </a:r>
          </a:p>
          <a:p>
            <a:pPr algn="ctr"/>
            <a:r>
              <a:rPr lang="en-US" sz="2000" dirty="0">
                <a:latin typeface="Albany"/>
              </a:rPr>
              <a:t>Then </a:t>
            </a:r>
            <a:r>
              <a:rPr lang="en-US" sz="2000" dirty="0" err="1">
                <a:latin typeface="Albany"/>
              </a:rPr>
              <a:t>Pr</a:t>
            </a:r>
            <a:r>
              <a:rPr lang="en-US" sz="2000" dirty="0">
                <a:latin typeface="Albany"/>
              </a:rPr>
              <a:t>[there is a unique </a:t>
            </a:r>
            <a:r>
              <a:rPr lang="en-US" sz="2000" dirty="0" err="1">
                <a:latin typeface="Albany"/>
              </a:rPr>
              <a:t>T</a:t>
            </a:r>
            <a:r>
              <a:rPr lang="en-US" sz="2000" baseline="-25000" dirty="0" err="1">
                <a:latin typeface="Albany"/>
              </a:rPr>
              <a:t>i</a:t>
            </a:r>
            <a:r>
              <a:rPr lang="en-US" sz="2000" dirty="0">
                <a:latin typeface="Albany"/>
              </a:rPr>
              <a:t> of minimum weight] &gt; 1 – </a:t>
            </a:r>
            <a:r>
              <a:rPr lang="en-US" sz="2000" dirty="0" smtClean="0">
                <a:latin typeface="Albany"/>
              </a:rPr>
              <a:t>|U|/S</a:t>
            </a:r>
            <a:endParaRPr lang="en-US" sz="2000" dirty="0">
              <a:latin typeface="Albany"/>
            </a:endParaRP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Note that the probability is independent of the number of sets</a:t>
            </a:r>
          </a:p>
          <a:p>
            <a:pPr algn="l"/>
            <a:r>
              <a:rPr lang="en-US" sz="2000" dirty="0">
                <a:latin typeface="Albany"/>
              </a:rPr>
              <a:t>	(which is pretty surprising)</a:t>
            </a:r>
          </a:p>
          <a:p>
            <a:pPr algn="l"/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For our applications, </a:t>
            </a:r>
            <a:r>
              <a:rPr lang="en-US" sz="2000" dirty="0" smtClean="0">
                <a:latin typeface="Albany"/>
              </a:rPr>
              <a:t>edges </a:t>
            </a:r>
            <a:r>
              <a:rPr lang="en-US" sz="2000" dirty="0">
                <a:latin typeface="Albany"/>
              </a:rPr>
              <a:t>of G will be associated with the set </a:t>
            </a:r>
            <a:r>
              <a:rPr lang="en-US" sz="2000" dirty="0" smtClean="0">
                <a:latin typeface="Albany"/>
              </a:rPr>
              <a:t>U = E,</a:t>
            </a:r>
            <a:endParaRPr lang="en-US" sz="2000" dirty="0">
              <a:latin typeface="Albany"/>
            </a:endParaRPr>
          </a:p>
          <a:p>
            <a:pPr algn="l"/>
            <a:r>
              <a:rPr lang="en-US" sz="2000" dirty="0">
                <a:latin typeface="Albany"/>
              </a:rPr>
              <a:t>and each </a:t>
            </a:r>
            <a:r>
              <a:rPr lang="en-US" sz="2000" dirty="0" smtClean="0">
                <a:latin typeface="Albany"/>
              </a:rPr>
              <a:t>set </a:t>
            </a:r>
            <a:r>
              <a:rPr lang="en-US" sz="2000" dirty="0" err="1" smtClean="0">
                <a:latin typeface="Albany"/>
              </a:rPr>
              <a:t>T</a:t>
            </a:r>
            <a:r>
              <a:rPr lang="en-US" sz="2000" baseline="-25000" dirty="0" err="1" smtClean="0">
                <a:latin typeface="Albany"/>
              </a:rPr>
              <a:t>i</a:t>
            </a:r>
            <a:r>
              <a:rPr lang="en-US" sz="2000" dirty="0" smtClean="0">
                <a:latin typeface="Albany"/>
              </a:rPr>
              <a:t> </a:t>
            </a:r>
            <a:r>
              <a:rPr lang="en-US" sz="2000" dirty="0">
                <a:latin typeface="Albany"/>
              </a:rPr>
              <a:t>will correspond to some perfect matching in G.</a:t>
            </a:r>
          </a:p>
        </p:txBody>
      </p:sp>
    </p:spTree>
    <p:extLst>
      <p:ext uri="{BB962C8B-B14F-4D97-AF65-F5344CB8AC3E}">
        <p14:creationId xmlns:p14="http://schemas.microsoft.com/office/powerpoint/2010/main" val="31906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3668</TotalTime>
  <Words>1596</Words>
  <Application>Microsoft Office PowerPoint</Application>
  <PresentationFormat>Custom</PresentationFormat>
  <Paragraphs>185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Wingdings</vt:lpstr>
      <vt:lpstr>water</vt:lpstr>
      <vt:lpstr>lyt blackandwhite</vt:lpstr>
      <vt:lpstr>PowerPoint Presentation</vt:lpstr>
      <vt:lpstr>Plan for today</vt:lpstr>
      <vt:lpstr>PowerPoint Presentation</vt:lpstr>
      <vt:lpstr>Min-weight perfect matchings</vt:lpstr>
      <vt:lpstr>Min-weight perfect matchings</vt:lpstr>
      <vt:lpstr>Min-weight perfect matchings</vt:lpstr>
      <vt:lpstr>Min-weight perfect matchings</vt:lpstr>
      <vt:lpstr>PowerPoint Presentation</vt:lpstr>
      <vt:lpstr>Isolation Lemma</vt:lpstr>
      <vt:lpstr>Isolation Lemma</vt:lpstr>
      <vt:lpstr>Isolation Lemma</vt:lpstr>
      <vt:lpstr>Isolation Lemma</vt:lpstr>
      <vt:lpstr>Isolation Lemma</vt:lpstr>
      <vt:lpstr>PowerPoint Presentation</vt:lpstr>
      <vt:lpstr>Min-weight perfect matchings</vt:lpstr>
      <vt:lpstr>Min-weight perfect matchings</vt:lpstr>
      <vt:lpstr>Perfect matching in general graphs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1030</cp:revision>
  <dcterms:created xsi:type="dcterms:W3CDTF">2017-07-19T12:15:02Z</dcterms:created>
  <dcterms:modified xsi:type="dcterms:W3CDTF">2022-01-27T00:59:33Z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