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362" r:id="rId4"/>
    <p:sldId id="374" r:id="rId5"/>
    <p:sldId id="412" r:id="rId6"/>
    <p:sldId id="446" r:id="rId7"/>
    <p:sldId id="450" r:id="rId8"/>
    <p:sldId id="448" r:id="rId9"/>
    <p:sldId id="447" r:id="rId10"/>
    <p:sldId id="451" r:id="rId11"/>
    <p:sldId id="466" r:id="rId12"/>
    <p:sldId id="467" r:id="rId13"/>
    <p:sldId id="471" r:id="rId14"/>
    <p:sldId id="468" r:id="rId15"/>
    <p:sldId id="470" r:id="rId16"/>
    <p:sldId id="469" r:id="rId17"/>
    <p:sldId id="454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5" r:id="rId27"/>
    <p:sldId id="398" r:id="rId28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4" autoAdjust="0"/>
    <p:restoredTop sz="89879" autoAdjust="0"/>
  </p:normalViewPr>
  <p:slideViewPr>
    <p:cSldViewPr snapToGrid="0">
      <p:cViewPr>
        <p:scale>
          <a:sx n="50" d="100"/>
          <a:sy n="50" d="100"/>
        </p:scale>
        <p:origin x="11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94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4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9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9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4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48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9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1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4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94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12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8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03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65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7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1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27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98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92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0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110410" y="720720"/>
            <a:ext cx="2070101" cy="575944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900117" y="720720"/>
            <a:ext cx="6057899" cy="575944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8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8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6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900117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116516" y="1979611"/>
            <a:ext cx="4063995" cy="4500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9998" y="719998"/>
            <a:ext cx="8280001" cy="10799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99998" y="1979996"/>
            <a:ext cx="8280001" cy="45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Arial Unicode MS" pitchFamily="2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405</a:t>
            </a:r>
          </a:p>
          <a:p>
            <a:pPr lvl="0" algn="ctr"/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&amp; Analysis of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24, 2022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perfect matching in G, or report that there is no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You can solve it using max flow algorithms.</a:t>
            </a:r>
          </a:p>
          <a:p>
            <a:pPr algn="l"/>
            <a:r>
              <a:rPr lang="en-US" sz="2000" dirty="0">
                <a:latin typeface="Albany"/>
              </a:rPr>
              <a:t>This is done by finding max-flow from S to T.</a:t>
            </a:r>
          </a:p>
        </p:txBody>
      </p:sp>
      <p:pic>
        <p:nvPicPr>
          <p:cNvPr id="1028" name="Picture 4" descr="Edge-coloring of bipartite graphs - Mathematics Stack Exchange">
            <a:extLst>
              <a:ext uri="{FF2B5EF4-FFF2-40B4-BE49-F238E27FC236}">
                <a16:creationId xmlns:a16="http://schemas.microsoft.com/office/drawing/2014/main" id="{115DF4EE-3AC8-4D38-A557-131C3698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64" y="3291212"/>
            <a:ext cx="4468835" cy="21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7685F43-5EDA-4140-88A9-098635C4F01F}"/>
              </a:ext>
            </a:extLst>
          </p:cNvPr>
          <p:cNvGrpSpPr/>
          <p:nvPr/>
        </p:nvGrpSpPr>
        <p:grpSpPr>
          <a:xfrm>
            <a:off x="4705778" y="2873216"/>
            <a:ext cx="3870842" cy="3355412"/>
            <a:chOff x="2758440" y="2830882"/>
            <a:chExt cx="3870842" cy="33554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171EEE5-45C8-402B-B18A-5345F79826F7}"/>
                </a:ext>
              </a:extLst>
            </p:cNvPr>
            <p:cNvSpPr/>
            <p:nvPr/>
          </p:nvSpPr>
          <p:spPr>
            <a:xfrm>
              <a:off x="4684734" y="2830882"/>
              <a:ext cx="263047" cy="2630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FCBDA0-5B41-41EE-82FE-0727B0766447}"/>
                </a:ext>
              </a:extLst>
            </p:cNvPr>
            <p:cNvSpPr/>
            <p:nvPr/>
          </p:nvSpPr>
          <p:spPr>
            <a:xfrm>
              <a:off x="4684734" y="5923247"/>
              <a:ext cx="263047" cy="2630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  <a:endParaRPr lang="en-CA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72E022C-3F68-4AC2-9A84-C3CBE154C644}"/>
                </a:ext>
              </a:extLst>
            </p:cNvPr>
            <p:cNvCxnSpPr>
              <a:cxnSpLocks/>
              <a:stCxn id="4" idx="4"/>
            </p:cNvCxnSpPr>
            <p:nvPr/>
          </p:nvCxnSpPr>
          <p:spPr>
            <a:xfrm flipH="1">
              <a:off x="2818356" y="3093929"/>
              <a:ext cx="1997902" cy="6859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2C851C4-1202-43C0-9D2E-38EBF682193C}"/>
                </a:ext>
              </a:extLst>
            </p:cNvPr>
            <p:cNvCxnSpPr>
              <a:cxnSpLocks/>
              <a:stCxn id="4" idx="4"/>
            </p:cNvCxnSpPr>
            <p:nvPr/>
          </p:nvCxnSpPr>
          <p:spPr>
            <a:xfrm flipH="1">
              <a:off x="3959269" y="3093929"/>
              <a:ext cx="856989" cy="6449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9DFA0B9-62C2-4E0A-9357-6DDFC347510C}"/>
                </a:ext>
              </a:extLst>
            </p:cNvPr>
            <p:cNvCxnSpPr>
              <a:cxnSpLocks/>
              <a:stCxn id="4" idx="4"/>
            </p:cNvCxnSpPr>
            <p:nvPr/>
          </p:nvCxnSpPr>
          <p:spPr>
            <a:xfrm>
              <a:off x="4816258" y="3093929"/>
              <a:ext cx="224054" cy="5992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3E81B2-EADC-45B4-ACCB-45B677C793CD}"/>
                </a:ext>
              </a:extLst>
            </p:cNvPr>
            <p:cNvCxnSpPr>
              <a:cxnSpLocks/>
              <a:stCxn id="4" idx="4"/>
            </p:cNvCxnSpPr>
            <p:nvPr/>
          </p:nvCxnSpPr>
          <p:spPr>
            <a:xfrm>
              <a:off x="4816258" y="3093929"/>
              <a:ext cx="1713978" cy="59923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725262-1B3F-4F8E-AAC0-A335D216AFF8}"/>
                </a:ext>
              </a:extLst>
            </p:cNvPr>
            <p:cNvCxnSpPr>
              <a:cxnSpLocks/>
            </p:cNvCxnSpPr>
            <p:nvPr/>
          </p:nvCxnSpPr>
          <p:spPr>
            <a:xfrm>
              <a:off x="4028440" y="5168543"/>
              <a:ext cx="787818" cy="7547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B75D43-3DF3-4AE0-A158-1C98CDCE96A0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H="1" flipV="1">
              <a:off x="2758440" y="5115560"/>
              <a:ext cx="2057818" cy="8076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3546086-8FFC-4862-AFD3-B82DB3B0D6F0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4816258" y="5115560"/>
              <a:ext cx="298314" cy="8076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430D58A-010F-4C12-9967-A564110E7937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4816258" y="5190841"/>
              <a:ext cx="1813024" cy="7324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4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perfect matching in G, or report that there is no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Today, we’ll see a different method that uses the polynomial method</a:t>
            </a:r>
          </a:p>
        </p:txBody>
      </p:sp>
      <p:pic>
        <p:nvPicPr>
          <p:cNvPr id="1028" name="Picture 4" descr="Edge-coloring of bipartite graphs - Mathematics Stack Exchange">
            <a:extLst>
              <a:ext uri="{FF2B5EF4-FFF2-40B4-BE49-F238E27FC236}">
                <a16:creationId xmlns:a16="http://schemas.microsoft.com/office/drawing/2014/main" id="{115DF4EE-3AC8-4D38-A557-131C3698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64" y="3291212"/>
            <a:ext cx="4468835" cy="21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Adjacency matrix of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57888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Albany"/>
              </a:rPr>
              <a:t>Given a bipartite graph G = (L, R, E), it is sometimes convenient to thing of its adjacency matrix as follows: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The rows correspond to the vertices on the left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lbany"/>
              </a:rPr>
              <a:t>The columns correspond to the vertices on the right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lbany"/>
              </a:rPr>
              <a:t>M</a:t>
            </a:r>
            <a:r>
              <a:rPr lang="en-US" sz="2000" baseline="-25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 = 1 if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 for </a:t>
            </a:r>
            <a:r>
              <a:rPr lang="en-US" sz="2000" dirty="0" err="1">
                <a:latin typeface="Albany"/>
              </a:rPr>
              <a:t>u∈L</a:t>
            </a:r>
            <a:r>
              <a:rPr lang="en-US" sz="2000" dirty="0">
                <a:latin typeface="Albany"/>
              </a:rPr>
              <a:t> and </a:t>
            </a:r>
            <a:r>
              <a:rPr lang="en-US" sz="2000" dirty="0" err="1">
                <a:latin typeface="Albany"/>
              </a:rPr>
              <a:t>v∈R</a:t>
            </a:r>
            <a:endParaRPr lang="en-US" sz="2000" dirty="0">
              <a:latin typeface="Albany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lbany"/>
              </a:rPr>
              <a:t>M</a:t>
            </a:r>
            <a:r>
              <a:rPr lang="en-US" sz="2000" baseline="-25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 = 0 if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∉ 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Albany"/>
            </a:endParaRPr>
          </a:p>
        </p:txBody>
      </p: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9D848B30-A9E2-4B0E-87DB-4A20825A8086}"/>
              </a:ext>
            </a:extLst>
          </p:cNvPr>
          <p:cNvGrpSpPr/>
          <p:nvPr/>
        </p:nvGrpSpPr>
        <p:grpSpPr>
          <a:xfrm>
            <a:off x="6585380" y="3652287"/>
            <a:ext cx="2775247" cy="2079023"/>
            <a:chOff x="6585380" y="3652287"/>
            <a:chExt cx="2775247" cy="2079023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42B7994C-908B-4DFB-A2DA-B06495E1BF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4142561"/>
                </p:ext>
              </p:extLst>
            </p:nvPr>
          </p:nvGraphicFramePr>
          <p:xfrm>
            <a:off x="6925402" y="4023160"/>
            <a:ext cx="2435225" cy="170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4" imgW="2209680" imgH="1549080" progId="Equation.3">
                    <p:embed/>
                  </p:oleObj>
                </mc:Choice>
                <mc:Fallback>
                  <p:oleObj name="Equation" r:id="rId4" imgW="2209680" imgH="1549080" progId="Equation.3">
                    <p:embed/>
                    <p:pic>
                      <p:nvPicPr>
                        <p:cNvPr id="5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5402" y="4023160"/>
                          <a:ext cx="2435225" cy="170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1B2F25-0277-47DE-B7D3-EDC8802B261D}"/>
                </a:ext>
              </a:extLst>
            </p:cNvPr>
            <p:cNvSpPr txBox="1"/>
            <p:nvPr/>
          </p:nvSpPr>
          <p:spPr>
            <a:xfrm>
              <a:off x="7077206" y="3652287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     T       U      V       W</a:t>
              </a:r>
              <a:endParaRPr lang="en-CA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D389DC-0ECF-4F59-A741-EA99D62B1190}"/>
                </a:ext>
              </a:extLst>
            </p:cNvPr>
            <p:cNvSpPr txBox="1"/>
            <p:nvPr/>
          </p:nvSpPr>
          <p:spPr>
            <a:xfrm>
              <a:off x="6585380" y="4035685"/>
              <a:ext cx="3321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</a:p>
            <a:p>
              <a:r>
                <a:rPr lang="en-US" sz="2000" b="1" dirty="0"/>
                <a:t>B</a:t>
              </a:r>
            </a:p>
            <a:p>
              <a:r>
                <a:rPr lang="en-US" sz="2000" b="1" dirty="0"/>
                <a:t>C</a:t>
              </a:r>
            </a:p>
            <a:p>
              <a:r>
                <a:rPr lang="en-US" sz="2000" b="1" dirty="0"/>
                <a:t>D</a:t>
              </a:r>
            </a:p>
            <a:p>
              <a:r>
                <a:rPr lang="en-US" sz="2000" b="1" dirty="0"/>
                <a:t>E</a:t>
              </a:r>
              <a:endParaRPr lang="en-CA" sz="2000" b="1" dirty="0"/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FA848B64-3B6E-481B-990F-FB1B054112C9}"/>
              </a:ext>
            </a:extLst>
          </p:cNvPr>
          <p:cNvGrpSpPr/>
          <p:nvPr/>
        </p:nvGrpSpPr>
        <p:grpSpPr>
          <a:xfrm>
            <a:off x="1442402" y="4719274"/>
            <a:ext cx="2452432" cy="2286024"/>
            <a:chOff x="1442402" y="4719274"/>
            <a:chExt cx="2452432" cy="228602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1D166A9-B573-4EEF-8782-CD391671CCDF}"/>
                </a:ext>
              </a:extLst>
            </p:cNvPr>
            <p:cNvSpPr/>
            <p:nvPr/>
          </p:nvSpPr>
          <p:spPr>
            <a:xfrm>
              <a:off x="1816274" y="4809995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1E328CB-2473-410E-B505-ED65D0A24A48}"/>
                </a:ext>
              </a:extLst>
            </p:cNvPr>
            <p:cNvSpPr/>
            <p:nvPr/>
          </p:nvSpPr>
          <p:spPr>
            <a:xfrm>
              <a:off x="1816274" y="5263296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CFEC3F-B764-4580-818E-8C9D8B9D4041}"/>
                </a:ext>
              </a:extLst>
            </p:cNvPr>
            <p:cNvSpPr/>
            <p:nvPr/>
          </p:nvSpPr>
          <p:spPr>
            <a:xfrm>
              <a:off x="1816274" y="5774666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986D4CE-5630-4E46-A3B6-FD6672D4417C}"/>
                </a:ext>
              </a:extLst>
            </p:cNvPr>
            <p:cNvSpPr/>
            <p:nvPr/>
          </p:nvSpPr>
          <p:spPr>
            <a:xfrm>
              <a:off x="1816274" y="6269277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7DEA1E-09C1-417D-9D29-C606D48243E9}"/>
                </a:ext>
              </a:extLst>
            </p:cNvPr>
            <p:cNvSpPr/>
            <p:nvPr/>
          </p:nvSpPr>
          <p:spPr>
            <a:xfrm>
              <a:off x="1816274" y="6721043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97D040-EFB6-4AC2-B08B-D365A9331C25}"/>
                </a:ext>
              </a:extLst>
            </p:cNvPr>
            <p:cNvSpPr/>
            <p:nvPr/>
          </p:nvSpPr>
          <p:spPr>
            <a:xfrm>
              <a:off x="3155223" y="4809995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A46634-77E0-4CCD-BA98-2B5897016502}"/>
                </a:ext>
              </a:extLst>
            </p:cNvPr>
            <p:cNvSpPr/>
            <p:nvPr/>
          </p:nvSpPr>
          <p:spPr>
            <a:xfrm>
              <a:off x="3155223" y="5263296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D30251-976E-4989-9FF1-9F129D68E037}"/>
                </a:ext>
              </a:extLst>
            </p:cNvPr>
            <p:cNvSpPr/>
            <p:nvPr/>
          </p:nvSpPr>
          <p:spPr>
            <a:xfrm>
              <a:off x="3155223" y="5774666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17597C-73DC-47F1-90EE-D705808FB127}"/>
                </a:ext>
              </a:extLst>
            </p:cNvPr>
            <p:cNvSpPr/>
            <p:nvPr/>
          </p:nvSpPr>
          <p:spPr>
            <a:xfrm>
              <a:off x="3155223" y="6269277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AA71DA9-9488-4956-9795-EF489E6967C5}"/>
                </a:ext>
              </a:extLst>
            </p:cNvPr>
            <p:cNvSpPr/>
            <p:nvPr/>
          </p:nvSpPr>
          <p:spPr>
            <a:xfrm>
              <a:off x="3155223" y="6721043"/>
              <a:ext cx="225468" cy="1878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DEB37-AE98-4DD7-871B-042065F990E5}"/>
                </a:ext>
              </a:extLst>
            </p:cNvPr>
            <p:cNvSpPr txBox="1"/>
            <p:nvPr/>
          </p:nvSpPr>
          <p:spPr>
            <a:xfrm>
              <a:off x="1442402" y="471927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08424D-AFB4-4FAF-B4AD-A4012D071141}"/>
                </a:ext>
              </a:extLst>
            </p:cNvPr>
            <p:cNvSpPr txBox="1"/>
            <p:nvPr/>
          </p:nvSpPr>
          <p:spPr>
            <a:xfrm>
              <a:off x="1442402" y="525721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FF645C-DCEF-4BE2-914B-BF75DEE88751}"/>
                </a:ext>
              </a:extLst>
            </p:cNvPr>
            <p:cNvSpPr txBox="1"/>
            <p:nvPr/>
          </p:nvSpPr>
          <p:spPr>
            <a:xfrm>
              <a:off x="1442402" y="565821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C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5086E5-1067-41E6-A1A5-C3E0B323486C}"/>
                </a:ext>
              </a:extLst>
            </p:cNvPr>
            <p:cNvSpPr txBox="1"/>
            <p:nvPr/>
          </p:nvSpPr>
          <p:spPr>
            <a:xfrm>
              <a:off x="1442402" y="613189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403D36-5418-48EF-9CFF-01074E682997}"/>
                </a:ext>
              </a:extLst>
            </p:cNvPr>
            <p:cNvSpPr txBox="1"/>
            <p:nvPr/>
          </p:nvSpPr>
          <p:spPr>
            <a:xfrm>
              <a:off x="1442402" y="663596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endParaRPr lang="en-C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88C270-B97D-480F-A8D2-1BC2F4BB7A73}"/>
                </a:ext>
              </a:extLst>
            </p:cNvPr>
            <p:cNvSpPr txBox="1"/>
            <p:nvPr/>
          </p:nvSpPr>
          <p:spPr>
            <a:xfrm>
              <a:off x="3504984" y="4719274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endParaRPr lang="en-CA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222F1C-8934-4BC6-8C10-59E43A0AB2B0}"/>
                </a:ext>
              </a:extLst>
            </p:cNvPr>
            <p:cNvSpPr txBox="1"/>
            <p:nvPr/>
          </p:nvSpPr>
          <p:spPr>
            <a:xfrm>
              <a:off x="3504984" y="525721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endParaRPr lang="en-CA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EE5E37-3368-47B1-833F-1343E77DA5AF}"/>
                </a:ext>
              </a:extLst>
            </p:cNvPr>
            <p:cNvSpPr txBox="1"/>
            <p:nvPr/>
          </p:nvSpPr>
          <p:spPr>
            <a:xfrm>
              <a:off x="3504984" y="5658219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</a:t>
              </a:r>
              <a:endParaRPr lang="en-CA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5F585B-EBEA-4302-AEE2-45617E4FCCEE}"/>
                </a:ext>
              </a:extLst>
            </p:cNvPr>
            <p:cNvSpPr txBox="1"/>
            <p:nvPr/>
          </p:nvSpPr>
          <p:spPr>
            <a:xfrm>
              <a:off x="3504984" y="6131894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  <a:endParaRPr lang="en-CA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2198B51-36C1-451A-BF75-6F98FAA185D9}"/>
                </a:ext>
              </a:extLst>
            </p:cNvPr>
            <p:cNvSpPr txBox="1"/>
            <p:nvPr/>
          </p:nvSpPr>
          <p:spPr>
            <a:xfrm>
              <a:off x="3504984" y="663596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444027-7619-44D0-8FBA-1813FECDFFED}"/>
                </a:ext>
              </a:extLst>
            </p:cNvPr>
            <p:cNvCxnSpPr>
              <a:cxnSpLocks/>
              <a:stCxn id="4" idx="5"/>
              <a:endCxn id="12" idx="3"/>
            </p:cNvCxnSpPr>
            <p:nvPr/>
          </p:nvCxnSpPr>
          <p:spPr>
            <a:xfrm>
              <a:off x="2008723" y="4970369"/>
              <a:ext cx="1179519" cy="4533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ECDAE5F-B879-432C-97ED-CA448F4EC570}"/>
                </a:ext>
              </a:extLst>
            </p:cNvPr>
            <p:cNvCxnSpPr>
              <a:cxnSpLocks/>
              <a:stCxn id="4" idx="5"/>
              <a:endCxn id="13" idx="2"/>
            </p:cNvCxnSpPr>
            <p:nvPr/>
          </p:nvCxnSpPr>
          <p:spPr>
            <a:xfrm>
              <a:off x="2008723" y="4970369"/>
              <a:ext cx="1146500" cy="8982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2CA819-D1B3-498D-9288-9308408476E1}"/>
                </a:ext>
              </a:extLst>
            </p:cNvPr>
            <p:cNvCxnSpPr>
              <a:cxnSpLocks/>
              <a:stCxn id="15" idx="2"/>
              <a:endCxn id="4" idx="5"/>
            </p:cNvCxnSpPr>
            <p:nvPr/>
          </p:nvCxnSpPr>
          <p:spPr>
            <a:xfrm flipH="1" flipV="1">
              <a:off x="2008723" y="4970369"/>
              <a:ext cx="1146500" cy="18446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C209A20-D923-49F2-B954-79C453F0960B}"/>
                </a:ext>
              </a:extLst>
            </p:cNvPr>
            <p:cNvCxnSpPr>
              <a:cxnSpLocks/>
              <a:stCxn id="7" idx="7"/>
              <a:endCxn id="11" idx="3"/>
            </p:cNvCxnSpPr>
            <p:nvPr/>
          </p:nvCxnSpPr>
          <p:spPr>
            <a:xfrm flipV="1">
              <a:off x="2008723" y="4970369"/>
              <a:ext cx="1179519" cy="3204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7A3CDD4-BED1-4A99-9C70-05AF0AF57B73}"/>
                </a:ext>
              </a:extLst>
            </p:cNvPr>
            <p:cNvCxnSpPr>
              <a:cxnSpLocks/>
              <a:stCxn id="8" idx="6"/>
              <a:endCxn id="11" idx="3"/>
            </p:cNvCxnSpPr>
            <p:nvPr/>
          </p:nvCxnSpPr>
          <p:spPr>
            <a:xfrm flipV="1">
              <a:off x="2041742" y="4970369"/>
              <a:ext cx="1146500" cy="8982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9961784-9BA2-434A-A96D-BA3B3C5B2213}"/>
                </a:ext>
              </a:extLst>
            </p:cNvPr>
            <p:cNvCxnSpPr>
              <a:cxnSpLocks/>
              <a:stCxn id="8" idx="5"/>
              <a:endCxn id="15" idx="2"/>
            </p:cNvCxnSpPr>
            <p:nvPr/>
          </p:nvCxnSpPr>
          <p:spPr>
            <a:xfrm>
              <a:off x="2008723" y="5935040"/>
              <a:ext cx="1146500" cy="8799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A2C0B13-50E9-4B87-A641-95E8E6FB22C3}"/>
                </a:ext>
              </a:extLst>
            </p:cNvPr>
            <p:cNvCxnSpPr>
              <a:cxnSpLocks/>
              <a:stCxn id="8" idx="5"/>
              <a:endCxn id="14" idx="2"/>
            </p:cNvCxnSpPr>
            <p:nvPr/>
          </p:nvCxnSpPr>
          <p:spPr>
            <a:xfrm>
              <a:off x="2008723" y="5935040"/>
              <a:ext cx="1146500" cy="4281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251193D-07B5-45C3-8571-0C5379F1F143}"/>
                </a:ext>
              </a:extLst>
            </p:cNvPr>
            <p:cNvCxnSpPr>
              <a:cxnSpLocks/>
              <a:stCxn id="9" idx="6"/>
              <a:endCxn id="13" idx="2"/>
            </p:cNvCxnSpPr>
            <p:nvPr/>
          </p:nvCxnSpPr>
          <p:spPr>
            <a:xfrm flipV="1">
              <a:off x="2041742" y="5868611"/>
              <a:ext cx="1113481" cy="4946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244671-5FF7-41A7-AA6A-F833EBE12F68}"/>
                </a:ext>
              </a:extLst>
            </p:cNvPr>
            <p:cNvCxnSpPr>
              <a:cxnSpLocks/>
              <a:stCxn id="9" idx="6"/>
              <a:endCxn id="15" idx="2"/>
            </p:cNvCxnSpPr>
            <p:nvPr/>
          </p:nvCxnSpPr>
          <p:spPr>
            <a:xfrm>
              <a:off x="2041742" y="6363222"/>
              <a:ext cx="1113481" cy="4517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3A1E329-B29D-42AB-851F-9514B604A8FB}"/>
                </a:ext>
              </a:extLst>
            </p:cNvPr>
            <p:cNvCxnSpPr>
              <a:cxnSpLocks/>
              <a:stCxn id="10" idx="5"/>
              <a:endCxn id="11" idx="3"/>
            </p:cNvCxnSpPr>
            <p:nvPr/>
          </p:nvCxnSpPr>
          <p:spPr>
            <a:xfrm flipV="1">
              <a:off x="2008723" y="4970369"/>
              <a:ext cx="1179519" cy="19110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75D84F-6D12-4847-84EF-89974DAC8E29}"/>
                </a:ext>
              </a:extLst>
            </p:cNvPr>
            <p:cNvCxnSpPr>
              <a:cxnSpLocks/>
              <a:stCxn id="10" idx="6"/>
              <a:endCxn id="13" idx="2"/>
            </p:cNvCxnSpPr>
            <p:nvPr/>
          </p:nvCxnSpPr>
          <p:spPr>
            <a:xfrm flipV="1">
              <a:off x="2041742" y="5868611"/>
              <a:ext cx="1113481" cy="9463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EB1EC4B-A484-437A-8C24-43E8790F9AEC}"/>
                </a:ext>
              </a:extLst>
            </p:cNvPr>
            <p:cNvCxnSpPr>
              <a:cxnSpLocks/>
              <a:stCxn id="10" idx="6"/>
              <a:endCxn id="14" idx="3"/>
            </p:cNvCxnSpPr>
            <p:nvPr/>
          </p:nvCxnSpPr>
          <p:spPr>
            <a:xfrm flipV="1">
              <a:off x="2041742" y="6429651"/>
              <a:ext cx="1146500" cy="3853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89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Determinant of a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36517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Recall: Given a </a:t>
                </a:r>
                <a:r>
                  <a:rPr lang="en-US" sz="2200" dirty="0" err="1">
                    <a:latin typeface="+mn-lt"/>
                  </a:rPr>
                  <a:t>nxn</a:t>
                </a:r>
                <a:r>
                  <a:rPr lang="en-US" sz="2200" dirty="0">
                    <a:latin typeface="+mn-lt"/>
                  </a:rPr>
                  <a:t> matrix A the determinant of A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+mn-lt"/>
                        </a:rPr>
                        <m:t>𝐷𝑒𝑡</m:t>
                      </m:r>
                      <m:d>
                        <m:dPr>
                          <m:ctrlPr>
                            <a:rPr lang="en-US" sz="2200" i="1">
                              <a:latin typeface="+mn-lt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+mn-lt"/>
                            </a:rPr>
                            <m:t>𝐴</m:t>
                          </m:r>
                        </m:e>
                      </m:d>
                      <m:r>
                        <a:rPr lang="en-US" sz="2200" i="1">
                          <a:latin typeface="+mn-lt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>
                              <a:latin typeface="+mn-lt"/>
                            </a:rPr>
                          </m:ctrlPr>
                        </m:naryPr>
                        <m:sub>
                          <m:r>
                            <a:rPr lang="en-US" sz="2200" i="1">
                              <a:latin typeface="+mn-lt"/>
                            </a:rPr>
                            <m:t>𝜎</m:t>
                          </m:r>
                          <m:r>
                            <a:rPr lang="en-US" sz="2200" i="1">
                              <a:latin typeface="+mn-lt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+mn-lt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+mn-lt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200" i="1">
                              <a:latin typeface="+mn-lt"/>
                            </a:rPr>
                            <m:t>→[</m:t>
                          </m:r>
                          <m:r>
                            <a:rPr lang="en-US" sz="2200" i="1">
                              <a:latin typeface="+mn-lt"/>
                            </a:rPr>
                            <m:t>𝑛</m:t>
                          </m:r>
                          <m:r>
                            <a:rPr lang="en-US" sz="2200" i="1">
                              <a:latin typeface="+mn-lt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2200" i="1">
                              <a:latin typeface="+mn-lt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200" i="1">
                                  <a:latin typeface="+mn-lt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+mn-lt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200" i="1">
                              <a:latin typeface="+mn-lt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200" i="1">
                                  <a:latin typeface="+mn-lt"/>
                                </a:rPr>
                              </m:ctrlPr>
                            </m:naryPr>
                            <m:sub>
                              <m:r>
                                <a:rPr lang="en-US" sz="2200" i="1">
                                  <a:latin typeface="+mn-lt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+mn-lt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+mn-lt"/>
                                    </a:rPr>
                                    <m:t>𝑖</m:t>
                                  </m:r>
                                  <m:r>
                                    <a:rPr lang="en-US" sz="2200" i="1">
                                      <a:latin typeface="+mn-lt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+mn-lt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200" i="1">
                                          <a:latin typeface="+mn-lt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+mn-lt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</a:rPr>
                      <m:t>𝑠𝑖𝑔𝑛</m:t>
                    </m:r>
                    <m:d>
                      <m:dPr>
                        <m:ctrlPr>
                          <a:rPr lang="en-US" sz="2200" i="1">
                            <a:latin typeface="+mn-lt"/>
                          </a:rPr>
                        </m:ctrlPr>
                      </m:dPr>
                      <m:e>
                        <m:r>
                          <a:rPr lang="en-US" sz="2200" i="1">
                            <a:latin typeface="+mn-lt"/>
                          </a:rPr>
                          <m:t>𝜎</m:t>
                        </m:r>
                      </m:e>
                    </m:d>
                    <m:r>
                      <a:rPr lang="en-US" sz="2200" b="0" i="1" smtClean="0">
                        <a:latin typeface="+mn-lt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smtClean="0">
                        <a:latin typeface="+mn-lt"/>
                      </a:rPr>
                      <m:t>{</m:t>
                    </m:r>
                    <m:r>
                      <a:rPr lang="en-US" sz="2200" b="0" i="1" smtClean="0">
                        <a:latin typeface="+mn-lt"/>
                      </a:rPr>
                      <m:t>−1,1</m:t>
                    </m:r>
                    <m:r>
                      <m:rPr>
                        <m:lit/>
                      </m:rPr>
                      <a:rPr lang="en-US" sz="2200" b="0" i="1" smtClean="0">
                        <a:latin typeface="+mn-lt"/>
                      </a:rPr>
                      <m:t>}</m:t>
                    </m:r>
                    <m:r>
                      <a:rPr lang="en-US" sz="2200" i="1" smtClean="0">
                        <a:latin typeface="+mn-lt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Example:</a:t>
                </a:r>
              </a:p>
              <a:p>
                <a:pPr algn="ctr"/>
                <a:r>
                  <a:rPr lang="en-US" sz="2200" b="0" i="1" dirty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+mn-lt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n-lt"/>
                          </a:rPr>
                          <m:t>1,2,3</m:t>
                        </m:r>
                      </m:e>
                    </m:d>
                  </m:oMath>
                </a14:m>
                <a:br>
                  <a:rPr lang="en-US" sz="2200" b="0" i="1" dirty="0">
                    <a:latin typeface="+mn-lt"/>
                  </a:rPr>
                </a:br>
                <a:r>
                  <a:rPr lang="en-US" sz="2200" b="0" i="1" dirty="0">
                    <a:latin typeface="+mn-lt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n-lt"/>
                      </a:rPr>
                      <m:t>[4,5,6]</m:t>
                    </m:r>
                  </m:oMath>
                </a14:m>
                <a:br>
                  <a:rPr lang="en-US" sz="2200" b="0" i="1" dirty="0">
                    <a:latin typeface="+mn-lt"/>
                  </a:rPr>
                </a:br>
                <a:r>
                  <a:rPr lang="en-US" sz="2200" b="0" i="1" dirty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+mn-lt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n-lt"/>
                          </a:rPr>
                          <m:t>7,8,9</m:t>
                        </m:r>
                      </m:e>
                    </m:d>
                  </m:oMath>
                </a14:m>
                <a:endParaRPr lang="en-US" sz="2200" b="0" i="1" dirty="0">
                  <a:latin typeface="+mn-lt"/>
                </a:endParaRPr>
              </a:p>
              <a:p>
                <a:pPr algn="l"/>
                <a:r>
                  <a:rPr lang="en-US" sz="2200" i="1" dirty="0">
                    <a:latin typeface="+mn-lt"/>
                  </a:rPr>
                  <a:t>Det(A) =1*5*9 + 3*4*8 + 2*6*7 – 3*5*7 – 1*6*8 – 2*4*9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Q: Can we compute Det(A) efficiently?</a:t>
                </a:r>
                <a:endParaRPr lang="en-US" sz="2200" b="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36517"/>
                <a:ext cx="8855643" cy="4763155"/>
              </a:xfrm>
              <a:blipFill>
                <a:blip r:embed="rId3"/>
                <a:stretch>
                  <a:fillRect l="-1927" t="-1921" b="-3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85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Determinant of a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36517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Example: It is easy to compute the determinant for upper triangular matrices</a:t>
                </a:r>
              </a:p>
              <a:p>
                <a:pPr algn="ctr"/>
                <a:r>
                  <a:rPr lang="en-US" sz="2200" b="0" i="1" dirty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+mn-lt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+mn-lt"/>
                          </a:rPr>
                          <m:t>1,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200" b="0" i="1" smtClean="0">
                            <a:latin typeface="+mn-lt"/>
                          </a:rPr>
                          <m:t>2,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200" b="0" i="1" smtClean="0">
                            <a:latin typeface="+mn-lt"/>
                          </a:rPr>
                          <m:t>3</m:t>
                        </m:r>
                      </m:e>
                    </m:d>
                  </m:oMath>
                </a14:m>
                <a:br>
                  <a:rPr lang="en-US" sz="2200" b="0" i="1" dirty="0">
                    <a:latin typeface="+mn-lt"/>
                  </a:rPr>
                </a:br>
                <a:r>
                  <a:rPr lang="en-US" sz="2200" b="0" i="1" dirty="0">
                    <a:latin typeface="+mn-lt"/>
                  </a:rPr>
                  <a:t>A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+mn-lt"/>
                      </a:rPr>
                      <m:t>[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+mn-lt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b="0" i="1" smtClean="0">
                        <a:latin typeface="+mn-lt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−6</m:t>
                    </m:r>
                    <m:r>
                      <a:rPr lang="en-US" sz="2200" b="0" i="1" smtClean="0">
                        <a:latin typeface="+mn-lt"/>
                      </a:rPr>
                      <m:t>]</m:t>
                    </m:r>
                  </m:oMath>
                </a14:m>
                <a:br>
                  <a:rPr lang="en-US" sz="2200" b="0" i="1" dirty="0">
                    <a:latin typeface="+mn-lt"/>
                  </a:rPr>
                </a:br>
                <a:r>
                  <a:rPr lang="en-US" sz="2200" b="0" i="1" dirty="0"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+mn-lt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200" b="0" i="1" smtClean="0">
                            <a:latin typeface="+mn-lt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 0</m:t>
                        </m:r>
                        <m:r>
                          <a:rPr lang="en-US" sz="2200" b="0" i="1" smtClean="0">
                            <a:latin typeface="+mn-lt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   7</m:t>
                        </m:r>
                      </m:e>
                    </m:d>
                  </m:oMath>
                </a14:m>
                <a:endParaRPr lang="en-US" sz="2200" b="0" i="1" dirty="0">
                  <a:latin typeface="+mn-lt"/>
                </a:endParaRPr>
              </a:p>
              <a:p>
                <a:pPr algn="l"/>
                <a:r>
                  <a:rPr lang="en-US" sz="2200" i="1" dirty="0">
                    <a:latin typeface="+mn-lt"/>
                  </a:rPr>
                  <a:t>Det(A) =1*(-3)*7=-21 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Q</a:t>
                </a:r>
                <a:r>
                  <a:rPr lang="en-US" sz="2200" dirty="0">
                    <a:latin typeface="+mn-lt"/>
                  </a:rPr>
                  <a:t>: What about general matrices?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Fact</a:t>
                </a:r>
                <a:r>
                  <a:rPr lang="en-US" sz="2200" dirty="0">
                    <a:latin typeface="+mn-lt"/>
                  </a:rPr>
                  <a:t>: we can use Gaussian elimination to bring A into an upper triangular form A’ such that </a:t>
                </a:r>
                <a:r>
                  <a:rPr lang="en-US" sz="2200" b="1" dirty="0">
                    <a:latin typeface="+mn-lt"/>
                  </a:rPr>
                  <a:t>det(A) = 0 if and only if det(A’) = 0</a:t>
                </a:r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b="0" u="sng" dirty="0">
                    <a:latin typeface="+mn-lt"/>
                  </a:rPr>
                  <a:t>Fact2</a:t>
                </a:r>
                <a:r>
                  <a:rPr lang="en-US" sz="2200" b="0" dirty="0">
                    <a:latin typeface="+mn-lt"/>
                  </a:rPr>
                  <a:t>: Gaussian elimination can be performed in O(n</a:t>
                </a:r>
                <a:r>
                  <a:rPr lang="en-US" sz="2200" b="0" baseline="30000" dirty="0">
                    <a:latin typeface="+mn-lt"/>
                  </a:rPr>
                  <a:t>3</a:t>
                </a:r>
                <a:r>
                  <a:rPr lang="en-US" sz="2200" b="0" dirty="0">
                    <a:latin typeface="+mn-lt"/>
                  </a:rPr>
                  <a:t>) field operations.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36517"/>
                <a:ext cx="8855643" cy="4763155"/>
              </a:xfrm>
              <a:blipFill>
                <a:blip r:embed="rId3"/>
                <a:stretch>
                  <a:fillRect l="-1927" t="-1921" r="-4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4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 with n vertices on each side.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perfect matching in G, or report that there is no perfect matching.</a:t>
            </a:r>
          </a:p>
          <a:p>
            <a:pPr algn="l"/>
            <a:r>
              <a:rPr lang="en-US" sz="2000" u="sng" dirty="0">
                <a:latin typeface="Albany"/>
              </a:rPr>
              <a:t>A decision version</a:t>
            </a:r>
            <a:r>
              <a:rPr lang="en-US" sz="2000" dirty="0">
                <a:latin typeface="Albany"/>
              </a:rPr>
              <a:t>: Decide whether G contains a perfect matching or not.</a:t>
            </a:r>
          </a:p>
        </p:txBody>
      </p:sp>
    </p:spTree>
    <p:extLst>
      <p:ext uri="{BB962C8B-B14F-4D97-AF65-F5344CB8AC3E}">
        <p14:creationId xmlns:p14="http://schemas.microsoft.com/office/powerpoint/2010/main" val="13686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Q</a:t>
            </a:r>
            <a:r>
              <a:rPr lang="en-US" sz="2000" dirty="0">
                <a:latin typeface="Albany"/>
              </a:rPr>
              <a:t>: How can we solve the search version using the decision version?</a:t>
            </a:r>
          </a:p>
          <a:p>
            <a:pPr algn="l"/>
            <a:r>
              <a:rPr lang="en-US" sz="2000" dirty="0">
                <a:latin typeface="Albany"/>
              </a:rPr>
              <a:t>Suppose we have a decision version outputs the correct answer </a:t>
            </a:r>
            <a:r>
              <a:rPr lang="en-US" sz="2000" dirty="0" err="1">
                <a:latin typeface="Albany"/>
              </a:rPr>
              <a:t>w.h.p</a:t>
            </a:r>
            <a:r>
              <a:rPr lang="en-US" sz="2000" dirty="0">
                <a:latin typeface="Albany"/>
              </a:rPr>
              <a:t>.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Run the decision algorithm on G. 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If G has no perfect matching -&gt; OUTPUT “NO PERFECT MATCHING”</a:t>
            </a:r>
          </a:p>
          <a:p>
            <a:pPr marL="457200" indent="-457200" algn="l">
              <a:buFontTx/>
              <a:buAutoNum type="arabicPeriod"/>
            </a:pPr>
            <a:r>
              <a:rPr lang="en-US" sz="2000" dirty="0">
                <a:latin typeface="Albany"/>
              </a:rPr>
              <a:t>Otherwise, G has a perfect matching. Let’s try to find one edge in it: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>
                <a:latin typeface="Albany"/>
              </a:rPr>
              <a:t>Fix a vertex u, and try to find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∈E that belongs to the perfect matching.</a:t>
            </a:r>
            <a:br>
              <a:rPr lang="en-US" sz="2000" dirty="0">
                <a:latin typeface="Albany"/>
              </a:rPr>
            </a:br>
            <a:r>
              <a:rPr lang="en-US" sz="2000" dirty="0">
                <a:latin typeface="Albany"/>
              </a:rPr>
              <a:t>This is done by removing all edges touching u except for one, and running the decision algorithm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>
                <a:latin typeface="Albany"/>
              </a:rPr>
              <a:t>Remove the vertices u and v from G and all edges touching them.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>
                <a:latin typeface="Albany"/>
              </a:rPr>
              <a:t>Find a perfect matching M in G without u and v</a:t>
            </a:r>
          </a:p>
          <a:p>
            <a:pPr marL="1143000" lvl="1" indent="-457200">
              <a:buFont typeface="+mj-lt"/>
              <a:buAutoNum type="alphaUcPeriod"/>
            </a:pPr>
            <a:r>
              <a:rPr lang="en-US" sz="2000" dirty="0">
                <a:latin typeface="Albany"/>
              </a:rPr>
              <a:t>Return M U {(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)}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B4D46A6A-8E49-4C45-B36A-370E5AF7C6DD}"/>
              </a:ext>
            </a:extLst>
          </p:cNvPr>
          <p:cNvSpPr/>
          <p:nvPr/>
        </p:nvSpPr>
        <p:spPr>
          <a:xfrm>
            <a:off x="3578831" y="1809059"/>
            <a:ext cx="5996810" cy="13887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HW2</a:t>
            </a:r>
            <a:r>
              <a:rPr lang="en-US" dirty="0"/>
              <a:t>: Prove that if the decision algorithm outputs the correct answer </a:t>
            </a:r>
            <a:r>
              <a:rPr lang="en-US" dirty="0" err="1"/>
              <a:t>w.h.p</a:t>
            </a:r>
            <a:r>
              <a:rPr lang="en-US" dirty="0"/>
              <a:t>.,</a:t>
            </a:r>
            <a:br>
              <a:rPr lang="en-US" dirty="0"/>
            </a:br>
            <a:r>
              <a:rPr lang="en-US" dirty="0"/>
              <a:t>then we can find a PM </a:t>
            </a:r>
            <a:r>
              <a:rPr lang="en-US" dirty="0" err="1"/>
              <a:t>w.h.p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4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bipartite graph G = (U,V,E) with n vertices on each side.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Decide whether G contains a perfect matching.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Algorithm 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For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choose a value in {1,…,T} independently for some large T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Compute the determinant of A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If det(A) ≠0 output “G contains a perfect matching”</a:t>
                </a:r>
              </a:p>
              <a:p>
                <a:pPr marL="457200" indent="-457200" algn="l">
                  <a:buFontTx/>
                  <a:buAutoNum type="arabicPeriod"/>
                </a:pPr>
                <a:r>
                  <a:rPr lang="en-US" sz="2000" dirty="0">
                    <a:latin typeface="Albany"/>
                  </a:rPr>
                  <a:t>Else, output “No perfect matching found”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1DB01EE-8F2B-48BB-9E40-9E7DEEC7BF74}"/>
              </a:ext>
            </a:extLst>
          </p:cNvPr>
          <p:cNvSpPr/>
          <p:nvPr/>
        </p:nvSpPr>
        <p:spPr>
          <a:xfrm>
            <a:off x="6077340" y="5974800"/>
            <a:ext cx="3758671" cy="8453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going on here???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D2A8D0D7-D3BD-4C84-9C01-B9F9AAE5224C}"/>
              </a:ext>
            </a:extLst>
          </p:cNvPr>
          <p:cNvSpPr/>
          <p:nvPr/>
        </p:nvSpPr>
        <p:spPr>
          <a:xfrm>
            <a:off x="2279736" y="2847370"/>
            <a:ext cx="6900263" cy="8453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take adjacency matrix of G with random values…</a:t>
            </a:r>
          </a:p>
          <a:p>
            <a:r>
              <a:rPr lang="en-US" dirty="0"/>
              <a:t>And compute its determinant…</a:t>
            </a:r>
          </a:p>
        </p:txBody>
      </p:sp>
    </p:spTree>
    <p:extLst>
      <p:ext uri="{BB962C8B-B14F-4D97-AF65-F5344CB8AC3E}">
        <p14:creationId xmlns:p14="http://schemas.microsoft.com/office/powerpoint/2010/main" val="16977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Analysis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Recall: Given a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the determinant of A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Where sign() is some function that outputs either 1 or -1.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Observation</a:t>
                </a:r>
                <a:r>
                  <a:rPr lang="en-US" sz="2000" dirty="0">
                    <a:latin typeface="Albany"/>
                  </a:rPr>
                  <a:t>: There is a one-to-one correspondence between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perfect matchings in G and the terms in the sum.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Specifically, 	</a:t>
                </a:r>
                <a:r>
                  <a:rPr lang="en-US" sz="2000" b="1" dirty="0">
                    <a:latin typeface="Albany"/>
                  </a:rPr>
                  <a:t>every perfect matching (1,</a:t>
                </a:r>
                <a:r>
                  <a:rPr lang="el-GR" sz="2000" b="1" dirty="0">
                    <a:latin typeface="Albany"/>
                  </a:rPr>
                  <a:t> σ</a:t>
                </a:r>
                <a:r>
                  <a:rPr lang="en-US" sz="2000" b="1" dirty="0">
                    <a:latin typeface="Albany"/>
                  </a:rPr>
                  <a:t>(1)), (2,</a:t>
                </a:r>
                <a:r>
                  <a:rPr lang="el-GR" sz="2000" b="1" dirty="0">
                    <a:latin typeface="Albany"/>
                  </a:rPr>
                  <a:t> σ</a:t>
                </a:r>
                <a:r>
                  <a:rPr lang="en-US" sz="2000" b="1" dirty="0">
                    <a:latin typeface="Albany"/>
                  </a:rPr>
                  <a:t>(2))…</a:t>
                </a:r>
              </a:p>
              <a:p>
                <a:pPr algn="l"/>
                <a:r>
                  <a:rPr lang="en-US" sz="2000" b="1" dirty="0">
                    <a:latin typeface="Albany"/>
                  </a:rPr>
                  <a:t>		corresponds to the product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d>
                              <m:d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b>
                        </m:sSub>
                      </m:e>
                    </m:nary>
                  </m:oMath>
                </a14:m>
                <a:r>
                  <a:rPr lang="en-US" sz="2000" b="1" dirty="0">
                    <a:latin typeface="Albany"/>
                  </a:rPr>
                  <a:t> 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Thus</a:t>
                </a:r>
                <a:r>
                  <a:rPr lang="en-US" sz="2000" dirty="0">
                    <a:latin typeface="Albany"/>
                  </a:rPr>
                  <a:t>: G has a perfect matching if and only if det(A) is a non-zero polynomial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38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6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Albany"/>
                  </a:rPr>
                  <a:t>We 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G has a perfect matching if and only if det(A) is a non-zero polynomial</a:t>
                </a:r>
              </a:p>
              <a:p>
                <a:pPr algn="l"/>
                <a:endParaRPr lang="en-US" sz="2000" u="sng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Case 1: G has a perfect matching</a:t>
                </a:r>
                <a:r>
                  <a:rPr lang="en-US" sz="2000" dirty="0">
                    <a:latin typeface="Albany"/>
                  </a:rPr>
                  <a:t>,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det(A) is a </a:t>
                </a:r>
                <a:r>
                  <a:rPr lang="en-US" sz="2000" b="1" dirty="0">
                    <a:latin typeface="Albany"/>
                  </a:rPr>
                  <a:t>non-zero polynomial</a:t>
                </a:r>
                <a:r>
                  <a:rPr lang="en-US" sz="2000" dirty="0">
                    <a:latin typeface="Albany"/>
                  </a:rPr>
                  <a:t> in n</a:t>
                </a:r>
                <a:r>
                  <a:rPr lang="en-US" sz="2000" baseline="30000" dirty="0">
                    <a:latin typeface="Albany"/>
                  </a:rPr>
                  <a:t>2</a:t>
                </a:r>
                <a:r>
                  <a:rPr lang="en-US" sz="2000" dirty="0">
                    <a:latin typeface="Albany"/>
                  </a:rPr>
                  <a:t> variables (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) of degree at most 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Therefore, if we choose T large enough, and set the value of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randomly from {1,…,T} independently, then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[det(A) ≠ 0] ≥ 1-n/T.</a:t>
                </a:r>
              </a:p>
              <a:p>
                <a:pPr algn="l"/>
                <a:endParaRPr lang="en-US" sz="2000" u="sng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Case 2: G has no perfect matching</a:t>
                </a:r>
                <a:r>
                  <a:rPr lang="en-US" sz="2000" dirty="0">
                    <a:latin typeface="Albany"/>
                  </a:rPr>
                  <a:t>,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then det(A) is the </a:t>
                </a:r>
                <a:r>
                  <a:rPr lang="en-US" sz="2000" b="1" dirty="0">
                    <a:latin typeface="Albany"/>
                  </a:rPr>
                  <a:t>all zero polynomial</a:t>
                </a:r>
                <a:r>
                  <a:rPr lang="en-US" sz="2000" dirty="0">
                    <a:latin typeface="Albany"/>
                  </a:rPr>
                  <a:t>. Therefore </a:t>
                </a:r>
                <a:r>
                  <a:rPr lang="en-US" sz="2000" dirty="0" err="1">
                    <a:latin typeface="Albany"/>
                  </a:rPr>
                  <a:t>Pr</a:t>
                </a:r>
                <a:r>
                  <a:rPr lang="en-US" sz="2000" dirty="0">
                    <a:latin typeface="Albany"/>
                  </a:rPr>
                  <a:t>[det(A) = 0] = 1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r="-206" b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4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5051163"/>
          </a:xfrm>
        </p:spPr>
        <p:txBody>
          <a:bodyPr/>
          <a:lstStyle/>
          <a:p>
            <a:pPr lvl="0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  <a:p>
            <a:pPr lvl="0"/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An application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Finding a perfect matching in bipartite graphs</a:t>
            </a:r>
          </a:p>
        </p:txBody>
      </p:sp>
    </p:spTree>
    <p:extLst>
      <p:ext uri="{BB962C8B-B14F-4D97-AF65-F5344CB8AC3E}">
        <p14:creationId xmlns:p14="http://schemas.microsoft.com/office/powerpoint/2010/main" val="13484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a bipartite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Input</a:t>
                </a:r>
                <a:r>
                  <a:rPr lang="en-US" sz="2000" dirty="0">
                    <a:latin typeface="Albany"/>
                  </a:rPr>
                  <a:t>: A bipartite graph G = (U,V,E) with n vertices on each side.</a:t>
                </a:r>
              </a:p>
              <a:p>
                <a:pPr algn="l"/>
                <a:r>
                  <a:rPr lang="en-US" sz="2000" u="sng" dirty="0">
                    <a:latin typeface="Albany"/>
                  </a:rPr>
                  <a:t>Goal</a:t>
                </a:r>
                <a:r>
                  <a:rPr lang="en-US" sz="2000" dirty="0">
                    <a:latin typeface="Albany"/>
                  </a:rPr>
                  <a:t>: Decide whether G contains a perfect matching.</a:t>
                </a: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u="sng" dirty="0">
                    <a:latin typeface="Albany"/>
                  </a:rPr>
                  <a:t>Algorithm for the decision version</a:t>
                </a:r>
                <a:r>
                  <a:rPr lang="en-US" sz="2000" dirty="0">
                    <a:latin typeface="Albany"/>
                  </a:rPr>
                  <a:t>: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Define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over formal variables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sz="2000" dirty="0">
                  <a:latin typeface="Albany"/>
                </a:endParaRP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For each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i,j</a:t>
                </a:r>
                <a:r>
                  <a:rPr lang="en-US" sz="2000" dirty="0">
                    <a:latin typeface="Albany"/>
                  </a:rPr>
                  <a:t> choose a value in {1,…,T} independently for some large T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Compute the determinant of A</a:t>
                </a:r>
              </a:p>
              <a:p>
                <a:pPr marL="457200" indent="-457200" algn="l">
                  <a:buAutoNum type="arabicPeriod"/>
                </a:pPr>
                <a:r>
                  <a:rPr lang="en-US" sz="2000" dirty="0">
                    <a:latin typeface="Albany"/>
                  </a:rPr>
                  <a:t>If det(A) ≠0 output “G contains a perfect matching”</a:t>
                </a:r>
              </a:p>
              <a:p>
                <a:pPr marL="457200" indent="-457200" algn="l">
                  <a:buFontTx/>
                  <a:buAutoNum type="arabicPeriod"/>
                </a:pPr>
                <a:r>
                  <a:rPr lang="en-US" sz="2000" dirty="0">
                    <a:latin typeface="Albany"/>
                  </a:rPr>
                  <a:t>Else, output “No perfect matching found”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536" b="-52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695A0F7-C7C3-41E0-8517-AC59102BFCFD}"/>
              </a:ext>
            </a:extLst>
          </p:cNvPr>
          <p:cNvSpPr/>
          <p:nvPr/>
        </p:nvSpPr>
        <p:spPr>
          <a:xfrm>
            <a:off x="4567230" y="3076049"/>
            <a:ext cx="5063364" cy="931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runtime of this algorithm?</a:t>
            </a:r>
          </a:p>
        </p:txBody>
      </p:sp>
    </p:spTree>
    <p:extLst>
      <p:ext uri="{BB962C8B-B14F-4D97-AF65-F5344CB8AC3E}">
        <p14:creationId xmlns:p14="http://schemas.microsoft.com/office/powerpoint/2010/main" val="606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Finding a minimum weight perfect matching in bipartite graphs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154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 with weights on the edges.</a:t>
            </a:r>
          </a:p>
          <a:p>
            <a:pPr algn="l"/>
            <a:r>
              <a:rPr lang="en-US" sz="2000" u="sng" dirty="0">
                <a:latin typeface="Albany"/>
              </a:rPr>
              <a:t>Goal</a:t>
            </a:r>
            <a:r>
              <a:rPr lang="en-US" sz="2000" dirty="0">
                <a:latin typeface="Albany"/>
              </a:rPr>
              <a:t>: Find a perfect matching in G of minimal weight.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We may assume that the graph is a complete bipartite graph, and missing edges have some huge weight.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1012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Input</a:t>
            </a:r>
            <a:r>
              <a:rPr lang="en-US" sz="2000" dirty="0">
                <a:latin typeface="Albany"/>
              </a:rPr>
              <a:t>: A bipartite graph G = (U,V,E) with |U| = |V| = n and integer weights 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i,j</a:t>
            </a:r>
            <a:r>
              <a:rPr lang="en-US" sz="2000" dirty="0">
                <a:latin typeface="Albany"/>
              </a:rPr>
              <a:t>&gt;0</a:t>
            </a:r>
          </a:p>
          <a:p>
            <a:pPr algn="l"/>
            <a:r>
              <a:rPr lang="en-US" sz="2000" u="sng" dirty="0">
                <a:latin typeface="Albany"/>
              </a:rPr>
              <a:t>Goal (min value version)</a:t>
            </a:r>
            <a:r>
              <a:rPr lang="en-US" sz="2000" dirty="0">
                <a:latin typeface="Albany"/>
              </a:rPr>
              <a:t>: Output the weight of a min-weight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A simplifying (though weird) assumption</a:t>
            </a:r>
            <a:r>
              <a:rPr lang="en-US" sz="2000" dirty="0">
                <a:latin typeface="Albany"/>
              </a:rPr>
              <a:t>: Suppose that G has a unique perfect matching of minimal weight.</a:t>
            </a:r>
          </a:p>
          <a:p>
            <a:pPr algn="l"/>
            <a:r>
              <a:rPr lang="en-US" sz="2000" u="sng" dirty="0">
                <a:latin typeface="Albany"/>
              </a:rPr>
              <a:t>Algorithm for the min value version</a:t>
            </a:r>
            <a:r>
              <a:rPr lang="en-US" sz="2000" dirty="0">
                <a:latin typeface="Albany"/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lbany"/>
              </a:rPr>
              <a:t>Define </a:t>
            </a:r>
            <a:r>
              <a:rPr lang="en-US" sz="2000" dirty="0" err="1">
                <a:latin typeface="Albany"/>
              </a:rPr>
              <a:t>nxn</a:t>
            </a:r>
            <a:r>
              <a:rPr lang="en-US" sz="2000" dirty="0">
                <a:latin typeface="Albany"/>
              </a:rPr>
              <a:t> matrix A over reals as </a:t>
            </a:r>
            <a:r>
              <a:rPr lang="en-US" sz="2000" dirty="0" err="1">
                <a:latin typeface="Albany"/>
              </a:rPr>
              <a:t>A</a:t>
            </a:r>
            <a:r>
              <a:rPr lang="en-US" sz="2000" baseline="-25000" dirty="0" err="1">
                <a:latin typeface="Albany"/>
              </a:rPr>
              <a:t>i,j</a:t>
            </a:r>
            <a:r>
              <a:rPr lang="en-US" sz="2000" dirty="0">
                <a:latin typeface="Albany"/>
              </a:rPr>
              <a:t> = 10</a:t>
            </a:r>
            <a:r>
              <a:rPr lang="en-US" sz="2000" baseline="50000" dirty="0">
                <a:latin typeface="Albany"/>
              </a:rPr>
              <a:t>w</a:t>
            </a:r>
            <a:r>
              <a:rPr lang="en-US" sz="2000" baseline="30000" dirty="0">
                <a:latin typeface="Albany"/>
              </a:rPr>
              <a:t>ij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lbany"/>
              </a:rPr>
              <a:t>Compute the determinant of A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latin typeface="Albany"/>
              </a:rPr>
              <a:t>Output the largest k such that det(A) is divisible by 10</a:t>
            </a:r>
            <a:r>
              <a:rPr lang="en-US" sz="2000" baseline="30000" dirty="0">
                <a:latin typeface="Albany"/>
              </a:rPr>
              <a:t>k </a:t>
            </a:r>
          </a:p>
          <a:p>
            <a:pPr marL="457200" indent="-457200" algn="l">
              <a:buAutoNum type="arabicPeriod"/>
            </a:pPr>
            <a:endParaRPr lang="en-US" sz="2000" baseline="30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Example, if det(A) = 41507000, then we output 3 (because 10</a:t>
            </a:r>
            <a:r>
              <a:rPr lang="en-US" sz="2000" baseline="30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 divides det(A))</a:t>
            </a:r>
            <a:endParaRPr lang="en-US" sz="2000" baseline="30000" dirty="0">
              <a:latin typeface="Albany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6276E676-7A7A-441C-AB40-9A3AC84F6AD7}"/>
              </a:ext>
            </a:extLst>
          </p:cNvPr>
          <p:cNvSpPr/>
          <p:nvPr/>
        </p:nvSpPr>
        <p:spPr>
          <a:xfrm>
            <a:off x="6243262" y="3907939"/>
            <a:ext cx="3477345" cy="8453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going on here???</a:t>
            </a:r>
          </a:p>
        </p:txBody>
      </p:sp>
    </p:spTree>
    <p:extLst>
      <p:ext uri="{BB962C8B-B14F-4D97-AF65-F5344CB8AC3E}">
        <p14:creationId xmlns:p14="http://schemas.microsoft.com/office/powerpoint/2010/main" val="31838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93778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Recal</a:t>
                </a:r>
                <a:r>
                  <a:rPr lang="en-US" sz="2000" dirty="0">
                    <a:latin typeface="Albany"/>
                  </a:rPr>
                  <a:t>l: Given a </a:t>
                </a:r>
                <a:r>
                  <a:rPr lang="en-US" sz="2000" dirty="0" err="1">
                    <a:latin typeface="Albany"/>
                  </a:rPr>
                  <a:t>nxn</a:t>
                </a:r>
                <a:r>
                  <a:rPr lang="en-US" sz="2000" dirty="0">
                    <a:latin typeface="Albany"/>
                  </a:rPr>
                  <a:t> matrix A the determinant of A 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𝐷𝑒𝑡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→[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𝑠𝑖𝑔𝑛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Again, we use the one-to-one correspondence between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	</a:t>
                </a:r>
                <a:r>
                  <a:rPr lang="en-US" sz="2000" b="1" dirty="0">
                    <a:latin typeface="Albany"/>
                  </a:rPr>
                  <a:t>perfect matchings in G and the terms in the sum.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Each perfect matching M contributes to the sum</a:t>
                </a:r>
              </a:p>
              <a:p>
                <a:pPr algn="ctr"/>
                <a:r>
                  <a:rPr lang="en-US" sz="2000" dirty="0">
                    <a:latin typeface="Albany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b>
                                </m:sSub>
                              </m:e>
                            </m:nary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baseline="30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Therefore , if the min-weight matching in G has weight k and it is unique, then it will contribute 10</a:t>
                </a:r>
                <a:r>
                  <a:rPr lang="en-US" sz="2000" baseline="30000" dirty="0">
                    <a:latin typeface="Albany"/>
                  </a:rPr>
                  <a:t>k</a:t>
                </a:r>
                <a:r>
                  <a:rPr lang="en-US" sz="2000" dirty="0">
                    <a:latin typeface="Albany"/>
                  </a:rPr>
                  <a:t>,  and all others will contribute a multiples of 10*10</a:t>
                </a:r>
                <a:r>
                  <a:rPr lang="en-US" sz="2000" baseline="30000" dirty="0">
                    <a:latin typeface="Albany"/>
                  </a:rPr>
                  <a:t>k</a:t>
                </a:r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It is easy to find such minimal k (assuming that it is unique).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937785"/>
              </a:xfrm>
              <a:blipFill>
                <a:blip r:embed="rId3"/>
                <a:stretch>
                  <a:fillRect l="-1721" t="-1481" r="-61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0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Min-weight perfect matchings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93778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Next time</a:t>
            </a:r>
            <a:r>
              <a:rPr lang="en-US" sz="2000" dirty="0">
                <a:latin typeface="Albany"/>
              </a:rPr>
              <a:t>: we’ll see how to get rid of the assumption that the min-weight matching is unique.</a:t>
            </a:r>
          </a:p>
          <a:p>
            <a:pPr algn="l"/>
            <a:r>
              <a:rPr lang="en-US" sz="2000" dirty="0">
                <a:latin typeface="Albany"/>
              </a:rPr>
              <a:t>We’ll do it by adding to the weight of each edge some O(1/n</a:t>
            </a:r>
            <a:r>
              <a:rPr lang="en-US" sz="2000" baseline="30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) random noise.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Since the weight of each matching is a sum of n integers, the weight of the noisy graph will allow us to recover the weight of the original graph.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Isolation lemma</a:t>
            </a:r>
            <a:r>
              <a:rPr lang="en-US" sz="2000" dirty="0">
                <a:latin typeface="Albany"/>
              </a:rPr>
              <a:t>: we’ll see a lemma saying that with high probability we will “isolate” one min-weight perfect matching.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Then we’ll apply the algorithm on this graph with noisy weights</a:t>
            </a:r>
          </a:p>
        </p:txBody>
      </p:sp>
    </p:spTree>
    <p:extLst>
      <p:ext uri="{BB962C8B-B14F-4D97-AF65-F5344CB8AC3E}">
        <p14:creationId xmlns:p14="http://schemas.microsoft.com/office/powerpoint/2010/main" val="11672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11979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de-DE" sz="6000" dirty="0">
                <a:latin typeface="Arial" panose="020B0604020202020204" pitchFamily="34" charset="0"/>
                <a:cs typeface="Arial" panose="020B0604020202020204" pitchFamily="34" charset="0"/>
              </a:rPr>
              <a:t>lynomial Identity Testing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026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Easy Fact</a:t>
            </a:r>
            <a:r>
              <a:rPr lang="en-US" sz="2000" dirty="0">
                <a:latin typeface="Albany"/>
              </a:rPr>
              <a:t>: Let p:F</a:t>
            </a:r>
            <a:r>
              <a:rPr lang="en-US" sz="2000" dirty="0">
                <a:latin typeface="Albany"/>
                <a:sym typeface="Wingdings" panose="05000000000000000000" pitchFamily="2" charset="2"/>
              </a:rPr>
              <a:t> F</a:t>
            </a:r>
            <a:r>
              <a:rPr lang="en-US" sz="2000" dirty="0">
                <a:latin typeface="Albany"/>
              </a:rPr>
              <a:t> be a non-zero polynomial of degree at most d.</a:t>
            </a:r>
          </a:p>
          <a:p>
            <a:pPr algn="l"/>
            <a:r>
              <a:rPr lang="en-US" sz="2000" dirty="0">
                <a:latin typeface="Albany"/>
              </a:rPr>
              <a:t>Then, p has at most d zeros.</a:t>
            </a:r>
          </a:p>
          <a:p>
            <a:pPr algn="l"/>
            <a:r>
              <a:rPr lang="en-US" sz="2000" u="sng" dirty="0">
                <a:latin typeface="Albany"/>
              </a:rPr>
              <a:t>For example</a:t>
            </a:r>
            <a:r>
              <a:rPr lang="en-US" sz="2000" dirty="0">
                <a:latin typeface="Albany"/>
              </a:rPr>
              <a:t>: p(x) = x</a:t>
            </a:r>
            <a:r>
              <a:rPr lang="en-US" sz="2000" baseline="30000" dirty="0">
                <a:latin typeface="Albany"/>
              </a:rPr>
              <a:t>3</a:t>
            </a:r>
            <a:r>
              <a:rPr lang="en-US" sz="2000" dirty="0">
                <a:latin typeface="Albany"/>
              </a:rPr>
              <a:t>+ 4x+1 has at most 3 zeros.</a:t>
            </a:r>
          </a:p>
          <a:p>
            <a:pPr algn="l"/>
            <a:r>
              <a:rPr lang="en-US" sz="2000" dirty="0">
                <a:latin typeface="Albany"/>
              </a:rPr>
              <a:t>Stated differently:</a:t>
            </a:r>
          </a:p>
          <a:p>
            <a:pPr algn="l"/>
            <a:r>
              <a:rPr lang="en-US" sz="2000" dirty="0">
                <a:latin typeface="Albany"/>
              </a:rPr>
              <a:t>For any set S⊆F if we choose </a:t>
            </a:r>
            <a:r>
              <a:rPr lang="en-US" sz="2000" dirty="0" err="1">
                <a:latin typeface="Albany"/>
              </a:rPr>
              <a:t>x∈S</a:t>
            </a:r>
            <a:r>
              <a:rPr lang="en-US" sz="2000" dirty="0">
                <a:latin typeface="Albany"/>
              </a:rPr>
              <a:t> uniformly, then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[p(x) = 0] </a:t>
            </a:r>
            <a:r>
              <a:rPr lang="en-CA" sz="2000" dirty="0"/>
              <a:t>≤</a:t>
            </a:r>
            <a:r>
              <a:rPr lang="en-US" sz="2000" dirty="0">
                <a:latin typeface="Albany"/>
              </a:rPr>
              <a:t> d/|S|</a:t>
            </a:r>
          </a:p>
          <a:p>
            <a:pPr algn="l"/>
            <a:r>
              <a:rPr lang="en-US" sz="2000" dirty="0">
                <a:latin typeface="Albany"/>
              </a:rPr>
              <a:t>We also have an analogous multivariate version of this fact.</a:t>
            </a:r>
          </a:p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≤ d/|S|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A67AAFCB-5E6A-4469-A637-54BBCF340F31}"/>
              </a:ext>
            </a:extLst>
          </p:cNvPr>
          <p:cNvSpPr/>
          <p:nvPr/>
        </p:nvSpPr>
        <p:spPr>
          <a:xfrm>
            <a:off x="2445173" y="3089356"/>
            <a:ext cx="6032809" cy="16598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 = x</a:t>
            </a:r>
            <a:r>
              <a:rPr lang="en-US" baseline="30000" dirty="0"/>
              <a:t>4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+ 4xy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has degree 4</a:t>
            </a:r>
          </a:p>
          <a:p>
            <a:r>
              <a:rPr lang="en-US" dirty="0"/>
              <a:t>q(</a:t>
            </a:r>
            <a:r>
              <a:rPr lang="en-US" dirty="0" err="1"/>
              <a:t>x,y,z</a:t>
            </a:r>
            <a:r>
              <a:rPr lang="en-US" dirty="0"/>
              <a:t>) = x</a:t>
            </a:r>
            <a:r>
              <a:rPr lang="en-US" baseline="30000" dirty="0"/>
              <a:t>2</a:t>
            </a:r>
            <a:r>
              <a:rPr lang="en-US" dirty="0"/>
              <a:t>y + x</a:t>
            </a:r>
            <a:r>
              <a:rPr lang="en-US" baseline="30000" dirty="0"/>
              <a:t>2</a:t>
            </a:r>
            <a:r>
              <a:rPr lang="en-US" dirty="0"/>
              <a:t>yz</a:t>
            </a:r>
            <a:r>
              <a:rPr lang="en-US" baseline="30000" dirty="0"/>
              <a:t>3</a:t>
            </a:r>
            <a:r>
              <a:rPr lang="en-US" dirty="0"/>
              <a:t> + 7y</a:t>
            </a:r>
            <a:r>
              <a:rPr lang="en-US" baseline="30000" dirty="0"/>
              <a:t>2 </a:t>
            </a:r>
            <a:r>
              <a:rPr lang="en-US" dirty="0"/>
              <a:t>- 4x</a:t>
            </a:r>
            <a:r>
              <a:rPr lang="en-US" baseline="30000" dirty="0"/>
              <a:t>2</a:t>
            </a:r>
            <a:r>
              <a:rPr lang="en-US" dirty="0"/>
              <a:t>z</a:t>
            </a:r>
            <a:r>
              <a:rPr lang="en-US" baseline="30000" dirty="0"/>
              <a:t>2</a:t>
            </a:r>
            <a:r>
              <a:rPr lang="en-US" dirty="0"/>
              <a:t> has degree 6</a:t>
            </a:r>
          </a:p>
          <a:p>
            <a:r>
              <a:rPr lang="en-US" dirty="0"/>
              <a:t>r(</a:t>
            </a:r>
            <a:r>
              <a:rPr lang="en-US" dirty="0" err="1"/>
              <a:t>x,y,z</a:t>
            </a:r>
            <a:r>
              <a:rPr lang="en-US" dirty="0"/>
              <a:t>) = x + y + </a:t>
            </a:r>
            <a:r>
              <a:rPr lang="en-US" dirty="0" err="1"/>
              <a:t>xy</a:t>
            </a:r>
            <a:r>
              <a:rPr lang="en-US" dirty="0"/>
              <a:t> + </a:t>
            </a:r>
            <a:r>
              <a:rPr lang="en-US" dirty="0" err="1"/>
              <a:t>xz</a:t>
            </a:r>
            <a:r>
              <a:rPr lang="en-US" dirty="0"/>
              <a:t> has degree 2</a:t>
            </a:r>
          </a:p>
        </p:txBody>
      </p:sp>
    </p:spTree>
    <p:extLst>
      <p:ext uri="{BB962C8B-B14F-4D97-AF65-F5344CB8AC3E}">
        <p14:creationId xmlns:p14="http://schemas.microsoft.com/office/powerpoint/2010/main" val="42746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</a:t>
            </a:r>
            <a:r>
              <a:rPr lang="en-CA" sz="2000" dirty="0"/>
              <a:t>≤</a:t>
            </a:r>
            <a:r>
              <a:rPr lang="en-US" sz="2000" dirty="0">
                <a:latin typeface="Albany"/>
              </a:rPr>
              <a:t>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This looks very useful</a:t>
            </a:r>
            <a:r>
              <a:rPr lang="en-US" sz="2000" dirty="0">
                <a:latin typeface="Albany"/>
              </a:rPr>
              <a:t>…</a:t>
            </a:r>
          </a:p>
          <a:p>
            <a:pPr algn="l"/>
            <a:r>
              <a:rPr lang="en-US" sz="2000" dirty="0">
                <a:latin typeface="Albany"/>
              </a:rPr>
              <a:t>If we can phrase a problem as a checking if a polynomial is identically zero, then we can check it by choosing a large enough S, and checking p(x) at a random point </a:t>
            </a:r>
            <a:r>
              <a:rPr lang="en-US" sz="2000" dirty="0" err="1">
                <a:latin typeface="Albany"/>
              </a:rPr>
              <a:t>x∈S</a:t>
            </a:r>
            <a:r>
              <a:rPr lang="en-US" sz="2000" baseline="30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If p is not identically zero, then it is very unlikely that p(x) will be zero.</a:t>
            </a:r>
          </a:p>
          <a:p>
            <a:pPr algn="l"/>
            <a:r>
              <a:rPr lang="en-US" sz="2000" dirty="0">
                <a:latin typeface="Albany"/>
              </a:rPr>
              <a:t>Specifically, </a:t>
            </a:r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</a:t>
            </a:r>
            <a:r>
              <a:rPr lang="en-CA" sz="2000" dirty="0"/>
              <a:t>≠ </a:t>
            </a:r>
            <a:r>
              <a:rPr lang="en-US" sz="2000" dirty="0">
                <a:latin typeface="Albany"/>
              </a:rPr>
              <a:t>0] ≥ 1 - d/|S|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4465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</a:t>
            </a:r>
            <a:r>
              <a:rPr lang="en-CA" sz="2000" dirty="0"/>
              <a:t>≤</a:t>
            </a:r>
            <a:r>
              <a:rPr lang="en-US" sz="2000" dirty="0">
                <a:latin typeface="Albany"/>
              </a:rPr>
              <a:t>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Equivalently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and q(x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two distinct polynomials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q(x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)] </a:t>
            </a:r>
            <a:r>
              <a:rPr lang="en-CA" sz="2000" dirty="0"/>
              <a:t>≤</a:t>
            </a:r>
            <a:r>
              <a:rPr lang="en-US" sz="2000" dirty="0">
                <a:latin typeface="Albany"/>
              </a:rPr>
              <a:t> d/|S|</a:t>
            </a:r>
          </a:p>
          <a:p>
            <a:pPr algn="l"/>
            <a:endParaRPr lang="en-US" sz="2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40193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Schwartz-Zippel Lemma</a:t>
            </a:r>
            <a:r>
              <a:rPr lang="en-US" sz="2000" dirty="0">
                <a:latin typeface="Albany"/>
              </a:rPr>
              <a:t>: Let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be a non-zero polynomial of total degree at most d. Let S⊆F be a subset of the field F.</a:t>
            </a:r>
          </a:p>
          <a:p>
            <a:pPr algn="l"/>
            <a:r>
              <a:rPr lang="en-US" sz="2000" dirty="0">
                <a:latin typeface="Albany"/>
              </a:rPr>
              <a:t>If we choose 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 err="1">
                <a:latin typeface="Albany"/>
              </a:rPr>
              <a:t>∈S</a:t>
            </a:r>
            <a:r>
              <a:rPr lang="en-US" sz="2000" dirty="0">
                <a:latin typeface="Albany"/>
              </a:rPr>
              <a:t> uniformly, independently, then</a:t>
            </a:r>
          </a:p>
          <a:p>
            <a:pPr algn="ctr"/>
            <a:r>
              <a:rPr lang="en-US" sz="2000" dirty="0" err="1">
                <a:latin typeface="Albany"/>
              </a:rPr>
              <a:t>Pr</a:t>
            </a:r>
            <a:r>
              <a:rPr lang="en-US" sz="2000" dirty="0">
                <a:latin typeface="Albany"/>
              </a:rPr>
              <a:t>[p(x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 0] &lt; d/|S|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Induction on the number of variables.</a:t>
            </a:r>
          </a:p>
          <a:p>
            <a:pPr algn="l"/>
            <a:r>
              <a:rPr lang="en-US" sz="2000" u="sng" dirty="0">
                <a:latin typeface="Albany"/>
              </a:rPr>
              <a:t>Base case</a:t>
            </a:r>
            <a:r>
              <a:rPr lang="en-US" sz="2000" dirty="0">
                <a:latin typeface="Albany"/>
              </a:rPr>
              <a:t>: n=1 – follows from the discussion before.</a:t>
            </a:r>
          </a:p>
          <a:p>
            <a:pPr algn="l"/>
            <a:r>
              <a:rPr lang="en-US" sz="2000" u="sng" dirty="0">
                <a:latin typeface="Albany"/>
              </a:rPr>
              <a:t>Induction step</a:t>
            </a:r>
            <a:r>
              <a:rPr lang="en-US" sz="2000" dirty="0">
                <a:latin typeface="Albany"/>
              </a:rPr>
              <a:t>: Suppose n&gt;1. Let k be the largest power of 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Then we can write p(x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 =(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</a:t>
            </a:r>
            <a:r>
              <a:rPr lang="en-US" sz="2000" baseline="30000" dirty="0">
                <a:latin typeface="Albany"/>
              </a:rPr>
              <a:t>k </a:t>
            </a:r>
            <a:r>
              <a:rPr lang="en-US" sz="2000" dirty="0">
                <a:latin typeface="Albany"/>
              </a:rPr>
              <a:t>q(x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,…x</a:t>
            </a:r>
            <a:r>
              <a:rPr lang="en-US" sz="2000" baseline="-25000" dirty="0">
                <a:latin typeface="Albany"/>
              </a:rPr>
              <a:t>n-1</a:t>
            </a:r>
            <a:r>
              <a:rPr lang="en-US" sz="2000" dirty="0">
                <a:latin typeface="Albany"/>
              </a:rPr>
              <a:t>)+r(x</a:t>
            </a:r>
            <a:r>
              <a:rPr lang="en-US" sz="2000" baseline="-25000" dirty="0">
                <a:latin typeface="Albany"/>
              </a:rPr>
              <a:t>1</a:t>
            </a:r>
            <a:r>
              <a:rPr lang="en-US" sz="2000" dirty="0">
                <a:latin typeface="Albany"/>
              </a:rPr>
              <a:t>,x</a:t>
            </a:r>
            <a:r>
              <a:rPr lang="en-US" sz="2000" baseline="-25000" dirty="0">
                <a:latin typeface="Albany"/>
              </a:rPr>
              <a:t>2</a:t>
            </a:r>
            <a:r>
              <a:rPr lang="en-US" sz="2000" dirty="0">
                <a:latin typeface="Albany"/>
              </a:rPr>
              <a:t>,…</a:t>
            </a:r>
            <a:r>
              <a:rPr lang="en-US" sz="2000" dirty="0" err="1">
                <a:latin typeface="Albany"/>
              </a:rPr>
              <a:t>x</a:t>
            </a:r>
            <a:r>
              <a:rPr lang="en-US" sz="2000" baseline="-25000" dirty="0" err="1">
                <a:latin typeface="Albany"/>
              </a:rPr>
              <a:t>n</a:t>
            </a:r>
            <a:r>
              <a:rPr lang="en-US" sz="2000" dirty="0">
                <a:latin typeface="Albany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13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Polynomial Identity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45050" y="1961569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u="sng" dirty="0">
                    <a:latin typeface="Albany"/>
                  </a:rPr>
                  <a:t>Induction step</a:t>
                </a:r>
                <a:r>
                  <a:rPr lang="en-US" sz="2000" dirty="0">
                    <a:latin typeface="Albany"/>
                  </a:rPr>
                  <a:t>: Suppose n&gt;1. Let k be the largest power of </a:t>
                </a:r>
                <a:r>
                  <a:rPr lang="en-US" sz="2000" dirty="0" err="1">
                    <a:latin typeface="Albany"/>
                  </a:rPr>
                  <a:t>x</a:t>
                </a:r>
                <a:r>
                  <a:rPr lang="en-US" sz="2000" baseline="-25000" dirty="0" err="1">
                    <a:latin typeface="Albany"/>
                  </a:rPr>
                  <a:t>n</a:t>
                </a:r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We can 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Albany"/>
                </a:endParaRPr>
              </a:p>
              <a:p>
                <a:pPr algn="l"/>
                <a:r>
                  <a:rPr lang="en-US" sz="2000" dirty="0">
                    <a:latin typeface="Albany"/>
                  </a:rPr>
                  <a:t>1)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deg</m:t>
                    </m:r>
                    <m:d>
                      <m:dPr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Albany"/>
                  </a:rPr>
                  <a:t>, and hence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2)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>
                    <a:latin typeface="Albany"/>
                  </a:rPr>
                  <a:t> are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latin typeface="Albany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lbany"/>
                  </a:rPr>
                  <a:t> becomes a non-zero polynomial of 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Albany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latin typeface="Albany"/>
                  </a:rPr>
                  <a:t>, and hence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=0|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>
                    <a:latin typeface="Albany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Albany"/>
                  </a:rPr>
                  <a:t>Putting it together, we have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latin typeface="Albany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≤1⋅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⋅1=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>
                    <a:latin typeface="Albany"/>
                  </a:rPr>
                  <a:t>,       as required.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45050" y="1961569"/>
                <a:ext cx="8855643" cy="4763155"/>
              </a:xfrm>
              <a:blipFill>
                <a:blip r:embed="rId3"/>
                <a:stretch>
                  <a:fillRect l="-1721" t="-1536" b="-57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1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Finding a perfect matching in a bipartite graph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465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a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3629</TotalTime>
  <Words>2345</Words>
  <Application>Microsoft Office PowerPoint</Application>
  <PresentationFormat>Custom</PresentationFormat>
  <Paragraphs>219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Albany</vt:lpstr>
      <vt:lpstr>Arial</vt:lpstr>
      <vt:lpstr>Calibri</vt:lpstr>
      <vt:lpstr>Cambria Math</vt:lpstr>
      <vt:lpstr>Times New Roman</vt:lpstr>
      <vt:lpstr>water</vt:lpstr>
      <vt:lpstr>lyt blackandwhite</vt:lpstr>
      <vt:lpstr>Equation</vt:lpstr>
      <vt:lpstr>PowerPoint Presentation</vt:lpstr>
      <vt:lpstr>Plan for today</vt:lpstr>
      <vt:lpstr>PowerPoint Presentation</vt:lpstr>
      <vt:lpstr>Polynomial Identity Testing</vt:lpstr>
      <vt:lpstr>Polynomial Identity Testing</vt:lpstr>
      <vt:lpstr>Polynomial Identity Testing</vt:lpstr>
      <vt:lpstr>Polynomial Identity Testing</vt:lpstr>
      <vt:lpstr>Polynomial Identity Testing</vt:lpstr>
      <vt:lpstr>PowerPoint Presentation</vt:lpstr>
      <vt:lpstr>Perfect matching in a bipartite graph</vt:lpstr>
      <vt:lpstr>Perfect matching in a bipartite graph</vt:lpstr>
      <vt:lpstr>Adjacency matrix of a bipartite graph</vt:lpstr>
      <vt:lpstr>Determinant of a matrix</vt:lpstr>
      <vt:lpstr>Determinant of a matrix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Perfect matching in a bipartite graph</vt:lpstr>
      <vt:lpstr>PowerPoint Presentation</vt:lpstr>
      <vt:lpstr>Min-weight perfect matchings</vt:lpstr>
      <vt:lpstr>Min-weight perfect matchings</vt:lpstr>
      <vt:lpstr>Min-weight perfect matchings</vt:lpstr>
      <vt:lpstr>Min-weight perfect matchings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1081</cp:revision>
  <dcterms:created xsi:type="dcterms:W3CDTF">2017-07-19T12:15:02Z</dcterms:created>
  <dcterms:modified xsi:type="dcterms:W3CDTF">2022-01-24T04:24:05Z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