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9"/>
  </p:notesMasterIdLst>
  <p:handoutMasterIdLst>
    <p:handoutMasterId r:id="rId30"/>
  </p:handoutMasterIdLst>
  <p:sldIdLst>
    <p:sldId id="256" r:id="rId3"/>
    <p:sldId id="437" r:id="rId4"/>
    <p:sldId id="438" r:id="rId5"/>
    <p:sldId id="416" r:id="rId6"/>
    <p:sldId id="404" r:id="rId7"/>
    <p:sldId id="405" r:id="rId8"/>
    <p:sldId id="406" r:id="rId9"/>
    <p:sldId id="407" r:id="rId10"/>
    <p:sldId id="408" r:id="rId11"/>
    <p:sldId id="409" r:id="rId12"/>
    <p:sldId id="410" r:id="rId13"/>
    <p:sldId id="411" r:id="rId14"/>
    <p:sldId id="412" r:id="rId15"/>
    <p:sldId id="413" r:id="rId16"/>
    <p:sldId id="414" r:id="rId17"/>
    <p:sldId id="417" r:id="rId18"/>
    <p:sldId id="415" r:id="rId19"/>
    <p:sldId id="418" r:id="rId20"/>
    <p:sldId id="419" r:id="rId21"/>
    <p:sldId id="420" r:id="rId22"/>
    <p:sldId id="421" r:id="rId23"/>
    <p:sldId id="422" r:id="rId24"/>
    <p:sldId id="423" r:id="rId25"/>
    <p:sldId id="424" r:id="rId26"/>
    <p:sldId id="425" r:id="rId27"/>
    <p:sldId id="334" r:id="rId28"/>
  </p:sldIdLst>
  <p:sldSz cx="10080625" cy="7559675"/>
  <p:notesSz cx="7559675" cy="10691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D55231C-BF89-4874-8374-F806EC89F879}" v="34" dt="2022-02-01T02:05:56.06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165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47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46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gor Shinkar" userId="db6eb1b41a9778dd" providerId="LiveId" clId="{FD55231C-BF89-4874-8374-F806EC89F879}"/>
    <pc:docChg chg="modSld">
      <pc:chgData name="Igor Shinkar" userId="db6eb1b41a9778dd" providerId="LiveId" clId="{FD55231C-BF89-4874-8374-F806EC89F879}" dt="2022-02-01T02:05:56.068" v="33" actId="20577"/>
      <pc:docMkLst>
        <pc:docMk/>
      </pc:docMkLst>
      <pc:sldChg chg="modSp modAnim">
        <pc:chgData name="Igor Shinkar" userId="db6eb1b41a9778dd" providerId="LiveId" clId="{FD55231C-BF89-4874-8374-F806EC89F879}" dt="2022-02-01T02:05:56.068" v="33" actId="20577"/>
        <pc:sldMkLst>
          <pc:docMk/>
          <pc:sldMk cId="1846689550" sldId="422"/>
        </pc:sldMkLst>
        <pc:spChg chg="mod">
          <ac:chgData name="Igor Shinkar" userId="db6eb1b41a9778dd" providerId="LiveId" clId="{FD55231C-BF89-4874-8374-F806EC89F879}" dt="2022-02-01T02:05:56.068" v="33" actId="20577"/>
          <ac:spMkLst>
            <pc:docMk/>
            <pc:sldMk cId="1846689550" sldId="422"/>
            <ac:spMk id="222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t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quarter" idx="1"/>
          </p:nvPr>
        </p:nvSpPr>
        <p:spPr>
          <a:xfrm>
            <a:off x="4279053" y="0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t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2"/>
          </p:nvPr>
        </p:nvSpPr>
        <p:spPr>
          <a:xfrm>
            <a:off x="0" y="10157658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b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3"/>
          </p:nvPr>
        </p:nvSpPr>
        <p:spPr>
          <a:xfrm>
            <a:off x="4279053" y="10157658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b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105275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17"/>
            <a:ext cx="5345280" cy="4008958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3"/>
          </p:nvPr>
        </p:nvSpPr>
        <p:spPr>
          <a:xfrm>
            <a:off x="755998" y="5078522"/>
            <a:ext cx="6047640" cy="481104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lvl="0"/>
            <a:endParaRPr lang="en-US"/>
          </a:p>
        </p:txBody>
      </p:sp>
      <p:sp>
        <p:nvSpPr>
          <p:cNvPr id="4" name="Header Placeholder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Date Placeholder 4"/>
          <p:cNvSpPr txBox="1">
            <a:spLocks noGrp="1"/>
          </p:cNvSpPr>
          <p:nvPr>
            <p:ph type="dt" idx="1"/>
          </p:nvPr>
        </p:nvSpPr>
        <p:spPr>
          <a:xfrm>
            <a:off x="4278962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4"/>
          </p:nvPr>
        </p:nvSpPr>
        <p:spPr>
          <a:xfrm>
            <a:off x="0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362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5999" marR="0" lvl="0" indent="-215999" defTabSz="914400" rtl="0" fontAlgn="auto" hangingPunct="0">
      <a:lnSpc>
        <a:spcPct val="100000"/>
      </a:lnSpc>
      <a:spcBef>
        <a:spcPts val="0"/>
      </a:spcBef>
      <a:spcAft>
        <a:spcPts val="0"/>
      </a:spcAft>
      <a:buNone/>
      <a:tabLst/>
      <a:defRPr lang="en-US" sz="2000" b="0" i="0" u="none" strike="noStrike" kern="1200" cap="none" spc="0" baseline="0">
        <a:solidFill>
          <a:srgbClr val="000000"/>
        </a:solidFill>
        <a:uFillTx/>
        <a:latin typeface="Arial" pitchFamily="18"/>
        <a:ea typeface="Arial Unicode MS" pitchFamily="2"/>
        <a:cs typeface="Tahoma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755998" y="5078522"/>
            <a:ext cx="6047640" cy="4811399"/>
          </a:xfrm>
        </p:spPr>
        <p:txBody>
          <a:bodyPr>
            <a:sp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3097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4189306995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g4189306995_2_0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marR="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 sz="281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405024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2071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4189306995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g4189306995_2_0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marR="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 sz="281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939925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9798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4189306995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g4189306995_2_0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marR="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 sz="281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141293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4189306995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g4189306995_2_0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marR="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 sz="281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85266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1597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9013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4189306995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g4189306995_2_0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marR="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 sz="281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747305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2785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4189306995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g4189306995_2_0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marR="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 sz="281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952121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4189306995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g4189306995_2_0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marR="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 sz="281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588008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4189306995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g4189306995_2_0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marR="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 sz="281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784222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4189306995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g4189306995_2_0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marR="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 sz="281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8453242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4189306995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g4189306995_2_0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marR="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 sz="281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1239986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4189306995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g4189306995_2_0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marR="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 sz="281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8126127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6120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4189306995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g4189306995_2_0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marR="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 sz="281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980023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3093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4189306995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g4189306995_2_0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marR="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 sz="281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143366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4189306995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g4189306995_2_0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marR="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 sz="281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37455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4189306995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g4189306995_2_0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marR="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 sz="281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584605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4189306995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g4189306995_2_0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marR="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 sz="281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146108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>
          <a:xfrm>
            <a:off x="1260472" y="1236661"/>
            <a:ext cx="7559673" cy="2632072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>
          <a:xfrm>
            <a:off x="1260472" y="3970333"/>
            <a:ext cx="7559673" cy="1825627"/>
          </a:xfrm>
        </p:spPr>
        <p:txBody>
          <a:bodyPr anchorCtr="1"/>
          <a:lstStyle>
            <a:lvl1pPr algn="ctr">
              <a:defRPr sz="2400"/>
            </a:lvl1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093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901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7110410" y="720720"/>
            <a:ext cx="2070101" cy="5759448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900117" y="720720"/>
            <a:ext cx="6057899" cy="5759448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6483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>
          <a:xfrm>
            <a:off x="1260472" y="1236661"/>
            <a:ext cx="7559673" cy="2632072"/>
          </a:xfrm>
        </p:spPr>
        <p:txBody>
          <a:bodyPr anchor="b"/>
          <a:lstStyle>
            <a:lvl1pPr>
              <a:defRPr lang="en-US"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>
          <a:xfrm>
            <a:off x="1260472" y="3970333"/>
            <a:ext cx="7559673" cy="1825627"/>
          </a:xfrm>
        </p:spPr>
        <p:txBody>
          <a:bodyPr anchorCtr="1"/>
          <a:lstStyle>
            <a:lvl1pPr algn="ctr">
              <a:defRPr sz="2400"/>
            </a:lvl1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191564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34846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87391" y="1884358"/>
            <a:ext cx="8694736" cy="3144841"/>
          </a:xfrm>
        </p:spPr>
        <p:txBody>
          <a:bodyPr anchor="b"/>
          <a:lstStyle>
            <a:lvl1pPr>
              <a:defRPr lang="en-US"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87391" y="5059366"/>
            <a:ext cx="8694736" cy="1652585"/>
          </a:xfrm>
        </p:spPr>
        <p:txBody>
          <a:bodyPr/>
          <a:lstStyle>
            <a:lvl1pPr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32386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720720" y="1949445"/>
            <a:ext cx="4351336" cy="381000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5224460" y="1949445"/>
            <a:ext cx="4351336" cy="381000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62415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403222"/>
            <a:ext cx="8694736" cy="1460497"/>
          </a:xfrm>
        </p:spPr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93736" y="1852610"/>
            <a:ext cx="4265611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693736" y="2760665"/>
            <a:ext cx="4265611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5103815" y="1852610"/>
            <a:ext cx="4284658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5103815" y="2760665"/>
            <a:ext cx="4284658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8" name="Footer Placeholder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9" name="Slide Number Placeholder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2318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23787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3" name="Footer Placeholder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8540686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lang="en-US"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6163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2827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lang="en-US"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 txBox="1">
            <a:spLocks noGrp="1"/>
          </p:cNvSpPr>
          <p:nvPr>
            <p:ph type="pic"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573747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75350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7362821" y="684208"/>
            <a:ext cx="2212976" cy="5075240"/>
          </a:xfrm>
        </p:spPr>
        <p:txBody>
          <a:bodyPr vert="eaVert"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720720" y="684208"/>
            <a:ext cx="6489697" cy="5075240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4083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87391" y="1884358"/>
            <a:ext cx="8694736" cy="3144841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87391" y="5059366"/>
            <a:ext cx="8694736" cy="1652585"/>
          </a:xfrm>
        </p:spPr>
        <p:txBody>
          <a:bodyPr/>
          <a:lstStyle>
            <a:lvl1pPr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566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900117" y="1979611"/>
            <a:ext cx="4063995" cy="450055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5116516" y="1979611"/>
            <a:ext cx="4063995" cy="450055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067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403222"/>
            <a:ext cx="8694736" cy="146049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93736" y="1852610"/>
            <a:ext cx="4265611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693736" y="2760665"/>
            <a:ext cx="4265611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5103815" y="1852610"/>
            <a:ext cx="4284658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5103815" y="2760665"/>
            <a:ext cx="4284658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8" name="Footer Placeholder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9" name="Slide Number Placeholder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414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205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3" name="Footer Placeholder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94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037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 txBox="1">
            <a:spLocks noGrp="1"/>
          </p:cNvSpPr>
          <p:nvPr>
            <p:ph type="pic"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410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899998" y="719998"/>
            <a:ext cx="8280001" cy="107999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lvl="0"/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899998" y="1979996"/>
            <a:ext cx="8280001" cy="4500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503998" y="6887160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3447361" y="6887160"/>
            <a:ext cx="3194995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7227362" y="6887160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0" marR="0" lvl="0" indent="0" algn="ctr" defTabSz="914400" rtl="0" fontAlgn="auto" hangingPunct="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4400" b="0" i="0" u="none" strike="noStrike" kern="1200" cap="none" spc="0" baseline="0">
          <a:solidFill>
            <a:srgbClr val="000000"/>
          </a:solidFill>
          <a:uFillTx/>
          <a:latin typeface="Arial" pitchFamily="18"/>
          <a:ea typeface="Arial Unicode MS" pitchFamily="2"/>
          <a:cs typeface="Tahoma" pitchFamily="2"/>
        </a:defRPr>
      </a:lvl1pPr>
    </p:titleStyle>
    <p:bodyStyle>
      <a:lvl1pPr marL="0" marR="0" lvl="0" indent="0" defTabSz="914400" rtl="0" fontAlgn="auto" hangingPunct="0">
        <a:lnSpc>
          <a:spcPct val="100000"/>
        </a:lnSpc>
        <a:spcBef>
          <a:spcPts val="0"/>
        </a:spcBef>
        <a:spcAft>
          <a:spcPts val="1415"/>
        </a:spcAft>
        <a:buNone/>
        <a:tabLst/>
        <a:defRPr lang="en-US" sz="3200" b="0" i="0" u="none" strike="noStrike" kern="1200" cap="none" spc="0" baseline="0">
          <a:solidFill>
            <a:srgbClr val="000000"/>
          </a:solidFill>
          <a:uFillTx/>
          <a:latin typeface="Arial" pitchFamily="18"/>
          <a:ea typeface="Arial Unicode MS" pitchFamily="2"/>
          <a:cs typeface="Tahoma" pitchFamily="2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719998" y="683998"/>
            <a:ext cx="8460001" cy="102347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lvl="0"/>
            <a:endParaRPr lang="de-DE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719998" y="1949043"/>
            <a:ext cx="8855643" cy="381096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539998" y="6318723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de-DE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3267361" y="6347161"/>
            <a:ext cx="3194995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de-DE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6831363" y="6347161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de-DE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0" marR="0" lvl="0" indent="0" algn="ctr" defTabSz="914400" rtl="0" fontAlgn="auto" hangingPunct="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4400" b="0" i="0" u="none" strike="noStrike" kern="0" cap="none" spc="0" baseline="0">
          <a:solidFill>
            <a:srgbClr val="000000"/>
          </a:solidFill>
          <a:uFillTx/>
          <a:latin typeface="Albany" pitchFamily="18"/>
          <a:cs typeface="Tahoma" pitchFamily="2"/>
        </a:defRPr>
      </a:lvl1pPr>
    </p:titleStyle>
    <p:bodyStyle>
      <a:lvl1pPr marL="0" marR="0" lvl="0" indent="0" defTabSz="914400" rtl="0" fontAlgn="auto" hangingPunct="0">
        <a:lnSpc>
          <a:spcPct val="100000"/>
        </a:lnSpc>
        <a:spcBef>
          <a:spcPts val="0"/>
        </a:spcBef>
        <a:spcAft>
          <a:spcPts val="1415"/>
        </a:spcAft>
        <a:buNone/>
        <a:tabLst/>
        <a:defRPr lang="en-US" sz="3200" b="0" i="0" u="none" strike="noStrike" kern="0" cap="none" spc="0" baseline="0">
          <a:solidFill>
            <a:srgbClr val="000000"/>
          </a:solidFill>
          <a:uFillTx/>
          <a:latin typeface="Albany" pitchFamily="18"/>
          <a:cs typeface="Tahoma" pitchFamily="2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utorialspoint.com/c_standard_library/stdio_h.htm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s.sfu.ca/~ishinkar/teaching/spring22/cmpt125/assignments.htm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 txBox="1">
            <a:spLocks noGrp="1"/>
          </p:cNvSpPr>
          <p:nvPr>
            <p:ph type="body" idx="4294967295"/>
          </p:nvPr>
        </p:nvSpPr>
        <p:spPr>
          <a:xfrm>
            <a:off x="719998" y="1445035"/>
            <a:ext cx="8855643" cy="6063198"/>
          </a:xfrm>
        </p:spPr>
        <p:txBody>
          <a:bodyPr>
            <a:spAutoFit/>
          </a:bodyPr>
          <a:lstStyle/>
          <a:p>
            <a:pPr lvl="0" algn="ctr"/>
            <a:endParaRPr lang="de-DE" sz="3600" b="1" dirty="0">
              <a:solidFill>
                <a:srgbClr val="000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CMPT 125</a:t>
            </a:r>
          </a:p>
          <a:p>
            <a:pPr lvl="0" algn="ctr"/>
            <a: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to Computing Science</a:t>
            </a:r>
            <a:b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Programming II</a:t>
            </a:r>
          </a:p>
          <a:p>
            <a:pPr lvl="0" algn="ctr"/>
            <a:endParaRPr lang="de-DE" sz="3600" b="1" dirty="0">
              <a:solidFill>
                <a:srgbClr val="000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January 31, 2022</a:t>
            </a:r>
          </a:p>
          <a:p>
            <a:pPr lvl="0" algn="ctr"/>
            <a:endParaRPr lang="de-DE" sz="36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de-DE" sz="3600" dirty="0">
              <a:solidFill>
                <a:srgbClr val="9933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808162"/>
          </a:xfrm>
        </p:spPr>
        <p:txBody>
          <a:bodyPr/>
          <a:lstStyle/>
          <a:p>
            <a:pPr lvl="0" algn="ctr">
              <a:buSzPct val="100000"/>
            </a:pPr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>
              <a:buSzPct val="100000"/>
            </a:pPr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Functions and structs</a:t>
            </a:r>
            <a:endParaRPr lang="de-DE" sz="4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47439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5"/>
          <p:cNvSpPr txBox="1">
            <a:spLocks noGrp="1"/>
          </p:cNvSpPr>
          <p:nvPr>
            <p:ph type="title" idx="4294967295"/>
          </p:nvPr>
        </p:nvSpPr>
        <p:spPr>
          <a:xfrm>
            <a:off x="720000" y="570600"/>
            <a:ext cx="8460000" cy="12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l"/>
            <a:r>
              <a:rPr lang="en-US" sz="3800" dirty="0">
                <a:latin typeface="Arial" panose="020B0604020202020204" pitchFamily="34" charset="0"/>
                <a:ea typeface="Microsoft YaHei" pitchFamily="2"/>
                <a:cs typeface="Arial" panose="020B0604020202020204" pitchFamily="34" charset="0"/>
              </a:rPr>
              <a:t>Functions and Structs</a:t>
            </a:r>
          </a:p>
        </p:txBody>
      </p:sp>
      <p:sp>
        <p:nvSpPr>
          <p:cNvPr id="222" name="Google Shape;222;p35"/>
          <p:cNvSpPr txBox="1">
            <a:spLocks noGrp="1"/>
          </p:cNvSpPr>
          <p:nvPr>
            <p:ph type="body" idx="4294967295"/>
          </p:nvPr>
        </p:nvSpPr>
        <p:spPr>
          <a:xfrm>
            <a:off x="720000" y="2025240"/>
            <a:ext cx="8855700" cy="48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SzPct val="45000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 that struct is treated similarly to any other type (int, char)</a:t>
            </a:r>
          </a:p>
          <a:p>
            <a:pPr>
              <a:buSzPct val="45000"/>
            </a:pPr>
            <a:r>
              <a:rPr lang="en-US" sz="2200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>
              <a:buSzPct val="45000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 the function   </a:t>
            </a:r>
          </a:p>
          <a:p>
            <a:pPr>
              <a:buSzPct val="45000"/>
            </a:pPr>
            <a:r>
              <a:rPr lang="en-US" sz="22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person </a:t>
            </a:r>
            <a:r>
              <a:rPr lang="en-US" sz="2200" i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get_person</a:t>
            </a:r>
            <a:r>
              <a:rPr lang="en-US" sz="22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() {</a:t>
            </a:r>
            <a:br>
              <a:rPr lang="en-US" sz="22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  person p;</a:t>
            </a:r>
            <a:br>
              <a:rPr lang="en-US" sz="22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	  …</a:t>
            </a:r>
            <a:br>
              <a:rPr lang="en-US" sz="22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  return p;</a:t>
            </a:r>
            <a:br>
              <a:rPr lang="en-US" sz="22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}</a:t>
            </a:r>
          </a:p>
          <a:p>
            <a:pPr>
              <a:buSzPct val="45000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returns the struct by copying p.data1, p.data2… to the caller.</a:t>
            </a:r>
          </a:p>
          <a:p>
            <a:pPr>
              <a:buSzPct val="45000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examples in </a:t>
            </a:r>
            <a:r>
              <a:rPr lang="en-US" sz="2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struct_ret.c</a:t>
            </a: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sz="2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struct_ret_ptr.c</a:t>
            </a:r>
            <a:endParaRPr lang="en-CA" sz="2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8904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808162"/>
          </a:xfrm>
        </p:spPr>
        <p:txBody>
          <a:bodyPr/>
          <a:lstStyle/>
          <a:p>
            <a:pPr lvl="0" algn="ctr">
              <a:buSzPct val="100000"/>
            </a:pPr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>
              <a:buSzPct val="100000"/>
            </a:pPr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Pointers to Functions</a:t>
            </a:r>
            <a:endParaRPr lang="de-DE" sz="4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95172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5"/>
          <p:cNvSpPr txBox="1">
            <a:spLocks noGrp="1"/>
          </p:cNvSpPr>
          <p:nvPr>
            <p:ph type="title" idx="4294967295"/>
          </p:nvPr>
        </p:nvSpPr>
        <p:spPr>
          <a:xfrm>
            <a:off x="720000" y="570600"/>
            <a:ext cx="8460000" cy="12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l"/>
            <a:r>
              <a:rPr lang="en-US" sz="3800" dirty="0">
                <a:latin typeface="Arial" panose="020B0604020202020204" pitchFamily="34" charset="0"/>
                <a:ea typeface="Microsoft YaHei" pitchFamily="2"/>
                <a:cs typeface="Arial" panose="020B0604020202020204" pitchFamily="34" charset="0"/>
              </a:rPr>
              <a:t>Function Pointers</a:t>
            </a:r>
          </a:p>
        </p:txBody>
      </p:sp>
      <p:sp>
        <p:nvSpPr>
          <p:cNvPr id="222" name="Google Shape;222;p35"/>
          <p:cNvSpPr txBox="1">
            <a:spLocks noGrp="1"/>
          </p:cNvSpPr>
          <p:nvPr>
            <p:ph type="body" idx="4294967295"/>
          </p:nvPr>
        </p:nvSpPr>
        <p:spPr>
          <a:xfrm>
            <a:off x="720000" y="2025240"/>
            <a:ext cx="8855700" cy="48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SzPct val="45000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C functions are stored in the memory just as any other data.</a:t>
            </a:r>
          </a:p>
          <a:p>
            <a:pPr>
              <a:buSzPct val="45000"/>
            </a:pPr>
            <a:endParaRPr lang="en-US" sz="2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SzPct val="45000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we can use pointers to refer to them. [A crazy idea, but why not]</a:t>
            </a:r>
          </a:p>
          <a:p>
            <a:pPr>
              <a:buSzPct val="45000"/>
            </a:pPr>
            <a:r>
              <a:rPr lang="en-US" sz="2200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syntax is</a:t>
            </a: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>
              <a:buSzPct val="45000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 foo(char c, int n, char* s) {…}</a:t>
            </a:r>
          </a:p>
          <a:p>
            <a:pPr>
              <a:buSzPct val="45000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 (*</a:t>
            </a:r>
            <a:r>
              <a:rPr lang="en-US" sz="2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my_function_ptr</a:t>
            </a: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)(char, int, char*);</a:t>
            </a:r>
          </a:p>
          <a:p>
            <a:pPr>
              <a:buSzPct val="45000"/>
            </a:pPr>
            <a:r>
              <a:rPr lang="en-US" sz="2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my_function_ptr</a:t>
            </a: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foo;</a:t>
            </a:r>
          </a:p>
          <a:p>
            <a:pPr>
              <a:buSzPct val="45000"/>
            </a:pPr>
            <a:r>
              <a:rPr lang="en-US" sz="2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my_function_ptr</a:t>
            </a: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(‘A’, 10, str);</a:t>
            </a:r>
          </a:p>
          <a:p>
            <a:pPr>
              <a:buSzPct val="45000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See </a:t>
            </a:r>
            <a:r>
              <a:rPr lang="en-US" sz="2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function_pointers.c</a:t>
            </a:r>
            <a:endParaRPr lang="en-US" sz="2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SzPct val="45000"/>
            </a:pPr>
            <a:endParaRPr lang="en-CA" sz="2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0220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808162"/>
          </a:xfrm>
        </p:spPr>
        <p:txBody>
          <a:bodyPr/>
          <a:lstStyle/>
          <a:p>
            <a:pPr lvl="0" algn="ctr">
              <a:buSzPct val="100000"/>
            </a:pPr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>
              <a:buSzPct val="100000"/>
            </a:pPr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We did not cover…</a:t>
            </a:r>
            <a:endParaRPr lang="de-DE" sz="4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87919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5"/>
          <p:cNvSpPr txBox="1">
            <a:spLocks noGrp="1"/>
          </p:cNvSpPr>
          <p:nvPr>
            <p:ph type="title" idx="4294967295"/>
          </p:nvPr>
        </p:nvSpPr>
        <p:spPr>
          <a:xfrm>
            <a:off x="720000" y="570600"/>
            <a:ext cx="8460000" cy="12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l"/>
            <a:r>
              <a:rPr lang="en-US" sz="3800" dirty="0">
                <a:latin typeface="Arial" panose="020B0604020202020204" pitchFamily="34" charset="0"/>
                <a:ea typeface="Microsoft YaHei" pitchFamily="2"/>
                <a:cs typeface="Arial" panose="020B0604020202020204" pitchFamily="34" charset="0"/>
              </a:rPr>
              <a:t>What we did not cover</a:t>
            </a:r>
          </a:p>
        </p:txBody>
      </p:sp>
      <p:sp>
        <p:nvSpPr>
          <p:cNvPr id="222" name="Google Shape;222;p35"/>
          <p:cNvSpPr txBox="1">
            <a:spLocks noGrp="1"/>
          </p:cNvSpPr>
          <p:nvPr>
            <p:ph type="body" idx="4294967295"/>
          </p:nvPr>
        </p:nvSpPr>
        <p:spPr>
          <a:xfrm>
            <a:off x="720000" y="2025240"/>
            <a:ext cx="8855700" cy="48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SzPct val="45000"/>
            </a:pPr>
            <a:r>
              <a:rPr lang="en-US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Union</a:t>
            </a: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similar to struct except that all data fields share the same memory. For example:</a:t>
            </a:r>
          </a:p>
          <a:p>
            <a:pPr>
              <a:buSzPct val="100000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union op {</a:t>
            </a:r>
            <a:b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char </a:t>
            </a:r>
            <a:r>
              <a:rPr lang="en-US" sz="2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op_c</a:t>
            </a: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b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int </a:t>
            </a:r>
            <a:r>
              <a:rPr lang="en-US" sz="2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op_a</a:t>
            </a: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b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int </a:t>
            </a:r>
            <a:r>
              <a:rPr lang="en-US" sz="2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op_b</a:t>
            </a: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[3];</a:t>
            </a:r>
            <a:b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};</a:t>
            </a:r>
            <a:b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will have the size of 3 </a:t>
            </a:r>
            <a:r>
              <a:rPr lang="en-US" sz="2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ints</a:t>
            </a: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If you modify </a:t>
            </a:r>
            <a:r>
              <a:rPr lang="en-US" sz="2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op_a</a:t>
            </a: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it may change </a:t>
            </a:r>
            <a:r>
              <a:rPr lang="en-US" sz="2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op_c</a:t>
            </a:r>
            <a:endParaRPr lang="en-US" sz="2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SzPct val="45000"/>
            </a:pPr>
            <a:r>
              <a:rPr lang="en-US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File I/O</a:t>
            </a: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Your assignment 2 will have a question about file I/O.</a:t>
            </a:r>
            <a:b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tutorial tomorrow + you will have to read about it yourself.</a:t>
            </a:r>
          </a:p>
          <a:p>
            <a:pPr>
              <a:buSzPct val="45000"/>
            </a:pPr>
            <a:r>
              <a:rPr lang="en-US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GOTO</a:t>
            </a: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US" sz="2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goto</a:t>
            </a: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is evil.</a:t>
            </a:r>
          </a:p>
          <a:p>
            <a:pPr>
              <a:buSzPct val="45000"/>
            </a:pPr>
            <a:endParaRPr lang="en-US" sz="2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2199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5"/>
          <p:cNvSpPr txBox="1">
            <a:spLocks noGrp="1"/>
          </p:cNvSpPr>
          <p:nvPr>
            <p:ph type="title" idx="4294967295"/>
          </p:nvPr>
        </p:nvSpPr>
        <p:spPr>
          <a:xfrm>
            <a:off x="720000" y="570600"/>
            <a:ext cx="8460000" cy="12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l"/>
            <a:r>
              <a:rPr lang="en-US" sz="3800" dirty="0">
                <a:latin typeface="Arial" panose="020B0604020202020204" pitchFamily="34" charset="0"/>
                <a:ea typeface="Microsoft YaHei" pitchFamily="2"/>
                <a:cs typeface="Arial" panose="020B0604020202020204" pitchFamily="34" charset="0"/>
              </a:rPr>
              <a:t>One last example just for fun</a:t>
            </a:r>
          </a:p>
        </p:txBody>
      </p:sp>
      <p:sp>
        <p:nvSpPr>
          <p:cNvPr id="222" name="Google Shape;222;p35"/>
          <p:cNvSpPr txBox="1">
            <a:spLocks noGrp="1"/>
          </p:cNvSpPr>
          <p:nvPr>
            <p:ph type="body" idx="4294967295"/>
          </p:nvPr>
        </p:nvSpPr>
        <p:spPr>
          <a:xfrm>
            <a:off x="720000" y="2025240"/>
            <a:ext cx="8855700" cy="48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SzPct val="45000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See </a:t>
            </a:r>
            <a:r>
              <a:rPr lang="en-US"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quine.c</a:t>
            </a:r>
            <a:endParaRPr lang="en-US" sz="2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0758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808162"/>
          </a:xfrm>
        </p:spPr>
        <p:txBody>
          <a:bodyPr/>
          <a:lstStyle/>
          <a:p>
            <a:pPr lvl="0" algn="ctr">
              <a:buSzPct val="100000"/>
            </a:pPr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We are done with the syntax of C!!!</a:t>
            </a:r>
            <a:b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l">
              <a:buSzPct val="100000"/>
            </a:pP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*We missed some minor topics, like switch or</a:t>
            </a:r>
            <a:b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useful function (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getc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putc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gets…) and some libraries.</a:t>
            </a:r>
          </a:p>
          <a:p>
            <a:pPr lvl="0" algn="l">
              <a:buSzPct val="100000"/>
            </a:pP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 they are quite straightforward to learn by examples.</a:t>
            </a:r>
          </a:p>
          <a:p>
            <a:pPr lvl="0" algn="l">
              <a:buSzPct val="100000"/>
            </a:pPr>
            <a:r>
              <a:rPr lang="de-DE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https://www.tutorialspoint.com/c_standard_library/stdio_h.htm</a:t>
            </a:r>
            <a:endParaRPr lang="de-DE" sz="20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l">
              <a:buSzPct val="100000"/>
            </a:pPr>
            <a:endParaRPr lang="de-DE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7645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808162"/>
          </a:xfrm>
        </p:spPr>
        <p:txBody>
          <a:bodyPr/>
          <a:lstStyle/>
          <a:p>
            <a:pPr lvl="0" algn="ctr">
              <a:buSzPct val="100000"/>
            </a:pPr>
            <a:r>
              <a:rPr lang="en-US" sz="600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60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6000">
                <a:latin typeface="Arial" panose="020B0604020202020204" pitchFamily="34" charset="0"/>
                <a:cs typeface="Arial" panose="020B0604020202020204" pitchFamily="34" charset="0"/>
              </a:rPr>
              <a:t>Recursion</a:t>
            </a:r>
            <a:endParaRPr lang="de-DE" sz="4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6296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5"/>
          <p:cNvSpPr txBox="1">
            <a:spLocks noGrp="1"/>
          </p:cNvSpPr>
          <p:nvPr>
            <p:ph type="title" idx="4294967295"/>
          </p:nvPr>
        </p:nvSpPr>
        <p:spPr>
          <a:xfrm>
            <a:off x="720000" y="570600"/>
            <a:ext cx="8460000" cy="12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l"/>
            <a:r>
              <a:rPr lang="en-US" sz="3800" dirty="0">
                <a:latin typeface="Arial" panose="020B0604020202020204" pitchFamily="34" charset="0"/>
                <a:ea typeface="Microsoft YaHei" pitchFamily="2"/>
                <a:cs typeface="Arial" panose="020B0604020202020204" pitchFamily="34" charset="0"/>
              </a:rPr>
              <a:t>Recursion</a:t>
            </a:r>
          </a:p>
        </p:txBody>
      </p:sp>
      <p:sp>
        <p:nvSpPr>
          <p:cNvPr id="222" name="Google Shape;222;p35"/>
          <p:cNvSpPr txBox="1">
            <a:spLocks noGrp="1"/>
          </p:cNvSpPr>
          <p:nvPr>
            <p:ph type="body" idx="4294967295"/>
          </p:nvPr>
        </p:nvSpPr>
        <p:spPr>
          <a:xfrm>
            <a:off x="720000" y="2025240"/>
            <a:ext cx="8855700" cy="48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SzPct val="45000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Recursion is a powerful tool for solving certain kinds of problems.</a:t>
            </a:r>
          </a:p>
          <a:p>
            <a:pPr>
              <a:buSzPct val="45000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Recursion breaks a problem into smaller sub-problems that are, in some sense, identical to the original.</a:t>
            </a:r>
          </a:p>
          <a:p>
            <a:pPr>
              <a:buSzPct val="45000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the solution of the smaller sub-problems to solve the original problem.</a:t>
            </a:r>
          </a:p>
          <a:p>
            <a:pPr>
              <a:buSzPct val="45000"/>
            </a:pPr>
            <a:r>
              <a:rPr lang="en-US" sz="2200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Examples</a:t>
            </a: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>
              <a:buSzPct val="45000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Factorial: Write a function that gets an integer n&gt;=0, and computes n!</a:t>
            </a:r>
          </a:p>
          <a:p>
            <a:pPr algn="ctr">
              <a:buSzPct val="45000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n! = 1*2*…*(n-1)*n = (n-1)! * n</a:t>
            </a:r>
          </a:p>
          <a:p>
            <a:pPr>
              <a:buSzPct val="45000"/>
            </a:pPr>
            <a:r>
              <a:rPr lang="en-US" sz="2200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Fibonacci numbers</a:t>
            </a: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Write a function that gets an integer n&gt;=0,</a:t>
            </a:r>
            <a:b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computes Fib(n) defined as follows:</a:t>
            </a:r>
          </a:p>
          <a:p>
            <a:pPr algn="ctr">
              <a:buSzPct val="45000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Fib(0) = 0, Fib(1) = 1, Fib(n) = Fib(n-1)+Fib(n-2) for n &gt;=2</a:t>
            </a:r>
          </a:p>
          <a:p>
            <a:pPr>
              <a:buSzPct val="45000"/>
            </a:pPr>
            <a:endParaRPr lang="en-US" sz="2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10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Assignment 1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Reminder: Assignment 1 is due on February 4, 23:59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9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https://www.cs.sfu.ca/~ishinkar/teaching/spring22/cmpt125/assignments.html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Do not share your code on piazza/discord/anywhere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If you do, similarity report will catch you, and you will get zero for cheating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And if you still want to share your solutions, make sure they are correct.</a:t>
            </a:r>
          </a:p>
        </p:txBody>
      </p:sp>
    </p:spTree>
    <p:extLst>
      <p:ext uri="{BB962C8B-B14F-4D97-AF65-F5344CB8AC3E}">
        <p14:creationId xmlns:p14="http://schemas.microsoft.com/office/powerpoint/2010/main" val="76653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5"/>
          <p:cNvSpPr txBox="1">
            <a:spLocks noGrp="1"/>
          </p:cNvSpPr>
          <p:nvPr>
            <p:ph type="title" idx="4294967295"/>
          </p:nvPr>
        </p:nvSpPr>
        <p:spPr>
          <a:xfrm>
            <a:off x="720000" y="570600"/>
            <a:ext cx="8460000" cy="12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l"/>
            <a:r>
              <a:rPr lang="en-US" sz="3800" dirty="0">
                <a:latin typeface="Arial" panose="020B0604020202020204" pitchFamily="34" charset="0"/>
                <a:ea typeface="Microsoft YaHei" pitchFamily="2"/>
                <a:cs typeface="Arial" panose="020B0604020202020204" pitchFamily="34" charset="0"/>
              </a:rPr>
              <a:t>Recursion</a:t>
            </a:r>
          </a:p>
        </p:txBody>
      </p:sp>
      <p:sp>
        <p:nvSpPr>
          <p:cNvPr id="222" name="Google Shape;222;p35"/>
          <p:cNvSpPr txBox="1">
            <a:spLocks noGrp="1"/>
          </p:cNvSpPr>
          <p:nvPr>
            <p:ph type="body" idx="4294967295"/>
          </p:nvPr>
        </p:nvSpPr>
        <p:spPr>
          <a:xfrm>
            <a:off x="720000" y="2025240"/>
            <a:ext cx="8855700" cy="48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SzPct val="45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Write a function that gets n and computes n!</a:t>
            </a:r>
          </a:p>
          <a:p>
            <a:pPr marL="555625" indent="-555625">
              <a:buSzPct val="45000"/>
              <a:buFont typeface="Wingdings" panose="05000000000000000000" pitchFamily="2" charset="2"/>
              <a:buChar char="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endParaRPr lang="en-US" altLang="en-US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SzPct val="45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de-DE" sz="20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long long factorial(unsigned int n) {</a:t>
            </a:r>
            <a:br>
              <a:rPr lang="de-DE" sz="20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long long result = 1;</a:t>
            </a:r>
          </a:p>
          <a:p>
            <a:pPr>
              <a:buSzPct val="45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de-DE" sz="20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for ( int i = 1; i &lt;= n ; i++)</a:t>
            </a:r>
            <a:br>
              <a:rPr lang="de-DE" sz="20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result = result*i;</a:t>
            </a:r>
          </a:p>
          <a:p>
            <a:pPr>
              <a:buSzPct val="45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de-DE" sz="20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return result;</a:t>
            </a:r>
          </a:p>
          <a:p>
            <a:pPr>
              <a:buSzPct val="45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de-DE" altLang="en-US" sz="20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altLang="en-US" sz="2000" dirty="0">
              <a:solidFill>
                <a:srgbClr val="0F0FC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8379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5"/>
          <p:cNvSpPr txBox="1">
            <a:spLocks noGrp="1"/>
          </p:cNvSpPr>
          <p:nvPr>
            <p:ph type="title" idx="4294967295"/>
          </p:nvPr>
        </p:nvSpPr>
        <p:spPr>
          <a:xfrm>
            <a:off x="720000" y="570600"/>
            <a:ext cx="8460000" cy="12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l"/>
            <a:r>
              <a:rPr lang="en-US" sz="3800" dirty="0">
                <a:latin typeface="Arial" panose="020B0604020202020204" pitchFamily="34" charset="0"/>
                <a:ea typeface="Microsoft YaHei" pitchFamily="2"/>
                <a:cs typeface="Arial" panose="020B0604020202020204" pitchFamily="34" charset="0"/>
              </a:rPr>
              <a:t>Recursion</a:t>
            </a:r>
          </a:p>
        </p:txBody>
      </p:sp>
      <p:sp>
        <p:nvSpPr>
          <p:cNvPr id="222" name="Google Shape;222;p35"/>
          <p:cNvSpPr txBox="1">
            <a:spLocks noGrp="1"/>
          </p:cNvSpPr>
          <p:nvPr>
            <p:ph type="body" idx="4294967295"/>
          </p:nvPr>
        </p:nvSpPr>
        <p:spPr>
          <a:xfrm>
            <a:off x="720000" y="2025240"/>
            <a:ext cx="8855700" cy="48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SzPct val="45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Write a function that gets n and computes n!</a:t>
            </a:r>
          </a:p>
          <a:p>
            <a:pPr marL="555625" indent="-555625">
              <a:buSzPct val="45000"/>
              <a:buFont typeface="Wingdings" panose="05000000000000000000" pitchFamily="2" charset="2"/>
              <a:buChar char="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endParaRPr lang="en-US" altLang="en-US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SzPct val="45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de-DE" sz="20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long long factorial_rec(unsigned int n) {</a:t>
            </a:r>
          </a:p>
          <a:p>
            <a:pPr>
              <a:buSzPct val="45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de-DE" sz="20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if (n &lt;= 1)</a:t>
            </a:r>
            <a:br>
              <a:rPr lang="de-DE" sz="20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return 1;</a:t>
            </a:r>
          </a:p>
          <a:p>
            <a:pPr>
              <a:buSzPct val="45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de-DE" sz="20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return n*factorial_rec(n-1);</a:t>
            </a:r>
          </a:p>
          <a:p>
            <a:pPr>
              <a:buSzPct val="45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de-DE" altLang="en-US" sz="20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altLang="en-US" sz="2000" dirty="0">
              <a:solidFill>
                <a:srgbClr val="0F0FC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515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5"/>
          <p:cNvSpPr txBox="1">
            <a:spLocks noGrp="1"/>
          </p:cNvSpPr>
          <p:nvPr>
            <p:ph type="title" idx="4294967295"/>
          </p:nvPr>
        </p:nvSpPr>
        <p:spPr>
          <a:xfrm>
            <a:off x="720000" y="570600"/>
            <a:ext cx="8460000" cy="12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l"/>
            <a:r>
              <a:rPr lang="en-US" sz="3800" dirty="0">
                <a:latin typeface="Arial" panose="020B0604020202020204" pitchFamily="34" charset="0"/>
                <a:ea typeface="Microsoft YaHei" pitchFamily="2"/>
                <a:cs typeface="Arial" panose="020B0604020202020204" pitchFamily="34" charset="0"/>
              </a:rPr>
              <a:t>Recursion</a:t>
            </a:r>
          </a:p>
        </p:txBody>
      </p:sp>
      <p:sp>
        <p:nvSpPr>
          <p:cNvPr id="222" name="Google Shape;222;p35"/>
          <p:cNvSpPr txBox="1">
            <a:spLocks noGrp="1"/>
          </p:cNvSpPr>
          <p:nvPr>
            <p:ph type="body" idx="4294967295"/>
          </p:nvPr>
        </p:nvSpPr>
        <p:spPr>
          <a:xfrm>
            <a:off x="720000" y="2025240"/>
            <a:ext cx="8855700" cy="48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SzPct val="45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Write a function that computes the Fibonacci sequence:</a:t>
            </a:r>
            <a:b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SzPct val="45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		Fib(0) = 0, Fib(1) = 1</a:t>
            </a:r>
            <a:b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		Fib(N) = Fib(N-1) + Fib(N-2)		for  N &gt;=2</a:t>
            </a:r>
          </a:p>
          <a:p>
            <a:pPr>
              <a:buSzPct val="45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		Fib = (0,1,1,2,3,5,8,13,21..)</a:t>
            </a:r>
            <a:b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SzPct val="45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Write a recursive implementation</a:t>
            </a:r>
          </a:p>
          <a:p>
            <a:pPr>
              <a:buSzPct val="45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Write an iterative implementation</a:t>
            </a:r>
          </a:p>
          <a:p>
            <a:pPr>
              <a:buSzPct val="45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u="sng" dirty="0">
                <a:latin typeface="Arial" panose="020B0604020202020204" pitchFamily="34" charset="0"/>
                <a:cs typeface="Arial" panose="020B0604020202020204" pitchFamily="34" charset="0"/>
              </a:rPr>
              <a:t>Comment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when implementing in C use </a:t>
            </a:r>
            <a:r>
              <a:rPr lang="en-US" altLang="en-US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long </a:t>
            </a:r>
            <a:r>
              <a:rPr lang="en-US" altLang="en-US" sz="20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long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(not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int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>
              <a:buSzPct val="45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See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fib.c</a:t>
            </a: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SzPct val="45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u="sng" dirty="0">
                <a:latin typeface="Arial" panose="020B0604020202020204" pitchFamily="34" charset="0"/>
                <a:cs typeface="Arial" panose="020B0604020202020204" pitchFamily="34" charset="0"/>
              </a:rPr>
              <a:t>Ex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Compute fib(n) in linear time (fast) using not more than 4 (5-6?) variables.</a:t>
            </a:r>
          </a:p>
          <a:p>
            <a:pPr>
              <a:buSzPct val="45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6689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5"/>
          <p:cNvSpPr txBox="1">
            <a:spLocks noGrp="1"/>
          </p:cNvSpPr>
          <p:nvPr>
            <p:ph type="title" idx="4294967295"/>
          </p:nvPr>
        </p:nvSpPr>
        <p:spPr>
          <a:xfrm>
            <a:off x="720000" y="570600"/>
            <a:ext cx="8460000" cy="12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l"/>
            <a:r>
              <a:rPr lang="en-US" sz="3800" dirty="0">
                <a:latin typeface="Arial" panose="020B0604020202020204" pitchFamily="34" charset="0"/>
                <a:ea typeface="Microsoft YaHei" pitchFamily="2"/>
                <a:cs typeface="Arial" panose="020B0604020202020204" pitchFamily="34" charset="0"/>
              </a:rPr>
              <a:t>Fun fact about Fibonacci numbers</a:t>
            </a:r>
          </a:p>
        </p:txBody>
      </p:sp>
      <p:sp>
        <p:nvSpPr>
          <p:cNvPr id="222" name="Google Shape;222;p35"/>
          <p:cNvSpPr txBox="1">
            <a:spLocks noGrp="1"/>
          </p:cNvSpPr>
          <p:nvPr>
            <p:ph type="body" idx="4294967295"/>
          </p:nvPr>
        </p:nvSpPr>
        <p:spPr>
          <a:xfrm>
            <a:off x="720000" y="2025240"/>
            <a:ext cx="8855700" cy="48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42900" indent="-342900">
              <a:buSzPct val="100000"/>
              <a:buFont typeface="Arial" panose="020B0604020202020204" pitchFamily="34" charset="0"/>
              <a:buChar char="•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Fib(n) has a closed formula.</a:t>
            </a:r>
          </a:p>
          <a:p>
            <a:pPr marL="342900" indent="-342900">
              <a:buSzPct val="100000"/>
              <a:buFont typeface="Arial" panose="020B0604020202020204" pitchFamily="34" charset="0"/>
              <a:buChar char="•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SzPct val="100000"/>
              <a:buFont typeface="Arial" panose="020B0604020202020204" pitchFamily="34" charset="0"/>
              <a:buChar char="•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SzPct val="100000"/>
              <a:buFont typeface="Arial" panose="020B0604020202020204" pitchFamily="34" charset="0"/>
              <a:buChar char="•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SzPct val="100000"/>
              <a:buFont typeface="Arial" panose="020B0604020202020204" pitchFamily="34" charset="0"/>
              <a:buChar char="•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If you take linear algebra/discrete math, you should learn how to derive the closed formula.</a:t>
            </a:r>
          </a:p>
          <a:p>
            <a:pPr marL="342900" indent="-342900">
              <a:buSzPct val="100000"/>
              <a:buFont typeface="Arial" panose="020B0604020202020204" pitchFamily="34" charset="0"/>
              <a:buChar char="•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Fact: ((1-√5)/2)</a:t>
            </a:r>
            <a:r>
              <a:rPr lang="en-US" altLang="en-US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n 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/ √5 &lt; 0.2 for all n&gt;=2.</a:t>
            </a:r>
          </a:p>
          <a:p>
            <a:pPr marL="342900" indent="-342900">
              <a:buSzPct val="100000"/>
              <a:buFont typeface="Arial" panose="020B0604020202020204" pitchFamily="34" charset="0"/>
              <a:buChar char="•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So computing only the first term suffices to compute Fib(n)</a:t>
            </a:r>
          </a:p>
          <a:p>
            <a:pPr marL="342900" indent="-342900">
              <a:buSzPct val="100000"/>
              <a:buFont typeface="Arial" panose="020B0604020202020204" pitchFamily="34" charset="0"/>
              <a:buChar char="•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SzPct val="100000"/>
              <a:buFont typeface="Arial" panose="020B0604020202020204" pitchFamily="34" charset="0"/>
              <a:buChar char="•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5984" y="2438717"/>
            <a:ext cx="489585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19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5"/>
          <p:cNvSpPr txBox="1">
            <a:spLocks noGrp="1"/>
          </p:cNvSpPr>
          <p:nvPr>
            <p:ph type="title" idx="4294967295"/>
          </p:nvPr>
        </p:nvSpPr>
        <p:spPr>
          <a:xfrm>
            <a:off x="720000" y="570600"/>
            <a:ext cx="8460000" cy="12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l"/>
            <a:r>
              <a:rPr lang="en-US" sz="3800" dirty="0">
                <a:latin typeface="Arial" panose="020B0604020202020204" pitchFamily="34" charset="0"/>
                <a:ea typeface="Microsoft YaHei" pitchFamily="2"/>
                <a:cs typeface="Arial" panose="020B0604020202020204" pitchFamily="34" charset="0"/>
              </a:rPr>
              <a:t>Fun fact about Fibonacci numbers</a:t>
            </a:r>
          </a:p>
        </p:txBody>
      </p:sp>
      <p:sp>
        <p:nvSpPr>
          <p:cNvPr id="222" name="Google Shape;222;p35"/>
          <p:cNvSpPr txBox="1">
            <a:spLocks noGrp="1"/>
          </p:cNvSpPr>
          <p:nvPr>
            <p:ph type="body" idx="4294967295"/>
          </p:nvPr>
        </p:nvSpPr>
        <p:spPr>
          <a:xfrm>
            <a:off x="720000" y="2025240"/>
            <a:ext cx="8855700" cy="48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42900" indent="-342900">
              <a:buSzPct val="100000"/>
              <a:buFont typeface="Arial" panose="020B0604020202020204" pitchFamily="34" charset="0"/>
              <a:buChar char="•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Fib(n) has a closed formula.</a:t>
            </a:r>
          </a:p>
          <a:p>
            <a:pPr marL="342900" indent="-342900">
              <a:buSzPct val="100000"/>
              <a:buFont typeface="Arial" panose="020B0604020202020204" pitchFamily="34" charset="0"/>
              <a:buChar char="•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SzPct val="100000"/>
              <a:buFont typeface="Arial" panose="020B0604020202020204" pitchFamily="34" charset="0"/>
              <a:buChar char="•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SzPct val="100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Fib(n)</a:t>
            </a:r>
          </a:p>
          <a:p>
            <a:pPr marL="342900" indent="-342900">
              <a:buSzPct val="100000"/>
              <a:buFont typeface="Arial" panose="020B0604020202020204" pitchFamily="34" charset="0"/>
              <a:buChar char="•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If n &lt;=1 return n</a:t>
            </a:r>
          </a:p>
          <a:p>
            <a:pPr marL="342900" indent="-342900">
              <a:buSzPct val="100000"/>
              <a:buFont typeface="Arial" panose="020B0604020202020204" pitchFamily="34" charset="0"/>
              <a:buChar char="•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Otherwise</a:t>
            </a:r>
          </a:p>
          <a:p>
            <a:pPr marL="1028700" lvl="1" indent="-342900">
              <a:buFont typeface="Arial" panose="020B0604020202020204" pitchFamily="34" charset="0"/>
              <a:buChar char="•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Let a=(1+√5)/2</a:t>
            </a:r>
          </a:p>
          <a:p>
            <a:pPr marL="1028700" lvl="1" indent="-342900">
              <a:buFont typeface="Arial" panose="020B0604020202020204" pitchFamily="34" charset="0"/>
              <a:buChar char="•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Compute B = a</a:t>
            </a:r>
            <a:r>
              <a:rPr lang="en-US" altLang="en-US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</a:p>
          <a:p>
            <a:pPr marL="1028700" lvl="1" indent="-342900">
              <a:buFont typeface="Arial" panose="020B0604020202020204" pitchFamily="34" charset="0"/>
              <a:buChar char="•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Return rounding(B/√5)</a:t>
            </a:r>
          </a:p>
          <a:p>
            <a:pPr>
              <a:buSzPct val="100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endParaRPr lang="en-US" altLang="en-US" sz="20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SzPct val="100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u="sng" dirty="0">
                <a:latin typeface="Arial" panose="020B0604020202020204" pitchFamily="34" charset="0"/>
                <a:cs typeface="Arial" panose="020B0604020202020204" pitchFamily="34" charset="0"/>
              </a:rPr>
              <a:t>Try it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Compare Fib(n) to this algorithm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5984" y="2438717"/>
            <a:ext cx="489585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337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5"/>
          <p:cNvSpPr txBox="1">
            <a:spLocks noGrp="1"/>
          </p:cNvSpPr>
          <p:nvPr>
            <p:ph type="title" idx="4294967295"/>
          </p:nvPr>
        </p:nvSpPr>
        <p:spPr>
          <a:xfrm>
            <a:off x="720000" y="570600"/>
            <a:ext cx="8460000" cy="12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l"/>
            <a:r>
              <a:rPr lang="en-US" sz="3800" dirty="0">
                <a:latin typeface="Arial" panose="020B0604020202020204" pitchFamily="34" charset="0"/>
                <a:ea typeface="Microsoft YaHei" pitchFamily="2"/>
                <a:cs typeface="Arial" panose="020B0604020202020204" pitchFamily="34" charset="0"/>
              </a:rPr>
              <a:t>Computing a</a:t>
            </a:r>
            <a:r>
              <a:rPr lang="en-US" sz="3800" baseline="30000" dirty="0">
                <a:latin typeface="Arial" panose="020B0604020202020204" pitchFamily="34" charset="0"/>
                <a:ea typeface="Microsoft YaHei" pitchFamily="2"/>
                <a:cs typeface="Arial" panose="020B0604020202020204" pitchFamily="34" charset="0"/>
              </a:rPr>
              <a:t>n</a:t>
            </a:r>
          </a:p>
        </p:txBody>
      </p:sp>
      <p:sp>
        <p:nvSpPr>
          <p:cNvPr id="222" name="Google Shape;222;p35"/>
          <p:cNvSpPr txBox="1">
            <a:spLocks noGrp="1"/>
          </p:cNvSpPr>
          <p:nvPr>
            <p:ph type="body" idx="4294967295"/>
          </p:nvPr>
        </p:nvSpPr>
        <p:spPr>
          <a:xfrm>
            <a:off x="720000" y="2025240"/>
            <a:ext cx="8855700" cy="48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SzPct val="100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u="sng" dirty="0">
                <a:latin typeface="Arial" panose="020B0604020202020204" pitchFamily="34" charset="0"/>
                <a:cs typeface="Arial" panose="020B0604020202020204" pitchFamily="34" charset="0"/>
              </a:rPr>
              <a:t>Input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a real , n integer, </a:t>
            </a:r>
            <a:r>
              <a:rPr lang="en-US" altLang="en-US" sz="2000" u="sng" dirty="0">
                <a:latin typeface="Arial" panose="020B0604020202020204" pitchFamily="34" charset="0"/>
                <a:cs typeface="Arial" panose="020B0604020202020204" pitchFamily="34" charset="0"/>
              </a:rPr>
              <a:t>the goal is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to compute a</a:t>
            </a:r>
            <a:r>
              <a:rPr lang="en-US" altLang="en-US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</a:p>
          <a:p>
            <a:pPr>
              <a:buSzPct val="100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u="sng" dirty="0">
                <a:latin typeface="Arial" panose="020B0604020202020204" pitchFamily="34" charset="0"/>
                <a:cs typeface="Arial" panose="020B0604020202020204" pitchFamily="34" charset="0"/>
              </a:rPr>
              <a:t>Naïve algorithm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run a for loop for n iterations</a:t>
            </a:r>
          </a:p>
          <a:p>
            <a:pPr>
              <a:buSzPct val="100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u="sng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altLang="en-US" sz="2000" u="sng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000" u="sng" dirty="0">
                <a:latin typeface="Arial" panose="020B0604020202020204" pitchFamily="34" charset="0"/>
                <a:cs typeface="Arial" panose="020B0604020202020204" pitchFamily="34" charset="0"/>
              </a:rPr>
              <a:t>A more sophisticated algorithm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runs in only O(log(n)) iterations.</a:t>
            </a:r>
          </a:p>
          <a:p>
            <a:pPr>
              <a:buSzPct val="100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u="sng" dirty="0">
                <a:latin typeface="Arial" panose="020B0604020202020204" pitchFamily="34" charset="0"/>
                <a:cs typeface="Arial" panose="020B0604020202020204" pitchFamily="34" charset="0"/>
              </a:rPr>
              <a:t>Example to compute 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a</a:t>
            </a:r>
            <a:r>
              <a:rPr lang="en-US" altLang="en-US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  <a:p>
            <a:pPr>
              <a:buSzPct val="100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Given a</a:t>
            </a:r>
          </a:p>
          <a:p>
            <a:pPr>
              <a:buSzPct val="100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Compute a</a:t>
            </a:r>
            <a:r>
              <a:rPr lang="en-US" altLang="en-US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= a*a</a:t>
            </a:r>
          </a:p>
          <a:p>
            <a:pPr>
              <a:buSzPct val="100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Compute a</a:t>
            </a:r>
            <a:r>
              <a:rPr lang="en-US" altLang="en-US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= a</a:t>
            </a:r>
            <a:r>
              <a:rPr lang="en-US" altLang="en-US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*a</a:t>
            </a:r>
            <a:r>
              <a:rPr lang="en-US" altLang="en-US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  <a:p>
            <a:pPr>
              <a:buSzPct val="100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Output: a</a:t>
            </a:r>
            <a:r>
              <a:rPr lang="en-US" altLang="en-US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= a</a:t>
            </a:r>
            <a:r>
              <a:rPr lang="en-US" altLang="en-US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*a</a:t>
            </a:r>
            <a:r>
              <a:rPr lang="en-US" altLang="en-US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*a</a:t>
            </a:r>
          </a:p>
          <a:p>
            <a:pPr>
              <a:buSzPct val="100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Conclusion: we used only 4 operations to compute a</a:t>
            </a:r>
            <a:r>
              <a:rPr lang="en-US" altLang="en-US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178818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808162"/>
          </a:xfrm>
        </p:spPr>
        <p:txBody>
          <a:bodyPr anchorCtr="1"/>
          <a:lstStyle/>
          <a:p>
            <a:pPr lvl="0" algn="ctr"/>
            <a:r>
              <a:rPr lang="de-DE" sz="60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Questions?</a:t>
            </a:r>
          </a:p>
          <a:p>
            <a:pPr lvl="0" algn="ctr"/>
            <a:r>
              <a:rPr lang="de-DE" sz="60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Comments?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Short quiz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>
                <a:latin typeface="Arial" panose="020B0604020202020204" pitchFamily="34" charset="0"/>
                <a:cs typeface="Arial" panose="020B0604020202020204" pitchFamily="34" charset="0"/>
              </a:rPr>
              <a:t>Look at the code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17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5"/>
          <p:cNvSpPr txBox="1">
            <a:spLocks noGrp="1"/>
          </p:cNvSpPr>
          <p:nvPr>
            <p:ph type="title" idx="4294967295"/>
          </p:nvPr>
        </p:nvSpPr>
        <p:spPr>
          <a:xfrm>
            <a:off x="720000" y="570600"/>
            <a:ext cx="8460000" cy="12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0" i="0" u="none" strike="noStrike" cap="none" dirty="0">
                <a:latin typeface="Arial"/>
                <a:ea typeface="Arial"/>
                <a:cs typeface="Arial"/>
                <a:sym typeface="Arial"/>
              </a:rPr>
              <a:t>Plan for today</a:t>
            </a:r>
            <a:endParaRPr sz="4400" b="0" i="0" u="none" strike="noStrike" cap="none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" name="Google Shape;222;p35"/>
          <p:cNvSpPr txBox="1">
            <a:spLocks noGrp="1"/>
          </p:cNvSpPr>
          <p:nvPr>
            <p:ph type="body" idx="4294967295"/>
          </p:nvPr>
        </p:nvSpPr>
        <p:spPr>
          <a:xfrm>
            <a:off x="720000" y="2025240"/>
            <a:ext cx="8855700" cy="48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Finish with the syntax of C</a:t>
            </a: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200">
                <a:latin typeface="Arial" panose="020B0604020202020204" pitchFamily="34" charset="0"/>
                <a:cs typeface="Arial" panose="020B0604020202020204" pitchFamily="34" charset="0"/>
              </a:rPr>
              <a:t>Pseudo-code</a:t>
            </a: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Recursion</a:t>
            </a:r>
          </a:p>
        </p:txBody>
      </p:sp>
    </p:spTree>
    <p:extLst>
      <p:ext uri="{BB962C8B-B14F-4D97-AF65-F5344CB8AC3E}">
        <p14:creationId xmlns:p14="http://schemas.microsoft.com/office/powerpoint/2010/main" val="30808862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808162"/>
          </a:xfrm>
        </p:spPr>
        <p:txBody>
          <a:bodyPr/>
          <a:lstStyle/>
          <a:p>
            <a:pPr lvl="0" algn="ctr">
              <a:buSzPct val="100000"/>
            </a:pPr>
            <a:endParaRPr lang="de-DE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>
              <a:buSzPct val="100000"/>
            </a:pPr>
            <a:r>
              <a:rPr lang="de-DE" sz="6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Multidimensional arrays</a:t>
            </a:r>
          </a:p>
        </p:txBody>
      </p:sp>
    </p:spTree>
    <p:extLst>
      <p:ext uri="{BB962C8B-B14F-4D97-AF65-F5344CB8AC3E}">
        <p14:creationId xmlns:p14="http://schemas.microsoft.com/office/powerpoint/2010/main" val="10185141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5"/>
          <p:cNvSpPr txBox="1">
            <a:spLocks noGrp="1"/>
          </p:cNvSpPr>
          <p:nvPr>
            <p:ph type="title" idx="4294967295"/>
          </p:nvPr>
        </p:nvSpPr>
        <p:spPr>
          <a:xfrm>
            <a:off x="720000" y="570600"/>
            <a:ext cx="8460000" cy="12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0" i="0" u="none" strike="noStrike" cap="none" dirty="0">
                <a:latin typeface="Arial"/>
                <a:ea typeface="Arial"/>
                <a:cs typeface="Arial"/>
                <a:sym typeface="Arial"/>
              </a:rPr>
              <a:t>Multidimensional array</a:t>
            </a:r>
            <a:endParaRPr sz="4400" b="0" i="0" u="none" strike="noStrike" cap="none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" name="Google Shape;222;p35"/>
          <p:cNvSpPr txBox="1">
            <a:spLocks noGrp="1"/>
          </p:cNvSpPr>
          <p:nvPr>
            <p:ph type="body" idx="4294967295"/>
          </p:nvPr>
        </p:nvSpPr>
        <p:spPr>
          <a:xfrm>
            <a:off x="720000" y="2025240"/>
            <a:ext cx="8855700" cy="48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So far we've only seen 1D arrays.</a:t>
            </a: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But often we need 2D / 3D arrays</a:t>
            </a: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Examples: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de-DE" sz="2200" b="1" u="sng" dirty="0">
                <a:latin typeface="Arial" panose="020B0604020202020204" pitchFamily="34" charset="0"/>
                <a:cs typeface="Arial" panose="020B0604020202020204" pitchFamily="34" charset="0"/>
              </a:rPr>
              <a:t>Picture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: each entry in the array is color of a pixel. (~ .bmp format)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de-DE" sz="2200" b="1" u="sng" dirty="0">
                <a:latin typeface="Arial" panose="020B0604020202020204" pitchFamily="34" charset="0"/>
                <a:cs typeface="Arial" panose="020B0604020202020204" pitchFamily="34" charset="0"/>
              </a:rPr>
              <a:t>Temperature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 in each point in the room.</a:t>
            </a:r>
          </a:p>
        </p:txBody>
      </p:sp>
    </p:spTree>
    <p:extLst>
      <p:ext uri="{BB962C8B-B14F-4D97-AF65-F5344CB8AC3E}">
        <p14:creationId xmlns:p14="http://schemas.microsoft.com/office/powerpoint/2010/main" val="28307904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5"/>
          <p:cNvSpPr txBox="1">
            <a:spLocks noGrp="1"/>
          </p:cNvSpPr>
          <p:nvPr>
            <p:ph type="title" idx="4294967295"/>
          </p:nvPr>
        </p:nvSpPr>
        <p:spPr>
          <a:xfrm>
            <a:off x="720000" y="570600"/>
            <a:ext cx="8460000" cy="12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0" i="0" u="none" strike="noStrike" cap="none" dirty="0">
                <a:latin typeface="Arial"/>
                <a:ea typeface="Arial"/>
                <a:cs typeface="Arial"/>
                <a:sym typeface="Arial"/>
              </a:rPr>
              <a:t>Multidimensional array</a:t>
            </a:r>
            <a:endParaRPr sz="4400" b="0" i="0" u="none" strike="noStrike" cap="none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" name="Google Shape;222;p35"/>
          <p:cNvSpPr txBox="1">
            <a:spLocks noGrp="1"/>
          </p:cNvSpPr>
          <p:nvPr>
            <p:ph type="body" idx="4294967295"/>
          </p:nvPr>
        </p:nvSpPr>
        <p:spPr>
          <a:xfrm>
            <a:off x="720000" y="2025240"/>
            <a:ext cx="8855700" cy="48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de-DE" sz="22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 width = 640, height = 480;</a:t>
            </a:r>
            <a:br>
              <a:rPr lang="de-DE" sz="22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 image[height][width]</a:t>
            </a:r>
          </a:p>
          <a:p>
            <a:pPr lvl="0"/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Accessing a 2D array:</a:t>
            </a:r>
            <a:b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 i,j;</a:t>
            </a:r>
            <a:br>
              <a:rPr lang="de-DE" sz="22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  <a:p>
            <a:pPr lvl="0"/>
            <a:r>
              <a:rPr lang="de-DE" sz="22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image[i][j] = 128;</a:t>
            </a:r>
          </a:p>
          <a:p>
            <a:pPr lvl="0"/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</a:p>
          <a:p>
            <a:pPr lvl="0"/>
            <a:r>
              <a:rPr lang="de-DE" sz="22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(*(image+i))[j] = 128;</a:t>
            </a:r>
            <a:r>
              <a:rPr lang="de-DE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// each element of image is of type int[width]</a:t>
            </a:r>
            <a:b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			// the size of each element is sizeof(int)*width</a:t>
            </a:r>
          </a:p>
          <a:p>
            <a:pPr lvl="0"/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See multid_array.c</a:t>
            </a:r>
          </a:p>
        </p:txBody>
      </p:sp>
    </p:spTree>
    <p:extLst>
      <p:ext uri="{BB962C8B-B14F-4D97-AF65-F5344CB8AC3E}">
        <p14:creationId xmlns:p14="http://schemas.microsoft.com/office/powerpoint/2010/main" val="26779117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5"/>
          <p:cNvSpPr txBox="1">
            <a:spLocks noGrp="1"/>
          </p:cNvSpPr>
          <p:nvPr>
            <p:ph type="title" idx="4294967295"/>
          </p:nvPr>
        </p:nvSpPr>
        <p:spPr>
          <a:xfrm>
            <a:off x="720000" y="570600"/>
            <a:ext cx="8460000" cy="12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0" i="0" u="none" strike="noStrike" cap="none" dirty="0">
                <a:latin typeface="Arial"/>
                <a:ea typeface="Arial"/>
                <a:cs typeface="Arial"/>
                <a:sym typeface="Arial"/>
              </a:rPr>
              <a:t>Multidimensional array</a:t>
            </a:r>
            <a:endParaRPr sz="4400" b="0" i="0" u="none" strike="noStrike" cap="none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" name="Google Shape;222;p35"/>
          <p:cNvSpPr txBox="1">
            <a:spLocks noGrp="1"/>
          </p:cNvSpPr>
          <p:nvPr>
            <p:ph type="body" idx="4294967295"/>
          </p:nvPr>
        </p:nvSpPr>
        <p:spPr>
          <a:xfrm>
            <a:off x="720000" y="2025240"/>
            <a:ext cx="8855700" cy="48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Q: Is the type </a:t>
            </a:r>
            <a:r>
              <a:rPr lang="de-DE" sz="22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int** 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equivalent to </a:t>
            </a:r>
            <a:r>
              <a:rPr lang="de-DE" sz="22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int[][] 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lvl="0"/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A: </a:t>
            </a:r>
            <a:r>
              <a:rPr lang="de-DE" sz="22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int** 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is </a:t>
            </a:r>
          </a:p>
          <a:p>
            <a:pPr marL="342900" lvl="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Array of pointers </a:t>
            </a:r>
          </a:p>
          <a:p>
            <a:pPr marL="342900" lvl="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Array of (1-d) arrays, possibly of different lengths</a:t>
            </a:r>
          </a:p>
          <a:p>
            <a:pPr marL="342900" lvl="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Pointer to a pointer</a:t>
            </a:r>
          </a:p>
          <a:p>
            <a:pPr lvl="0"/>
            <a:endParaRPr 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3574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5"/>
          <p:cNvSpPr txBox="1">
            <a:spLocks noGrp="1"/>
          </p:cNvSpPr>
          <p:nvPr>
            <p:ph type="title" idx="4294967295"/>
          </p:nvPr>
        </p:nvSpPr>
        <p:spPr>
          <a:xfrm>
            <a:off x="720000" y="570600"/>
            <a:ext cx="8460000" cy="12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0" i="0" u="none" strike="noStrike" cap="none" dirty="0">
                <a:latin typeface="Arial"/>
                <a:ea typeface="Arial"/>
                <a:cs typeface="Arial"/>
                <a:sym typeface="Arial"/>
              </a:rPr>
              <a:t>Multidimensional array</a:t>
            </a:r>
            <a:endParaRPr sz="4400" b="0" i="0" u="none" strike="noStrike" cap="none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" name="Google Shape;222;p35"/>
          <p:cNvSpPr txBox="1">
            <a:spLocks noGrp="1"/>
          </p:cNvSpPr>
          <p:nvPr>
            <p:ph type="body" idx="4294967295"/>
          </p:nvPr>
        </p:nvSpPr>
        <p:spPr>
          <a:xfrm>
            <a:off x="720000" y="2025240"/>
            <a:ext cx="8855700" cy="48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Example: Write a function that gets a 2d array, and checks if there are two equal rows in the array.</a:t>
            </a:r>
          </a:p>
          <a:p>
            <a:pPr lvl="0"/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8760656"/>
      </p:ext>
    </p:extLst>
  </p:cSld>
  <p:clrMapOvr>
    <a:masterClrMapping/>
  </p:clrMapOvr>
</p:sld>
</file>

<file path=ppt/theme/theme1.xml><?xml version="1.0" encoding="utf-8"?>
<a:theme xmlns:a="http://schemas.openxmlformats.org/drawingml/2006/main" name="wate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lyt blackandwhi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../../../Program%20Files%20(x86)/OpenOffice%204/share/template/en-US/layout/lyt-water.otp</Template>
  <TotalTime>2129</TotalTime>
  <Words>1066</Words>
  <Application>Microsoft Office PowerPoint</Application>
  <PresentationFormat>Custom</PresentationFormat>
  <Paragraphs>141</Paragraphs>
  <Slides>26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36" baseType="lpstr">
      <vt:lpstr>Arial Unicode MS</vt:lpstr>
      <vt:lpstr>Microsoft YaHei</vt:lpstr>
      <vt:lpstr>Albany</vt:lpstr>
      <vt:lpstr>Arial</vt:lpstr>
      <vt:lpstr>Calibri</vt:lpstr>
      <vt:lpstr>Tahoma</vt:lpstr>
      <vt:lpstr>Times New Roman</vt:lpstr>
      <vt:lpstr>Wingdings</vt:lpstr>
      <vt:lpstr>water</vt:lpstr>
      <vt:lpstr>lyt blackandwhite</vt:lpstr>
      <vt:lpstr>PowerPoint Presentation</vt:lpstr>
      <vt:lpstr>Assignment 1</vt:lpstr>
      <vt:lpstr>Short quiz</vt:lpstr>
      <vt:lpstr>Plan for today</vt:lpstr>
      <vt:lpstr>PowerPoint Presentation</vt:lpstr>
      <vt:lpstr>Multidimensional array</vt:lpstr>
      <vt:lpstr>Multidimensional array</vt:lpstr>
      <vt:lpstr>Multidimensional array</vt:lpstr>
      <vt:lpstr>Multidimensional array</vt:lpstr>
      <vt:lpstr>PowerPoint Presentation</vt:lpstr>
      <vt:lpstr>Functions and Structs</vt:lpstr>
      <vt:lpstr>PowerPoint Presentation</vt:lpstr>
      <vt:lpstr>Function Pointers</vt:lpstr>
      <vt:lpstr>PowerPoint Presentation</vt:lpstr>
      <vt:lpstr>What we did not cover</vt:lpstr>
      <vt:lpstr>One last example just for fun</vt:lpstr>
      <vt:lpstr>PowerPoint Presentation</vt:lpstr>
      <vt:lpstr>PowerPoint Presentation</vt:lpstr>
      <vt:lpstr>Recursion</vt:lpstr>
      <vt:lpstr>Recursion</vt:lpstr>
      <vt:lpstr>Recursion</vt:lpstr>
      <vt:lpstr>Recursion</vt:lpstr>
      <vt:lpstr>Fun fact about Fibonacci numbers</vt:lpstr>
      <vt:lpstr>Fun fact about Fibonacci numbers</vt:lpstr>
      <vt:lpstr>Computing an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</dc:title>
  <dc:creator>Igor Shinkar</dc:creator>
  <cp:lastModifiedBy>Igor Shinkar</cp:lastModifiedBy>
  <cp:revision>445</cp:revision>
  <dcterms:created xsi:type="dcterms:W3CDTF">2017-07-19T12:15:02Z</dcterms:created>
  <dcterms:modified xsi:type="dcterms:W3CDTF">2022-02-01T03:08:53Z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fo 1">
    <vt:lpwstr/>
  </property>
  <property fmtid="{D5CDD505-2E9C-101B-9397-08002B2CF9AE}" pid="3" name="Info 2">
    <vt:lpwstr/>
  </property>
  <property fmtid="{D5CDD505-2E9C-101B-9397-08002B2CF9AE}" pid="4" name="Info 3">
    <vt:lpwstr/>
  </property>
  <property fmtid="{D5CDD505-2E9C-101B-9397-08002B2CF9AE}" pid="5" name="Info 4">
    <vt:lpwstr/>
  </property>
</Properties>
</file>