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handoutMasterIdLst>
    <p:handoutMasterId r:id="rId21"/>
  </p:handoutMasterIdLst>
  <p:sldIdLst>
    <p:sldId id="256" r:id="rId3"/>
    <p:sldId id="394" r:id="rId4"/>
    <p:sldId id="395" r:id="rId5"/>
    <p:sldId id="39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334" r:id="rId19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3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2697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15973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09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43366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745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846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4610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22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6763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034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918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8923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123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7861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1952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6063198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Computing Science</a:t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Programming II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 smtClean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26, 2022</a:t>
            </a:r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Struct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also write:</a:t>
            </a:r>
          </a:p>
          <a:p>
            <a:pPr lvl="0"/>
            <a:endParaRPr lang="de-DE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typedef </a:t>
            </a:r>
            <a:r>
              <a:rPr lang="de-DE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 student_info 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char* first_name;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char* last_name;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ID;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grades[5];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  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/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list_of_students[180];</a:t>
            </a:r>
          </a:p>
          <a:p>
            <a:pPr lvl="0"/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list_of_students[10].first_name = "Jack";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54838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Struct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Using pointers with structs: 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clark;</a:t>
            </a:r>
            <a:b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clark.first_name = "Clark";</a:t>
            </a:r>
          </a:p>
          <a:p>
            <a:pPr lvl="0"/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student* 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student_ptr = &amp;clark;</a:t>
            </a:r>
          </a:p>
          <a:p>
            <a:pPr lvl="0"/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(*student_ptr).last_name = "Kent";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accessing a field in struct</a:t>
            </a:r>
          </a:p>
          <a:p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student_ptr-&gt;last_name = "Kent";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same as above</a:t>
            </a:r>
          </a:p>
          <a:p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student_ptr-&gt;id = 123;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accessing a field in pointer to struct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50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endParaRPr lang="de-DE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100000"/>
            </a:pPr>
            <a:r>
              <a:rPr lang="de-DE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Multidimensional arrays</a:t>
            </a:r>
          </a:p>
        </p:txBody>
      </p:sp>
    </p:spTree>
    <p:extLst>
      <p:ext uri="{BB962C8B-B14F-4D97-AF65-F5344CB8AC3E}">
        <p14:creationId xmlns:p14="http://schemas.microsoft.com/office/powerpoint/2010/main" val="1018514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So far we've only seen 1D arrays.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But often we need 2D / 3D arrays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de-DE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 each entry in the array is color of a pixel. (~ .bmp format)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de-DE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in each point in the room.</a:t>
            </a:r>
          </a:p>
        </p:txBody>
      </p:sp>
    </p:spTree>
    <p:extLst>
      <p:ext uri="{BB962C8B-B14F-4D97-AF65-F5344CB8AC3E}">
        <p14:creationId xmlns:p14="http://schemas.microsoft.com/office/powerpoint/2010/main" val="2830790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width = 640, height = 480;</a:t>
            </a:r>
            <a:b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image[height][width]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Accessing a 2D array: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i,j;</a:t>
            </a:r>
            <a:b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lvl="0"/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image[i][j] = 128;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lvl="0"/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(*(image+i))[j] = 128;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each element of image is of type int[width]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	// the size of each element is sizeof(int)*width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See multid_array.c</a:t>
            </a:r>
          </a:p>
        </p:txBody>
      </p:sp>
    </p:spTree>
    <p:extLst>
      <p:ext uri="{BB962C8B-B14F-4D97-AF65-F5344CB8AC3E}">
        <p14:creationId xmlns:p14="http://schemas.microsoft.com/office/powerpoint/2010/main" val="2677911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Q: Is the type </a:t>
            </a: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int**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equivalent to </a:t>
            </a: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int[][]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A: </a:t>
            </a:r>
            <a:r>
              <a:rPr lang="de-DE" sz="22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int**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</a:p>
          <a:p>
            <a:pPr marL="342900" lvl="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Array of pointers </a:t>
            </a:r>
          </a:p>
          <a:p>
            <a:pPr marL="342900" lvl="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Array of (1-d) arrays, possibly of different lengths</a:t>
            </a:r>
          </a:p>
          <a:p>
            <a:pPr marL="342900" lvl="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Pointer to a pointer</a:t>
            </a:r>
          </a:p>
          <a:p>
            <a:pPr lvl="0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357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latin typeface="Arial"/>
                <a:ea typeface="Arial"/>
                <a:cs typeface="Arial"/>
                <a:sym typeface="Arial"/>
              </a:rPr>
              <a:t>Multidimensional array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Example: Write a function that gets a 2d array, and checks if there are two equal rows in the array.</a:t>
            </a:r>
          </a:p>
          <a:p>
            <a:pPr lvl="0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760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r>
              <a:rPr lang="de-DE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stdbool.h</a:t>
            </a:r>
          </a:p>
        </p:txBody>
      </p:sp>
    </p:spTree>
    <p:extLst>
      <p:ext uri="{BB962C8B-B14F-4D97-AF65-F5344CB8AC3E}">
        <p14:creationId xmlns:p14="http://schemas.microsoft.com/office/powerpoint/2010/main" val="295145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stdbool.h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SzPct val="45000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Write a function that gets an array of ints and a number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and checks if it is contained in the array</a:t>
            </a:r>
          </a:p>
          <a:p>
            <a:pPr lvl="0">
              <a:buSzPct val="45000"/>
            </a:pP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#include &lt;stdbool.h&gt;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bool contains(const int* array, int len, int elt) {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bool found = false;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int i = 0;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while (i &lt; len &amp;&amp; !found)	{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if (array[i] == elt)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found = true;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i++;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}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return found;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}</a:t>
            </a:r>
            <a:br>
              <a:rPr lang="de-DE" sz="24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4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00240" y="4170680"/>
            <a:ext cx="2738020" cy="762000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found == false</a:t>
            </a:r>
            <a:endParaRPr lang="en-US" sz="2400" dirty="0">
              <a:solidFill>
                <a:srgbClr val="C00000"/>
              </a:solidFill>
            </a:endParaRPr>
          </a:p>
        </p:txBody>
      </p:sp>
      <p:cxnSp>
        <p:nvCxnSpPr>
          <p:cNvPr id="5" name="Google Shape;210;p33"/>
          <p:cNvCxnSpPr>
            <a:stCxn id="4" idx="1"/>
          </p:cNvCxnSpPr>
          <p:nvPr/>
        </p:nvCxnSpPr>
        <p:spPr>
          <a:xfrm flipH="1">
            <a:off x="5242560" y="4551680"/>
            <a:ext cx="1757680" cy="24337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" name="Rectangle 5"/>
          <p:cNvSpPr/>
          <p:nvPr/>
        </p:nvSpPr>
        <p:spPr>
          <a:xfrm>
            <a:off x="7000240" y="5313680"/>
            <a:ext cx="2738020" cy="762000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Or really: found </a:t>
            </a:r>
            <a:r>
              <a:rPr lang="en-US" sz="2400">
                <a:solidFill>
                  <a:srgbClr val="002060"/>
                </a:solidFill>
              </a:rPr>
              <a:t>== </a:t>
            </a:r>
            <a:r>
              <a:rPr lang="en-US" sz="2400" smtClean="0">
                <a:solidFill>
                  <a:srgbClr val="002060"/>
                </a:solidFill>
              </a:rPr>
              <a:t>0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endParaRPr lang="de-DE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100000"/>
            </a:pPr>
            <a:r>
              <a:rPr lang="de-DE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Enum/Typedef/Struct</a:t>
            </a:r>
          </a:p>
        </p:txBody>
      </p:sp>
    </p:spTree>
    <p:extLst>
      <p:ext uri="{BB962C8B-B14F-4D97-AF65-F5344CB8AC3E}">
        <p14:creationId xmlns:p14="http://schemas.microsoft.com/office/powerpoint/2010/main" val="156785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Enum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User defined data types. Mainly used to assign names to integers.</a:t>
            </a:r>
          </a:p>
          <a:p>
            <a:pPr lvl="0">
              <a:buSzPct val="45000"/>
            </a:pPr>
            <a:r>
              <a:rPr lang="de-DE" sz="2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enum suit {Hearts, Spades, Clubs, Diamonds};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// default values are assigned starting from 0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// i.e., Hearts = 0, Spades = 1, Clubs = 2, Diamonds = 3;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e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 emphasis {Bold = 1, Italic = 2, Underline = 4};</a:t>
            </a:r>
            <a:b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can define integer values of the names</a:t>
            </a:r>
          </a:p>
          <a:p>
            <a:pPr lvl="0">
              <a:buSzPct val="45000"/>
            </a:pPr>
            <a:r>
              <a:rPr lang="de-DE" sz="2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Usage: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200" dirty="0" err="1">
                <a:solidFill>
                  <a:srgbClr val="0F0FCF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enum</a:t>
            </a:r>
            <a:r>
              <a:rPr lang="en-US" sz="2200" dirty="0">
                <a:solidFill>
                  <a:srgbClr val="0F0FCF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suit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card = Spades;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variable of type enum suit</a:t>
            </a:r>
          </a:p>
        </p:txBody>
      </p:sp>
      <p:sp>
        <p:nvSpPr>
          <p:cNvPr id="4" name="Rectangle 3"/>
          <p:cNvSpPr/>
          <p:nvPr/>
        </p:nvSpPr>
        <p:spPr>
          <a:xfrm>
            <a:off x="5405120" y="6020540"/>
            <a:ext cx="3348160" cy="762000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The name of the type is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 err="1">
                <a:solidFill>
                  <a:srgbClr val="C00000"/>
                </a:solidFill>
              </a:rPr>
              <a:t>enum</a:t>
            </a:r>
            <a:r>
              <a:rPr lang="en-US" sz="2400" dirty="0">
                <a:solidFill>
                  <a:srgbClr val="C00000"/>
                </a:solidFill>
              </a:rPr>
              <a:t> suit</a:t>
            </a:r>
          </a:p>
        </p:txBody>
      </p:sp>
    </p:spTree>
    <p:extLst>
      <p:ext uri="{BB962C8B-B14F-4D97-AF65-F5344CB8AC3E}">
        <p14:creationId xmlns:p14="http://schemas.microsoft.com/office/powerpoint/2010/main" val="302423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Typedef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Typedef is used to give a name to a data type.</a:t>
            </a:r>
          </a:p>
          <a:p>
            <a:pPr lvl="0">
              <a:buSzPct val="45000"/>
            </a:pPr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lvl="0" indent="-457200">
              <a:buSzPct val="100000"/>
              <a:buFont typeface="+mj-lt"/>
              <a:buAutoNum type="arabicPeriod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typedef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solidFill>
                  <a:srgbClr val="FF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whole_number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0" lvl="0" indent="-457200">
              <a:buSzPct val="100000"/>
              <a:buFont typeface="+mj-lt"/>
              <a:buAutoNum type="arabicPeriod"/>
            </a:pP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enum months {January, February,...};</a:t>
            </a:r>
            <a:b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typedef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enum months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solidFill>
                  <a:srgbClr val="FF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;	</a:t>
            </a:r>
          </a:p>
          <a:p>
            <a:pPr marL="457200" lvl="0" indent="-457200">
              <a:buSzPct val="100000"/>
              <a:buFont typeface="+mj-lt"/>
              <a:buAutoNum type="arabicPeriod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typedef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enum boolean_values {false, true} 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bool</a:t>
            </a:r>
            <a:r>
              <a:rPr lang="de-DE" sz="22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all in one line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ct val="45000"/>
              <a:buFont typeface="Wingdings" panose="05000000000000000000" pitchFamily="2" charset="2"/>
              <a:buChar char="q"/>
            </a:pPr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Usage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whole_number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amount = 23;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bool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flag = true;</a:t>
            </a:r>
            <a:b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my_month = January;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37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Typedef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Typedef is used to give a name to a data type.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Typically we define new types outside of all functions.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This allows the types to be used everywhere in the program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More examples in types.c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77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Struct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>
              <a:buSzPct val="100000"/>
              <a:buFont typeface="Wingdings" panose="05000000000000000000" pitchFamily="2" charset="2"/>
              <a:buChar char="§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So far we have considered only simple types of variables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(int, float, char, pointers).</a:t>
            </a:r>
          </a:p>
          <a:p>
            <a:pPr marL="342900" lvl="0" indent="-342900">
              <a:buSzPct val="100000"/>
              <a:buFont typeface="Wingdings" panose="05000000000000000000" pitchFamily="2" charset="2"/>
              <a:buChar char="§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What if we want a more complicated data type?</a:t>
            </a:r>
          </a:p>
          <a:p>
            <a:pPr marL="342900" lvl="0" indent="-342900">
              <a:buSzPct val="100000"/>
              <a:buFont typeface="Wingdings" panose="05000000000000000000" pitchFamily="2" charset="2"/>
              <a:buChar char="§"/>
            </a:pPr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A student has: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First name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Last name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ID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List of grades in homeworks</a:t>
            </a:r>
          </a:p>
          <a:p>
            <a:pPr marL="342900" lvl="0" indent="-342900">
              <a:buSzPct val="100000"/>
              <a:buFont typeface="Wingdings" panose="05000000000000000000" pitchFamily="2" charset="2"/>
              <a:buChar char="§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We want an array of students.</a:t>
            </a:r>
          </a:p>
          <a:p>
            <a:pPr marL="342900" lvl="0" indent="-342900">
              <a:buSzPct val="100000"/>
              <a:buFont typeface="Wingdings" panose="05000000000000000000" pitchFamily="2" charset="2"/>
              <a:buChar char="§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We can have array of first names, array of last names, array of IDs...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18500" y="5349980"/>
            <a:ext cx="4557200" cy="762000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Hard to keep track of all the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>
                <a:solidFill>
                  <a:srgbClr val="002060"/>
                </a:solidFill>
              </a:rPr>
              <a:t>information in different arrays.</a:t>
            </a:r>
          </a:p>
        </p:txBody>
      </p:sp>
    </p:spTree>
    <p:extLst>
      <p:ext uri="{BB962C8B-B14F-4D97-AF65-F5344CB8AC3E}">
        <p14:creationId xmlns:p14="http://schemas.microsoft.com/office/powerpoint/2010/main" val="291371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Struct</a:t>
            </a:r>
            <a:endParaRPr sz="4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 student_info </a:t>
            </a: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b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char* first_name;</a:t>
            </a:r>
            <a:b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char* last_name;</a:t>
            </a:r>
            <a:b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ID;</a:t>
            </a:r>
            <a:b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grades[5];</a:t>
            </a:r>
            <a:b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};</a:t>
            </a:r>
          </a:p>
          <a:p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 student_info</a:t>
            </a: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var_student;</a:t>
            </a:r>
          </a:p>
          <a:p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var_student.first_name = “John“;</a:t>
            </a:r>
          </a:p>
          <a:p>
            <a:pPr lvl="0"/>
            <a:r>
              <a:rPr lang="de-DE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typedef</a:t>
            </a: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struct student_info </a:t>
            </a:r>
            <a:r>
              <a:rPr lang="de-D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/>
            <a:r>
              <a:rPr lang="de-D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list_of_students[180];</a:t>
            </a:r>
          </a:p>
          <a:p>
            <a:pPr lvl="0"/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list_of_students[10].first_name = "Jack";</a:t>
            </a:r>
          </a:p>
          <a:p>
            <a:pPr lvl="0"/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printf("%d", list_of_students[10].first_name)</a:t>
            </a:r>
            <a:b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" name="Rectangle 3"/>
          <p:cNvSpPr/>
          <p:nvPr/>
        </p:nvSpPr>
        <p:spPr>
          <a:xfrm>
            <a:off x="4048760" y="2160595"/>
            <a:ext cx="3540660" cy="762000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The type is called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 err="1">
                <a:solidFill>
                  <a:srgbClr val="C00000"/>
                </a:solidFill>
              </a:rPr>
              <a:t>struct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student_info</a:t>
            </a:r>
            <a:endParaRPr lang="en-US" sz="2400" dirty="0">
              <a:solidFill>
                <a:srgbClr val="C00000"/>
              </a:solidFill>
            </a:endParaRPr>
          </a:p>
        </p:txBody>
      </p:sp>
      <p:cxnSp>
        <p:nvCxnSpPr>
          <p:cNvPr id="5" name="Google Shape;210;p33"/>
          <p:cNvCxnSpPr>
            <a:stCxn id="4" idx="2"/>
          </p:cNvCxnSpPr>
          <p:nvPr/>
        </p:nvCxnSpPr>
        <p:spPr>
          <a:xfrm flipH="1">
            <a:off x="3012440" y="2922595"/>
            <a:ext cx="2806650" cy="1143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" name="Rectangle 7"/>
          <p:cNvSpPr/>
          <p:nvPr/>
        </p:nvSpPr>
        <p:spPr>
          <a:xfrm>
            <a:off x="5681930" y="4104470"/>
            <a:ext cx="3814980" cy="762000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Same as </a:t>
            </a:r>
            <a:r>
              <a:rPr lang="en-US" sz="2400" dirty="0" err="1">
                <a:solidFill>
                  <a:srgbClr val="C00000"/>
                </a:solidFill>
              </a:rPr>
              <a:t>struct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student_info</a:t>
            </a:r>
            <a:endParaRPr lang="en-US" sz="2400" dirty="0">
              <a:solidFill>
                <a:srgbClr val="C00000"/>
              </a:solidFill>
            </a:endParaRPr>
          </a:p>
        </p:txBody>
      </p:sp>
      <p:cxnSp>
        <p:nvCxnSpPr>
          <p:cNvPr id="9" name="Google Shape;210;p33"/>
          <p:cNvCxnSpPr>
            <a:stCxn id="8" idx="2"/>
          </p:cNvCxnSpPr>
          <p:nvPr/>
        </p:nvCxnSpPr>
        <p:spPr>
          <a:xfrm flipH="1">
            <a:off x="4758616" y="4866470"/>
            <a:ext cx="2830804" cy="25252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37803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2008</TotalTime>
  <Words>845</Words>
  <Application>Microsoft Office PowerPoint</Application>
  <PresentationFormat>Custom</PresentationFormat>
  <Paragraphs>87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 Unicode MS</vt:lpstr>
      <vt:lpstr>Albany</vt:lpstr>
      <vt:lpstr>Arial</vt:lpstr>
      <vt:lpstr>Calibri</vt:lpstr>
      <vt:lpstr>Tahoma</vt:lpstr>
      <vt:lpstr>Times New Roman</vt:lpstr>
      <vt:lpstr>Wingdings</vt:lpstr>
      <vt:lpstr>water</vt:lpstr>
      <vt:lpstr>lyt blackandwhite</vt:lpstr>
      <vt:lpstr>PowerPoint Presentation</vt:lpstr>
      <vt:lpstr>PowerPoint Presentation</vt:lpstr>
      <vt:lpstr>stdbool.h</vt:lpstr>
      <vt:lpstr>PowerPoint Presentation</vt:lpstr>
      <vt:lpstr>Enum</vt:lpstr>
      <vt:lpstr>Typedef</vt:lpstr>
      <vt:lpstr>Typedef</vt:lpstr>
      <vt:lpstr>Struct</vt:lpstr>
      <vt:lpstr>Struct</vt:lpstr>
      <vt:lpstr>Struct</vt:lpstr>
      <vt:lpstr>Struct</vt:lpstr>
      <vt:lpstr>PowerPoint Presentation</vt:lpstr>
      <vt:lpstr>Multidimensional array</vt:lpstr>
      <vt:lpstr>Multidimensional array</vt:lpstr>
      <vt:lpstr>Multidimensional array</vt:lpstr>
      <vt:lpstr>Multidimensional array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422</cp:revision>
  <dcterms:created xsi:type="dcterms:W3CDTF">2017-07-19T12:15:02Z</dcterms:created>
  <dcterms:modified xsi:type="dcterms:W3CDTF">2022-01-26T23:21:01Z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