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256" r:id="rId2"/>
    <p:sldId id="665" r:id="rId3"/>
    <p:sldId id="363" r:id="rId4"/>
    <p:sldId id="657" r:id="rId5"/>
    <p:sldId id="658" r:id="rId6"/>
    <p:sldId id="659" r:id="rId7"/>
    <p:sldId id="660" r:id="rId8"/>
    <p:sldId id="761" r:id="rId9"/>
    <p:sldId id="656" r:id="rId10"/>
    <p:sldId id="661" r:id="rId11"/>
    <p:sldId id="662" r:id="rId12"/>
    <p:sldId id="663" r:id="rId13"/>
    <p:sldId id="678" r:id="rId14"/>
    <p:sldId id="679" r:id="rId15"/>
    <p:sldId id="680" r:id="rId16"/>
    <p:sldId id="757" r:id="rId17"/>
    <p:sldId id="758" r:id="rId18"/>
    <p:sldId id="759" r:id="rId19"/>
    <p:sldId id="760" r:id="rId20"/>
    <p:sldId id="664" r:id="rId21"/>
    <p:sldId id="642" r:id="rId22"/>
    <p:sldId id="755" r:id="rId23"/>
    <p:sldId id="762" r:id="rId24"/>
    <p:sldId id="763" r:id="rId25"/>
    <p:sldId id="666" r:id="rId26"/>
    <p:sldId id="667" r:id="rId27"/>
    <p:sldId id="668" r:id="rId28"/>
    <p:sldId id="648" r:id="rId29"/>
    <p:sldId id="756" r:id="rId30"/>
    <p:sldId id="669" r:id="rId31"/>
    <p:sldId id="670" r:id="rId32"/>
    <p:sldId id="683" r:id="rId33"/>
    <p:sldId id="671" r:id="rId34"/>
    <p:sldId id="681" r:id="rId35"/>
    <p:sldId id="672" r:id="rId36"/>
    <p:sldId id="673" r:id="rId37"/>
    <p:sldId id="674" r:id="rId38"/>
    <p:sldId id="675" r:id="rId39"/>
    <p:sldId id="676" r:id="rId40"/>
    <p:sldId id="749" r:id="rId41"/>
    <p:sldId id="682" r:id="rId42"/>
    <p:sldId id="684" r:id="rId43"/>
    <p:sldId id="686" r:id="rId44"/>
    <p:sldId id="685" r:id="rId45"/>
    <p:sldId id="688" r:id="rId46"/>
    <p:sldId id="750" r:id="rId47"/>
    <p:sldId id="689" r:id="rId48"/>
    <p:sldId id="751" r:id="rId49"/>
    <p:sldId id="693" r:id="rId50"/>
    <p:sldId id="752" r:id="rId51"/>
    <p:sldId id="695" r:id="rId52"/>
    <p:sldId id="700" r:id="rId53"/>
    <p:sldId id="696" r:id="rId54"/>
    <p:sldId id="753" r:id="rId55"/>
    <p:sldId id="701" r:id="rId56"/>
    <p:sldId id="716" r:id="rId57"/>
    <p:sldId id="714" r:id="rId58"/>
    <p:sldId id="687" r:id="rId59"/>
    <p:sldId id="718" r:id="rId60"/>
    <p:sldId id="719" r:id="rId61"/>
    <p:sldId id="720" r:id="rId62"/>
    <p:sldId id="717" r:id="rId63"/>
    <p:sldId id="721" r:id="rId64"/>
    <p:sldId id="723" r:id="rId65"/>
    <p:sldId id="724" r:id="rId66"/>
    <p:sldId id="726" r:id="rId67"/>
    <p:sldId id="702" r:id="rId68"/>
    <p:sldId id="703" r:id="rId69"/>
    <p:sldId id="704" r:id="rId70"/>
    <p:sldId id="705" r:id="rId71"/>
    <p:sldId id="706" r:id="rId72"/>
    <p:sldId id="708" r:id="rId73"/>
    <p:sldId id="707" r:id="rId74"/>
    <p:sldId id="709" r:id="rId75"/>
    <p:sldId id="710" r:id="rId76"/>
    <p:sldId id="711" r:id="rId77"/>
    <p:sldId id="712" r:id="rId78"/>
    <p:sldId id="334" r:id="rId79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1E97"/>
    <a:srgbClr val="3AE6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BD5382-F97B-465D-A37B-272C5C7B264A}" v="1127" dt="2025-11-20T19:56:59.4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1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5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76B3E91C-0679-4375-A7EE-E585006D98D0}"/>
    <pc:docChg chg="undo custSel addSld delSld modSld sldOrd">
      <pc:chgData name="Igor Shinkar" userId="db6eb1b41a9778dd" providerId="LiveId" clId="{76B3E91C-0679-4375-A7EE-E585006D98D0}" dt="2025-11-20T20:20:02.363" v="4050" actId="20577"/>
      <pc:docMkLst>
        <pc:docMk/>
      </pc:docMkLst>
      <pc:sldChg chg="modSp mod">
        <pc:chgData name="Igor Shinkar" userId="db6eb1b41a9778dd" providerId="LiveId" clId="{76B3E91C-0679-4375-A7EE-E585006D98D0}" dt="2025-11-17T18:28:51.129" v="2940" actId="6549"/>
        <pc:sldMkLst>
          <pc:docMk/>
          <pc:sldMk cId="0" sldId="256"/>
        </pc:sldMkLst>
        <pc:spChg chg="mod">
          <ac:chgData name="Igor Shinkar" userId="db6eb1b41a9778dd" providerId="LiveId" clId="{76B3E91C-0679-4375-A7EE-E585006D98D0}" dt="2025-11-17T18:28:51.129" v="2940" actId="6549"/>
          <ac:spMkLst>
            <pc:docMk/>
            <pc:sldMk cId="0" sldId="256"/>
            <ac:spMk id="2" creationId="{00000000-0000-0000-0000-000000000000}"/>
          </ac:spMkLst>
        </pc:spChg>
      </pc:sldChg>
      <pc:sldChg chg="modSp add">
        <pc:chgData name="Igor Shinkar" userId="db6eb1b41a9778dd" providerId="LiveId" clId="{76B3E91C-0679-4375-A7EE-E585006D98D0}" dt="2025-11-09T02:29:12.441" v="2910" actId="5793"/>
        <pc:sldMkLst>
          <pc:docMk/>
          <pc:sldMk cId="3789383716" sldId="363"/>
        </pc:sldMkLst>
        <pc:spChg chg="mod">
          <ac:chgData name="Igor Shinkar" userId="db6eb1b41a9778dd" providerId="LiveId" clId="{76B3E91C-0679-4375-A7EE-E585006D98D0}" dt="2025-11-09T02:29:12.441" v="2910" actId="5793"/>
          <ac:spMkLst>
            <pc:docMk/>
            <pc:sldMk cId="3789383716" sldId="363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278562696" sldId="642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085228407" sldId="648"/>
        </pc:sldMkLst>
      </pc:sldChg>
      <pc:sldChg chg="modSp add ord modAnim">
        <pc:chgData name="Igor Shinkar" userId="db6eb1b41a9778dd" providerId="LiveId" clId="{76B3E91C-0679-4375-A7EE-E585006D98D0}" dt="2025-11-17T18:29:16.838" v="2942"/>
        <pc:sldMkLst>
          <pc:docMk/>
          <pc:sldMk cId="1089099782" sldId="656"/>
        </pc:sldMkLst>
        <pc:spChg chg="mod">
          <ac:chgData name="Igor Shinkar" userId="db6eb1b41a9778dd" providerId="LiveId" clId="{76B3E91C-0679-4375-A7EE-E585006D98D0}" dt="2025-11-09T02:31:16.256" v="2925" actId="20577"/>
          <ac:spMkLst>
            <pc:docMk/>
            <pc:sldMk cId="1089099782" sldId="656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514190677" sldId="657"/>
        </pc:sldMkLst>
      </pc:sldChg>
      <pc:sldChg chg="modSp add ord modAnim">
        <pc:chgData name="Igor Shinkar" userId="db6eb1b41a9778dd" providerId="LiveId" clId="{76B3E91C-0679-4375-A7EE-E585006D98D0}" dt="2025-11-17T18:29:16.838" v="2942"/>
        <pc:sldMkLst>
          <pc:docMk/>
          <pc:sldMk cId="3396863610" sldId="658"/>
        </pc:sldMkLst>
        <pc:spChg chg="mod">
          <ac:chgData name="Igor Shinkar" userId="db6eb1b41a9778dd" providerId="LiveId" clId="{76B3E91C-0679-4375-A7EE-E585006D98D0}" dt="2025-11-09T02:30:45.171" v="2916" actId="20577"/>
          <ac:spMkLst>
            <pc:docMk/>
            <pc:sldMk cId="3396863610" sldId="658"/>
            <ac:spMk id="3" creationId="{00000000-0000-0000-0000-000000000000}"/>
          </ac:spMkLst>
        </pc:spChg>
        <pc:spChg chg="mod">
          <ac:chgData name="Igor Shinkar" userId="db6eb1b41a9778dd" providerId="LiveId" clId="{76B3E91C-0679-4375-A7EE-E585006D98D0}" dt="2025-11-09T02:31:36.353" v="2929" actId="20577"/>
          <ac:spMkLst>
            <pc:docMk/>
            <pc:sldMk cId="3396863610" sldId="658"/>
            <ac:spMk id="4" creationId="{3B46E264-6D14-4934-BA29-71F6302B2591}"/>
          </ac:spMkLst>
        </pc:spChg>
      </pc:sldChg>
      <pc:sldChg chg="modSp add ord modAnim">
        <pc:chgData name="Igor Shinkar" userId="db6eb1b41a9778dd" providerId="LiveId" clId="{76B3E91C-0679-4375-A7EE-E585006D98D0}" dt="2025-11-17T18:29:16.838" v="2942"/>
        <pc:sldMkLst>
          <pc:docMk/>
          <pc:sldMk cId="112849713" sldId="659"/>
        </pc:sldMkLst>
        <pc:spChg chg="mod">
          <ac:chgData name="Igor Shinkar" userId="db6eb1b41a9778dd" providerId="LiveId" clId="{76B3E91C-0679-4375-A7EE-E585006D98D0}" dt="2025-11-09T02:31:06.970" v="2923" actId="20577"/>
          <ac:spMkLst>
            <pc:docMk/>
            <pc:sldMk cId="112849713" sldId="659"/>
            <ac:spMk id="3" creationId="{00000000-0000-0000-0000-000000000000}"/>
          </ac:spMkLst>
        </pc:spChg>
      </pc:sldChg>
      <pc:sldChg chg="delSp modSp add mod ord delAnim modAnim">
        <pc:chgData name="Igor Shinkar" userId="db6eb1b41a9778dd" providerId="LiveId" clId="{76B3E91C-0679-4375-A7EE-E585006D98D0}" dt="2025-11-18T19:44:11.366" v="3017" actId="20577"/>
        <pc:sldMkLst>
          <pc:docMk/>
          <pc:sldMk cId="860500502" sldId="660"/>
        </pc:sldMkLst>
        <pc:spChg chg="mod">
          <ac:chgData name="Igor Shinkar" userId="db6eb1b41a9778dd" providerId="LiveId" clId="{76B3E91C-0679-4375-A7EE-E585006D98D0}" dt="2025-11-18T19:44:11.366" v="3017" actId="20577"/>
          <ac:spMkLst>
            <pc:docMk/>
            <pc:sldMk cId="860500502" sldId="660"/>
            <ac:spMk id="3" creationId="{00000000-0000-0000-0000-000000000000}"/>
          </ac:spMkLst>
        </pc:spChg>
      </pc:sldChg>
      <pc:sldChg chg="modSp add ord modAnim">
        <pc:chgData name="Igor Shinkar" userId="db6eb1b41a9778dd" providerId="LiveId" clId="{76B3E91C-0679-4375-A7EE-E585006D98D0}" dt="2025-11-18T19:48:08.033" v="3143" actId="20577"/>
        <pc:sldMkLst>
          <pc:docMk/>
          <pc:sldMk cId="3526474095" sldId="661"/>
        </pc:sldMkLst>
        <pc:spChg chg="mod">
          <ac:chgData name="Igor Shinkar" userId="db6eb1b41a9778dd" providerId="LiveId" clId="{76B3E91C-0679-4375-A7EE-E585006D98D0}" dt="2025-11-18T19:48:08.033" v="3143" actId="20577"/>
          <ac:spMkLst>
            <pc:docMk/>
            <pc:sldMk cId="3526474095" sldId="661"/>
            <ac:spMk id="3" creationId="{00000000-0000-0000-0000-000000000000}"/>
          </ac:spMkLst>
        </pc:spChg>
      </pc:sldChg>
      <pc:sldChg chg="modSp add ord modAnim">
        <pc:chgData name="Igor Shinkar" userId="db6eb1b41a9778dd" providerId="LiveId" clId="{76B3E91C-0679-4375-A7EE-E585006D98D0}" dt="2025-11-18T19:51:27.715" v="3269" actId="20577"/>
        <pc:sldMkLst>
          <pc:docMk/>
          <pc:sldMk cId="2789370324" sldId="662"/>
        </pc:sldMkLst>
        <pc:spChg chg="mod">
          <ac:chgData name="Igor Shinkar" userId="db6eb1b41a9778dd" providerId="LiveId" clId="{76B3E91C-0679-4375-A7EE-E585006D98D0}" dt="2025-11-18T19:51:27.715" v="3269" actId="20577"/>
          <ac:spMkLst>
            <pc:docMk/>
            <pc:sldMk cId="2789370324" sldId="662"/>
            <ac:spMk id="3" creationId="{00000000-0000-0000-0000-000000000000}"/>
          </ac:spMkLst>
        </pc:spChg>
      </pc:sldChg>
      <pc:sldChg chg="modSp add ord modAnim">
        <pc:chgData name="Igor Shinkar" userId="db6eb1b41a9778dd" providerId="LiveId" clId="{76B3E91C-0679-4375-A7EE-E585006D98D0}" dt="2025-11-18T19:53:52.777" v="3412" actId="6549"/>
        <pc:sldMkLst>
          <pc:docMk/>
          <pc:sldMk cId="1784325114" sldId="663"/>
        </pc:sldMkLst>
        <pc:spChg chg="mod">
          <ac:chgData name="Igor Shinkar" userId="db6eb1b41a9778dd" providerId="LiveId" clId="{76B3E91C-0679-4375-A7EE-E585006D98D0}" dt="2025-11-18T19:53:52.777" v="3412" actId="6549"/>
          <ac:spMkLst>
            <pc:docMk/>
            <pc:sldMk cId="1784325114" sldId="663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3719917954" sldId="664"/>
        </pc:sldMkLst>
      </pc:sldChg>
      <pc:sldChg chg="modSp add mod modAnim">
        <pc:chgData name="Igor Shinkar" userId="db6eb1b41a9778dd" providerId="LiveId" clId="{76B3E91C-0679-4375-A7EE-E585006D98D0}" dt="2025-11-17T18:29:22.465" v="2947" actId="20577"/>
        <pc:sldMkLst>
          <pc:docMk/>
          <pc:sldMk cId="1068794955" sldId="665"/>
        </pc:sldMkLst>
        <pc:spChg chg="mod">
          <ac:chgData name="Igor Shinkar" userId="db6eb1b41a9778dd" providerId="LiveId" clId="{76B3E91C-0679-4375-A7EE-E585006D98D0}" dt="2025-11-17T18:29:22.465" v="2947" actId="20577"/>
          <ac:spMkLst>
            <pc:docMk/>
            <pc:sldMk cId="1068794955" sldId="665"/>
            <ac:spMk id="2" creationId="{00000000-0000-0000-0000-000000000000}"/>
          </ac:spMkLst>
        </pc:spChg>
        <pc:spChg chg="mod">
          <ac:chgData name="Igor Shinkar" userId="db6eb1b41a9778dd" providerId="LiveId" clId="{76B3E91C-0679-4375-A7EE-E585006D98D0}" dt="2025-11-09T02:29:06.457" v="2909" actId="20577"/>
          <ac:spMkLst>
            <pc:docMk/>
            <pc:sldMk cId="1068794955" sldId="665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2161729863" sldId="666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355799246" sldId="667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900713029" sldId="668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644176991" sldId="669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3302582612" sldId="670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2373054478" sldId="671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392854687" sldId="672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7820459" sldId="673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661881831" sldId="674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2100806070" sldId="675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85767435" sldId="676"/>
        </pc:sldMkLst>
      </pc:sldChg>
      <pc:sldChg chg="modSp add ord modAnim">
        <pc:chgData name="Igor Shinkar" userId="db6eb1b41a9778dd" providerId="LiveId" clId="{76B3E91C-0679-4375-A7EE-E585006D98D0}" dt="2025-11-18T19:55:28.145" v="3459" actId="20577"/>
        <pc:sldMkLst>
          <pc:docMk/>
          <pc:sldMk cId="4135887468" sldId="678"/>
        </pc:sldMkLst>
        <pc:spChg chg="mod">
          <ac:chgData name="Igor Shinkar" userId="db6eb1b41a9778dd" providerId="LiveId" clId="{76B3E91C-0679-4375-A7EE-E585006D98D0}" dt="2025-11-18T19:55:28.145" v="3459" actId="20577"/>
          <ac:spMkLst>
            <pc:docMk/>
            <pc:sldMk cId="4135887468" sldId="678"/>
            <ac:spMk id="3" creationId="{00000000-0000-0000-0000-000000000000}"/>
          </ac:spMkLst>
        </pc:spChg>
      </pc:sldChg>
      <pc:sldChg chg="modSp add ord modAnim">
        <pc:chgData name="Igor Shinkar" userId="db6eb1b41a9778dd" providerId="LiveId" clId="{76B3E91C-0679-4375-A7EE-E585006D98D0}" dt="2025-11-18T19:58:21.823" v="3480" actId="20577"/>
        <pc:sldMkLst>
          <pc:docMk/>
          <pc:sldMk cId="1360490399" sldId="679"/>
        </pc:sldMkLst>
        <pc:spChg chg="mod">
          <ac:chgData name="Igor Shinkar" userId="db6eb1b41a9778dd" providerId="LiveId" clId="{76B3E91C-0679-4375-A7EE-E585006D98D0}" dt="2025-11-18T19:58:21.823" v="3480" actId="20577"/>
          <ac:spMkLst>
            <pc:docMk/>
            <pc:sldMk cId="1360490399" sldId="679"/>
            <ac:spMk id="3" creationId="{00000000-0000-0000-0000-000000000000}"/>
          </ac:spMkLst>
        </pc:spChg>
      </pc:sldChg>
      <pc:sldChg chg="modSp add ord">
        <pc:chgData name="Igor Shinkar" userId="db6eb1b41a9778dd" providerId="LiveId" clId="{76B3E91C-0679-4375-A7EE-E585006D98D0}" dt="2025-11-18T18:52:30.332" v="2948" actId="33524"/>
        <pc:sldMkLst>
          <pc:docMk/>
          <pc:sldMk cId="2014145025" sldId="680"/>
        </pc:sldMkLst>
        <pc:spChg chg="mod">
          <ac:chgData name="Igor Shinkar" userId="db6eb1b41a9778dd" providerId="LiveId" clId="{76B3E91C-0679-4375-A7EE-E585006D98D0}" dt="2025-11-18T18:52:30.332" v="2948" actId="33524"/>
          <ac:spMkLst>
            <pc:docMk/>
            <pc:sldMk cId="2014145025" sldId="680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281380084" sldId="681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1814745449" sldId="682"/>
        </pc:sldMkLst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3020189793" sldId="683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785060953" sldId="684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06912498" sldId="685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766713146" sldId="686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541971280" sldId="687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564588641" sldId="688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382403107" sldId="689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347103301" sldId="693"/>
        </pc:sldMkLst>
      </pc:sldChg>
      <pc:sldChg chg="modSp add">
        <pc:chgData name="Igor Shinkar" userId="db6eb1b41a9778dd" providerId="LiveId" clId="{76B3E91C-0679-4375-A7EE-E585006D98D0}" dt="2025-11-20T19:53:02.302" v="3977"/>
        <pc:sldMkLst>
          <pc:docMk/>
          <pc:sldMk cId="1736609479" sldId="695"/>
        </pc:sldMkLst>
        <pc:spChg chg="mod">
          <ac:chgData name="Igor Shinkar" userId="db6eb1b41a9778dd" providerId="LiveId" clId="{76B3E91C-0679-4375-A7EE-E585006D98D0}" dt="2025-11-20T19:53:02.302" v="3977"/>
          <ac:spMkLst>
            <pc:docMk/>
            <pc:sldMk cId="1736609479" sldId="695"/>
            <ac:spMk id="5122" creationId="{00000000-0000-0000-0000-000000000000}"/>
          </ac:spMkLst>
        </pc:spChg>
      </pc:sldChg>
      <pc:sldChg chg="modSp add modAnim">
        <pc:chgData name="Igor Shinkar" userId="db6eb1b41a9778dd" providerId="LiveId" clId="{76B3E91C-0679-4375-A7EE-E585006D98D0}" dt="2025-11-20T19:56:59.437" v="4025" actId="20577"/>
        <pc:sldMkLst>
          <pc:docMk/>
          <pc:sldMk cId="3754178281" sldId="696"/>
        </pc:sldMkLst>
        <pc:spChg chg="mod">
          <ac:chgData name="Igor Shinkar" userId="db6eb1b41a9778dd" providerId="LiveId" clId="{76B3E91C-0679-4375-A7EE-E585006D98D0}" dt="2025-11-20T19:56:59.437" v="4025" actId="20577"/>
          <ac:spMkLst>
            <pc:docMk/>
            <pc:sldMk cId="3754178281" sldId="696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450894999" sldId="700"/>
        </pc:sldMkLst>
      </pc:sldChg>
      <pc:sldChg chg="modSp add mod">
        <pc:chgData name="Igor Shinkar" userId="db6eb1b41a9778dd" providerId="LiveId" clId="{76B3E91C-0679-4375-A7EE-E585006D98D0}" dt="2025-11-20T18:41:51.039" v="3968" actId="14100"/>
        <pc:sldMkLst>
          <pc:docMk/>
          <pc:sldMk cId="2096295110" sldId="701"/>
        </pc:sldMkLst>
        <pc:spChg chg="mod">
          <ac:chgData name="Igor Shinkar" userId="db6eb1b41a9778dd" providerId="LiveId" clId="{76B3E91C-0679-4375-A7EE-E585006D98D0}" dt="2025-11-20T18:41:51.039" v="3968" actId="14100"/>
          <ac:spMkLst>
            <pc:docMk/>
            <pc:sldMk cId="2096295110" sldId="701"/>
            <ac:spMk id="29" creationId="{C0A12C38-2AA5-46A9-B4F3-9860F4CEA2FE}"/>
          </ac:spMkLst>
        </pc:spChg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963984642" sldId="702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460296077" sldId="703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973984611" sldId="704"/>
        </pc:sldMkLst>
      </pc:sldChg>
      <pc:sldChg chg="modSp add">
        <pc:chgData name="Igor Shinkar" userId="db6eb1b41a9778dd" providerId="LiveId" clId="{76B3E91C-0679-4375-A7EE-E585006D98D0}" dt="2025-11-20T18:42:10.877" v="3970" actId="20577"/>
        <pc:sldMkLst>
          <pc:docMk/>
          <pc:sldMk cId="4045382139" sldId="705"/>
        </pc:sldMkLst>
        <pc:spChg chg="mod">
          <ac:chgData name="Igor Shinkar" userId="db6eb1b41a9778dd" providerId="LiveId" clId="{76B3E91C-0679-4375-A7EE-E585006D98D0}" dt="2025-11-20T18:42:10.877" v="3970" actId="20577"/>
          <ac:spMkLst>
            <pc:docMk/>
            <pc:sldMk cId="4045382139" sldId="705"/>
            <ac:spMk id="5122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905303020" sldId="706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551414507" sldId="707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4215226691" sldId="708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761000709" sldId="709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900507885" sldId="710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4179415314" sldId="711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2757737181" sldId="712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3962418888" sldId="714"/>
        </pc:sldMkLst>
      </pc:sldChg>
      <pc:sldChg chg="modSp add mod ord">
        <pc:chgData name="Igor Shinkar" userId="db6eb1b41a9778dd" providerId="LiveId" clId="{76B3E91C-0679-4375-A7EE-E585006D98D0}" dt="2025-11-20T20:20:02.363" v="4050" actId="20577"/>
        <pc:sldMkLst>
          <pc:docMk/>
          <pc:sldMk cId="3291628101" sldId="716"/>
        </pc:sldMkLst>
        <pc:spChg chg="mod">
          <ac:chgData name="Igor Shinkar" userId="db6eb1b41a9778dd" providerId="LiveId" clId="{76B3E91C-0679-4375-A7EE-E585006D98D0}" dt="2025-11-20T20:20:02.363" v="4050" actId="20577"/>
          <ac:spMkLst>
            <pc:docMk/>
            <pc:sldMk cId="3291628101" sldId="716"/>
            <ac:spMk id="18434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3458029252" sldId="717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3105599878" sldId="718"/>
        </pc:sldMkLst>
      </pc:sldChg>
      <pc:sldChg chg="addSp delSp modSp add mod ord">
        <pc:chgData name="Igor Shinkar" userId="db6eb1b41a9778dd" providerId="LiveId" clId="{76B3E91C-0679-4375-A7EE-E585006D98D0}" dt="2025-11-20T20:19:54.819" v="4036"/>
        <pc:sldMkLst>
          <pc:docMk/>
          <pc:sldMk cId="2033237751" sldId="719"/>
        </pc:sldMkLst>
        <pc:spChg chg="add del">
          <ac:chgData name="Igor Shinkar" userId="db6eb1b41a9778dd" providerId="LiveId" clId="{76B3E91C-0679-4375-A7EE-E585006D98D0}" dt="2025-11-20T20:00:18.326" v="4027" actId="11529"/>
          <ac:spMkLst>
            <pc:docMk/>
            <pc:sldMk cId="2033237751" sldId="719"/>
            <ac:spMk id="2" creationId="{679871BA-A01C-E517-3A40-A3AD94B09725}"/>
          </ac:spMkLst>
        </pc:spChg>
        <pc:spChg chg="mod">
          <ac:chgData name="Igor Shinkar" userId="db6eb1b41a9778dd" providerId="LiveId" clId="{76B3E91C-0679-4375-A7EE-E585006D98D0}" dt="2025-11-20T20:19:39.368" v="4034" actId="207"/>
          <ac:spMkLst>
            <pc:docMk/>
            <pc:sldMk cId="2033237751" sldId="719"/>
            <ac:spMk id="31" creationId="{47D0B97B-B291-494C-91B2-53B1EB763A5B}"/>
          </ac:spMkLst>
        </pc:spChg>
        <pc:spChg chg="mod">
          <ac:chgData name="Igor Shinkar" userId="db6eb1b41a9778dd" providerId="LiveId" clId="{76B3E91C-0679-4375-A7EE-E585006D98D0}" dt="2025-11-20T20:00:59.182" v="4030" actId="207"/>
          <ac:spMkLst>
            <pc:docMk/>
            <pc:sldMk cId="2033237751" sldId="719"/>
            <ac:spMk id="52" creationId="{D3E0A5E2-941E-4F22-8BA0-CA9B274480AE}"/>
          </ac:spMkLst>
        </pc:spChg>
        <pc:spChg chg="mod">
          <ac:chgData name="Igor Shinkar" userId="db6eb1b41a9778dd" providerId="LiveId" clId="{76B3E91C-0679-4375-A7EE-E585006D98D0}" dt="2025-11-20T20:00:59.182" v="4030" actId="207"/>
          <ac:spMkLst>
            <pc:docMk/>
            <pc:sldMk cId="2033237751" sldId="719"/>
            <ac:spMk id="53" creationId="{3F640140-D8FE-4526-844E-43E9EC8A27AA}"/>
          </ac:spMkLst>
        </pc:spChg>
        <pc:spChg chg="mod">
          <ac:chgData name="Igor Shinkar" userId="db6eb1b41a9778dd" providerId="LiveId" clId="{76B3E91C-0679-4375-A7EE-E585006D98D0}" dt="2025-11-20T20:00:59.182" v="4030" actId="207"/>
          <ac:spMkLst>
            <pc:docMk/>
            <pc:sldMk cId="2033237751" sldId="719"/>
            <ac:spMk id="56" creationId="{BBBEC094-913A-4B0C-BB42-6591179DA8A6}"/>
          </ac:spMkLst>
        </pc:spChg>
        <pc:spChg chg="mod">
          <ac:chgData name="Igor Shinkar" userId="db6eb1b41a9778dd" providerId="LiveId" clId="{76B3E91C-0679-4375-A7EE-E585006D98D0}" dt="2025-11-20T20:01:08.391" v="4031" actId="207"/>
          <ac:spMkLst>
            <pc:docMk/>
            <pc:sldMk cId="2033237751" sldId="719"/>
            <ac:spMk id="71" creationId="{51188CEB-6757-4AA1-9BF1-30D5C2D6495F}"/>
          </ac:spMkLst>
        </pc:spChg>
        <pc:spChg chg="mod">
          <ac:chgData name="Igor Shinkar" userId="db6eb1b41a9778dd" providerId="LiveId" clId="{76B3E91C-0679-4375-A7EE-E585006D98D0}" dt="2025-11-20T20:01:08.391" v="4031" actId="207"/>
          <ac:spMkLst>
            <pc:docMk/>
            <pc:sldMk cId="2033237751" sldId="719"/>
            <ac:spMk id="72" creationId="{8C316486-07BC-401F-9794-E8724BA75B6B}"/>
          </ac:spMkLst>
        </pc:spChg>
        <pc:spChg chg="mod">
          <ac:chgData name="Igor Shinkar" userId="db6eb1b41a9778dd" providerId="LiveId" clId="{76B3E91C-0679-4375-A7EE-E585006D98D0}" dt="2025-11-20T20:01:08.391" v="4031" actId="207"/>
          <ac:spMkLst>
            <pc:docMk/>
            <pc:sldMk cId="2033237751" sldId="719"/>
            <ac:spMk id="75" creationId="{0F3D7A8D-8A11-4DF0-B642-BFD4E17D9268}"/>
          </ac:spMkLst>
        </pc:spChg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83526546" sldId="720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1083792005" sldId="721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3244564779" sldId="723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1566831035" sldId="724"/>
        </pc:sldMkLst>
      </pc:sldChg>
      <pc:sldChg chg="add ord">
        <pc:chgData name="Igor Shinkar" userId="db6eb1b41a9778dd" providerId="LiveId" clId="{76B3E91C-0679-4375-A7EE-E585006D98D0}" dt="2025-11-20T20:19:54.819" v="4036"/>
        <pc:sldMkLst>
          <pc:docMk/>
          <pc:sldMk cId="774029333" sldId="726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254302517" sldId="749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880591935" sldId="750"/>
        </pc:sldMkLst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3784871206" sldId="751"/>
        </pc:sldMkLst>
      </pc:sldChg>
      <pc:sldChg chg="modSp add mod">
        <pc:chgData name="Igor Shinkar" userId="db6eb1b41a9778dd" providerId="LiveId" clId="{76B3E91C-0679-4375-A7EE-E585006D98D0}" dt="2025-11-18T21:11:51.511" v="3929" actId="14100"/>
        <pc:sldMkLst>
          <pc:docMk/>
          <pc:sldMk cId="3487951947" sldId="752"/>
        </pc:sldMkLst>
        <pc:cxnChg chg="mod">
          <ac:chgData name="Igor Shinkar" userId="db6eb1b41a9778dd" providerId="LiveId" clId="{76B3E91C-0679-4375-A7EE-E585006D98D0}" dt="2025-11-18T21:11:51.281" v="3928" actId="14100"/>
          <ac:cxnSpMkLst>
            <pc:docMk/>
            <pc:sldMk cId="3487951947" sldId="752"/>
            <ac:cxnSpMk id="54" creationId="{2C837951-F77A-4952-B978-F4361293C791}"/>
          </ac:cxnSpMkLst>
        </pc:cxnChg>
        <pc:cxnChg chg="mod">
          <ac:chgData name="Igor Shinkar" userId="db6eb1b41a9778dd" providerId="LiveId" clId="{76B3E91C-0679-4375-A7EE-E585006D98D0}" dt="2025-11-18T21:11:51.511" v="3929" actId="14100"/>
          <ac:cxnSpMkLst>
            <pc:docMk/>
            <pc:sldMk cId="3487951947" sldId="752"/>
            <ac:cxnSpMk id="55" creationId="{9C5A64BB-2533-4020-897D-8BE346C1BBD7}"/>
          </ac:cxnSpMkLst>
        </pc:cxnChg>
      </pc:sldChg>
      <pc:sldChg chg="add">
        <pc:chgData name="Igor Shinkar" userId="db6eb1b41a9778dd" providerId="LiveId" clId="{76B3E91C-0679-4375-A7EE-E585006D98D0}" dt="2025-11-09T02:29:32.531" v="2911"/>
        <pc:sldMkLst>
          <pc:docMk/>
          <pc:sldMk cId="1958768403" sldId="753"/>
        </pc:sldMkLst>
      </pc:sldChg>
      <pc:sldChg chg="modSp add ord">
        <pc:chgData name="Igor Shinkar" userId="db6eb1b41a9778dd" providerId="LiveId" clId="{76B3E91C-0679-4375-A7EE-E585006D98D0}" dt="2025-11-18T20:16:43.701" v="3502" actId="115"/>
        <pc:sldMkLst>
          <pc:docMk/>
          <pc:sldMk cId="1447298657" sldId="755"/>
        </pc:sldMkLst>
        <pc:spChg chg="mod">
          <ac:chgData name="Igor Shinkar" userId="db6eb1b41a9778dd" providerId="LiveId" clId="{76B3E91C-0679-4375-A7EE-E585006D98D0}" dt="2025-11-18T20:16:43.701" v="3502" actId="115"/>
          <ac:spMkLst>
            <pc:docMk/>
            <pc:sldMk cId="1447298657" sldId="755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1977328051" sldId="756"/>
        </pc:sldMkLst>
      </pc:sldChg>
      <pc:sldChg chg="addSp modSp add mod ord modAnim">
        <pc:chgData name="Igor Shinkar" userId="db6eb1b41a9778dd" providerId="LiveId" clId="{76B3E91C-0679-4375-A7EE-E585006D98D0}" dt="2025-11-18T20:01:13.941" v="3485" actId="20577"/>
        <pc:sldMkLst>
          <pc:docMk/>
          <pc:sldMk cId="1743842603" sldId="757"/>
        </pc:sldMkLst>
        <pc:spChg chg="mod">
          <ac:chgData name="Igor Shinkar" userId="db6eb1b41a9778dd" providerId="LiveId" clId="{76B3E91C-0679-4375-A7EE-E585006D98D0}" dt="2025-11-18T20:01:13.941" v="3485" actId="20577"/>
          <ac:spMkLst>
            <pc:docMk/>
            <pc:sldMk cId="1743842603" sldId="757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612932637" sldId="758"/>
        </pc:sldMkLst>
      </pc:sldChg>
      <pc:sldChg chg="modSp add ord modAnim">
        <pc:chgData name="Igor Shinkar" userId="db6eb1b41a9778dd" providerId="LiveId" clId="{76B3E91C-0679-4375-A7EE-E585006D98D0}" dt="2025-11-18T20:10:06.533" v="3500" actId="20577"/>
        <pc:sldMkLst>
          <pc:docMk/>
          <pc:sldMk cId="309311596" sldId="759"/>
        </pc:sldMkLst>
        <pc:spChg chg="mod">
          <ac:chgData name="Igor Shinkar" userId="db6eb1b41a9778dd" providerId="LiveId" clId="{76B3E91C-0679-4375-A7EE-E585006D98D0}" dt="2025-11-18T20:10:06.533" v="3500" actId="20577"/>
          <ac:spMkLst>
            <pc:docMk/>
            <pc:sldMk cId="309311596" sldId="759"/>
            <ac:spMk id="3" creationId="{00000000-0000-0000-0000-000000000000}"/>
          </ac:spMkLst>
        </pc:spChg>
      </pc:sldChg>
      <pc:sldChg chg="add ord">
        <pc:chgData name="Igor Shinkar" userId="db6eb1b41a9778dd" providerId="LiveId" clId="{76B3E91C-0679-4375-A7EE-E585006D98D0}" dt="2025-11-17T18:29:16.838" v="2942"/>
        <pc:sldMkLst>
          <pc:docMk/>
          <pc:sldMk cId="2544807406" sldId="760"/>
        </pc:sldMkLst>
      </pc:sldChg>
      <pc:sldChg chg="modSp add modAnim">
        <pc:chgData name="Igor Shinkar" userId="db6eb1b41a9778dd" providerId="LiveId" clId="{76B3E91C-0679-4375-A7EE-E585006D98D0}" dt="2025-11-18T19:45:55.747" v="3107" actId="20577"/>
        <pc:sldMkLst>
          <pc:docMk/>
          <pc:sldMk cId="3001278847" sldId="761"/>
        </pc:sldMkLst>
        <pc:spChg chg="mod">
          <ac:chgData name="Igor Shinkar" userId="db6eb1b41a9778dd" providerId="LiveId" clId="{76B3E91C-0679-4375-A7EE-E585006D98D0}" dt="2025-11-18T19:45:55.747" v="3107" actId="20577"/>
          <ac:spMkLst>
            <pc:docMk/>
            <pc:sldMk cId="3001278847" sldId="761"/>
            <ac:spMk id="3" creationId="{0B797F41-C45B-9B5A-EC56-5BE0C40E5097}"/>
          </ac:spMkLst>
        </pc:spChg>
      </pc:sldChg>
      <pc:sldChg chg="modSp add modAnim">
        <pc:chgData name="Igor Shinkar" userId="db6eb1b41a9778dd" providerId="LiveId" clId="{76B3E91C-0679-4375-A7EE-E585006D98D0}" dt="2025-11-18T20:21:18.777" v="3780" actId="20577"/>
        <pc:sldMkLst>
          <pc:docMk/>
          <pc:sldMk cId="314263783" sldId="762"/>
        </pc:sldMkLst>
        <pc:spChg chg="mod">
          <ac:chgData name="Igor Shinkar" userId="db6eb1b41a9778dd" providerId="LiveId" clId="{76B3E91C-0679-4375-A7EE-E585006D98D0}" dt="2025-11-18T20:21:18.777" v="3780" actId="20577"/>
          <ac:spMkLst>
            <pc:docMk/>
            <pc:sldMk cId="314263783" sldId="762"/>
            <ac:spMk id="3" creationId="{D98FEEBA-6C82-D46A-C7FB-FF072B8BA516}"/>
          </ac:spMkLst>
        </pc:spChg>
      </pc:sldChg>
      <pc:sldChg chg="modSp add modAnim">
        <pc:chgData name="Igor Shinkar" userId="db6eb1b41a9778dd" providerId="LiveId" clId="{76B3E91C-0679-4375-A7EE-E585006D98D0}" dt="2025-11-18T20:24:33.272" v="3925" actId="20577"/>
        <pc:sldMkLst>
          <pc:docMk/>
          <pc:sldMk cId="319114377" sldId="763"/>
        </pc:sldMkLst>
        <pc:spChg chg="mod">
          <ac:chgData name="Igor Shinkar" userId="db6eb1b41a9778dd" providerId="LiveId" clId="{76B3E91C-0679-4375-A7EE-E585006D98D0}" dt="2025-11-18T20:24:33.272" v="3925" actId="20577"/>
          <ac:spMkLst>
            <pc:docMk/>
            <pc:sldMk cId="319114377" sldId="763"/>
            <ac:spMk id="3" creationId="{65CBEC7E-1E08-6429-1757-B80CFEADEE5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15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092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50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135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23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16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74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7900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327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094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529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63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33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2174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67294-2FC1-6B2F-0E98-28B6CBE50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AEB552-901D-9EFB-4CC5-DE4069F49A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6B55E-C37E-F004-2290-BB6FF8A2860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330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2BDE8-7BBC-63D4-5186-F4740A36D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60C04B-C02B-AD43-7761-316F3862F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F44121-3897-388E-38F1-97C5922B8C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34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243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024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072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96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049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395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50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090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760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083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596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5743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523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55592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7478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38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091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6399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0393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31080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03482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9828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529828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39457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0951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81862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981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761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95244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70537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526718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99260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965893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297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164447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89012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394577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732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019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05741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330063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477558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707146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157795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478822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376970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674573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74529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3716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2508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72103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5629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04167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97535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81456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00499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294978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73611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12C12-E12A-E238-1CE9-3FCC2D9EA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1D8E2E-222B-1506-FB61-F573E7EE8C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1AF0E8-2961-7D29-82C0-E8F8A358B66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78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68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issing.csail.mit.ed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5509200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225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Structures and Programming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12</a:t>
            </a: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operand1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term1 = Evaluate(operand1)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operand2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term2 = Evaluate(operand2)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Apply the operator on term1 and term2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Suppose we have n operators.</a:t>
            </a:r>
          </a:p>
          <a:p>
            <a:r>
              <a:rPr lang="en-US" altLang="he-IL" sz="2000" dirty="0"/>
              <a:t>What is the running time of the algorithm in the worst case?</a:t>
            </a:r>
          </a:p>
        </p:txBody>
      </p:sp>
    </p:spTree>
    <p:extLst>
      <p:ext uri="{BB962C8B-B14F-4D97-AF65-F5344CB8AC3E}">
        <p14:creationId xmlns:p14="http://schemas.microsoft.com/office/powerpoint/2010/main" val="352647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What is the running time of the algorithm in the worst case?</a:t>
            </a:r>
          </a:p>
          <a:p>
            <a:endParaRPr lang="en-US" altLang="he-IL" sz="2000" dirty="0"/>
          </a:p>
          <a:p>
            <a:r>
              <a:rPr lang="en-US" altLang="he-IL" sz="2000" dirty="0"/>
              <a:t>Q: What is the running time for the expressions below?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(1 + ( 1 + (1 + ( … (1 + 1 )…))))  // n summands</a:t>
            </a:r>
          </a:p>
          <a:p>
            <a:endParaRPr lang="en-US" altLang="he-IL" sz="2000" dirty="0"/>
          </a:p>
          <a:p>
            <a:r>
              <a:rPr lang="en-US" altLang="he-IL" sz="2000" dirty="0"/>
              <a:t>A: Finding the first term takes O(1)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US" altLang="he-IL" sz="2000" dirty="0">
                <a:sym typeface="Wingdings" panose="05000000000000000000" pitchFamily="2" charset="2"/>
              </a:rPr>
              <a:t>The total time </a:t>
            </a:r>
            <a:r>
              <a:rPr lang="en-US" altLang="he-IL" sz="2000" dirty="0"/>
              <a:t>T(n) = O(1) + T(1) + T(n-1) = T(n-1) + O(1) </a:t>
            </a:r>
          </a:p>
          <a:p>
            <a:r>
              <a:rPr lang="en-US" altLang="he-IL" sz="2000" dirty="0"/>
              <a:t>Hence T(n) = O(n)</a:t>
            </a:r>
          </a:p>
        </p:txBody>
      </p:sp>
    </p:spTree>
    <p:extLst>
      <p:ext uri="{BB962C8B-B14F-4D97-AF65-F5344CB8AC3E}">
        <p14:creationId xmlns:p14="http://schemas.microsoft.com/office/powerpoint/2010/main" val="278937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What is the running time of the algorithm in the worst case?</a:t>
            </a:r>
          </a:p>
          <a:p>
            <a:endParaRPr lang="en-US" altLang="he-IL" sz="2000" dirty="0"/>
          </a:p>
          <a:p>
            <a:r>
              <a:rPr lang="en-US" altLang="he-IL" sz="2000" dirty="0"/>
              <a:t>Q: What is the running time for the expressions below?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((( … (1 + 1) … + 1) + 1) + 1 ) // n summands</a:t>
            </a:r>
          </a:p>
          <a:p>
            <a:endParaRPr lang="en-US" altLang="he-IL" sz="2000" dirty="0"/>
          </a:p>
          <a:p>
            <a:r>
              <a:rPr lang="en-US" altLang="he-IL" sz="2000" dirty="0"/>
              <a:t>A: Finding the first term takes O(n)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US" altLang="he-IL" sz="2000" dirty="0">
                <a:sym typeface="Wingdings" panose="05000000000000000000" pitchFamily="2" charset="2"/>
              </a:rPr>
              <a:t>Total time T(n) = O(n) + T(n-1) + T(1) = T(n-1) + O(n)</a:t>
            </a:r>
          </a:p>
          <a:p>
            <a:r>
              <a:rPr lang="en-US" altLang="he-IL" sz="2000" dirty="0">
                <a:sym typeface="Wingdings" panose="05000000000000000000" pitchFamily="2" charset="2"/>
              </a:rPr>
              <a:t>Hence T(n) = O(n</a:t>
            </a:r>
            <a:r>
              <a:rPr lang="en-US" altLang="he-IL" sz="2000" baseline="30000" dirty="0">
                <a:sym typeface="Wingdings" panose="05000000000000000000" pitchFamily="2" charset="2"/>
              </a:rPr>
              <a:t>2</a:t>
            </a:r>
            <a:r>
              <a:rPr lang="en-US" altLang="he-IL" sz="2000" dirty="0">
                <a:sym typeface="Wingdings" panose="05000000000000000000" pitchFamily="2" charset="2"/>
              </a:rPr>
              <a:t>)</a:t>
            </a:r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Ideally, we would like a linear running time for all expressions.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178432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What is the running time of the algorithm in the worst case?</a:t>
            </a:r>
          </a:p>
          <a:p>
            <a:endParaRPr lang="en-US" altLang="he-IL" sz="2000" dirty="0"/>
          </a:p>
          <a:p>
            <a:r>
              <a:rPr lang="en-US" altLang="he-IL" sz="2000" dirty="0"/>
              <a:t>Q: What is the running time for the expressions below?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(1 + ( 1 + (1 + ( … (1 + 1 )…))))  // n summands</a:t>
            </a:r>
          </a:p>
          <a:p>
            <a:r>
              <a:rPr lang="en-US" altLang="he-IL" sz="2000" dirty="0"/>
              <a:t>T(n) = T(n-1) + O(1) = O(n)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((( … (1 + 1) … + 1) + 1) + 1 ) // n summands</a:t>
            </a:r>
          </a:p>
          <a:p>
            <a:r>
              <a:rPr lang="en-US" altLang="he-IL" sz="2000" dirty="0"/>
              <a:t>T(n) = T(n-1) + O(n) = O(n</a:t>
            </a:r>
            <a:r>
              <a:rPr lang="en-US" altLang="he-IL" sz="2000" baseline="30000" dirty="0"/>
              <a:t>2</a:t>
            </a:r>
            <a:r>
              <a:rPr lang="en-US" altLang="he-IL" sz="2000" dirty="0"/>
              <a:t>)</a:t>
            </a:r>
          </a:p>
          <a:p>
            <a:endParaRPr lang="en-US" altLang="he-IL" sz="2000" dirty="0"/>
          </a:p>
          <a:p>
            <a:r>
              <a:rPr lang="en-US" altLang="he-IL" sz="2000" dirty="0"/>
              <a:t>Q: Can we tweak the algorithm to make it more efficient for these two examples?</a:t>
            </a:r>
          </a:p>
          <a:p>
            <a:r>
              <a:rPr lang="en-US" altLang="he-IL" sz="2000" dirty="0"/>
              <a:t>Q: what about worst-case?</a:t>
            </a:r>
          </a:p>
        </p:txBody>
      </p:sp>
    </p:spTree>
    <p:extLst>
      <p:ext uri="{BB962C8B-B14F-4D97-AF65-F5344CB8AC3E}">
        <p14:creationId xmlns:p14="http://schemas.microsoft.com/office/powerpoint/2010/main" val="413588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operand1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term1 = Evaluate(operand1)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operand2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term2 = Evaluate(operand2)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Apply the operator on term1 and term2</a:t>
            </a:r>
          </a:p>
          <a:p>
            <a:br>
              <a:rPr lang="en-US" altLang="he-IL" sz="2000" dirty="0"/>
            </a:br>
            <a:r>
              <a:rPr lang="en-US" altLang="he-IL" sz="2000" u="sng" dirty="0"/>
              <a:t>Q</a:t>
            </a:r>
            <a:r>
              <a:rPr lang="en-US" altLang="he-IL" sz="2000" dirty="0"/>
              <a:t>: What is the running time of this algorithm? Write a recursive formula</a:t>
            </a:r>
          </a:p>
          <a:p>
            <a:r>
              <a:rPr lang="en-US" altLang="he-IL" sz="2000" u="sng" dirty="0"/>
              <a:t>A</a:t>
            </a:r>
            <a:r>
              <a:rPr lang="en-US" altLang="he-IL" sz="2000" dirty="0"/>
              <a:t>: if n is the total length and </a:t>
            </a:r>
            <a:r>
              <a:rPr lang="en-US" altLang="he-IL" sz="2000" b="1" dirty="0"/>
              <a:t>k</a:t>
            </a:r>
            <a:r>
              <a:rPr lang="en-US" altLang="he-IL" sz="2000" dirty="0"/>
              <a:t> is the length of the first term, then the time is</a:t>
            </a:r>
          </a:p>
          <a:p>
            <a:r>
              <a:rPr lang="en-US" altLang="he-IL" sz="2000" dirty="0"/>
              <a:t>T(n) = O(k) + T(n-k) + T(k)</a:t>
            </a:r>
          </a:p>
          <a:p>
            <a:pPr marL="342900" indent="-342900">
              <a:buFontTx/>
              <a:buChar char="-"/>
            </a:pPr>
            <a:r>
              <a:rPr lang="en-US" altLang="he-IL" sz="2000" dirty="0"/>
              <a:t>When k = 1, we get T(n) = O(n)</a:t>
            </a:r>
          </a:p>
          <a:p>
            <a:pPr marL="342900" indent="-342900">
              <a:buFontTx/>
              <a:buChar char="-"/>
            </a:pPr>
            <a:r>
              <a:rPr lang="en-US" altLang="he-IL" sz="2000" dirty="0"/>
              <a:t>When k = n-1, we get T(n) = O(n</a:t>
            </a:r>
            <a:r>
              <a:rPr lang="en-US" altLang="he-IL" sz="2000" baseline="30000" dirty="0"/>
              <a:t>2</a:t>
            </a:r>
            <a:r>
              <a:rPr lang="en-US" altLang="he-IL" sz="2000" dirty="0"/>
              <a:t>)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136049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operand1 </a:t>
            </a:r>
            <a:r>
              <a:rPr lang="en-US" altLang="he-IL" sz="2000" i="1" dirty="0">
                <a:solidFill>
                  <a:srgbClr val="FF0000"/>
                </a:solidFill>
              </a:rPr>
              <a:t>by searching from both front and back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term1 = Evaluate(operand1)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operand2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term2 = Evaluate(operand2)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Apply the operator on term1 and term2</a:t>
            </a:r>
          </a:p>
          <a:p>
            <a:br>
              <a:rPr lang="en-US" altLang="he-IL" sz="2000" dirty="0"/>
            </a:br>
            <a:r>
              <a:rPr lang="en-US" altLang="he-IL" sz="2000" dirty="0"/>
              <a:t>We can tweak the algorithm, searching </a:t>
            </a:r>
            <a:r>
              <a:rPr lang="en-US" altLang="he-IL" sz="2000" b="1" i="1" dirty="0"/>
              <a:t>from front and back simultaneously</a:t>
            </a:r>
            <a:r>
              <a:rPr lang="en-US" altLang="he-IL" sz="2000" dirty="0"/>
              <a:t>.</a:t>
            </a:r>
          </a:p>
          <a:p>
            <a:r>
              <a:rPr lang="en-US" altLang="he-IL" sz="2000" dirty="0"/>
              <a:t>If n is the total length and </a:t>
            </a:r>
            <a:r>
              <a:rPr lang="en-US" altLang="he-IL" sz="2000" b="1" dirty="0"/>
              <a:t>k</a:t>
            </a:r>
            <a:r>
              <a:rPr lang="en-US" altLang="he-IL" sz="2000" dirty="0"/>
              <a:t> is the length of the shorter term, then the time is</a:t>
            </a:r>
          </a:p>
          <a:p>
            <a:r>
              <a:rPr lang="en-US" altLang="he-IL" sz="2000" dirty="0"/>
              <a:t>T(n) = O(k) + T(n-k) + T(k), where k ≤ n/2</a:t>
            </a:r>
          </a:p>
          <a:p>
            <a:r>
              <a:rPr lang="en-US" altLang="he-IL" sz="2000" u="sng" dirty="0"/>
              <a:t>Q</a:t>
            </a:r>
            <a:r>
              <a:rPr lang="en-US" altLang="he-IL" sz="2000" dirty="0"/>
              <a:t>: What is the worst-case running time now?</a:t>
            </a:r>
          </a:p>
        </p:txBody>
      </p:sp>
    </p:spTree>
    <p:extLst>
      <p:ext uri="{BB962C8B-B14F-4D97-AF65-F5344CB8AC3E}">
        <p14:creationId xmlns:p14="http://schemas.microsoft.com/office/powerpoint/2010/main" val="201414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0667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Tweak the algorithm, searching </a:t>
            </a:r>
            <a:r>
              <a:rPr lang="en-US" altLang="he-IL" sz="2000" b="1" i="1" dirty="0"/>
              <a:t>from front and back simultaneously</a:t>
            </a:r>
            <a:r>
              <a:rPr lang="en-US" altLang="he-IL" sz="2000" dirty="0"/>
              <a:t>.</a:t>
            </a:r>
          </a:p>
          <a:p>
            <a:r>
              <a:rPr lang="en-US" altLang="he-IL" sz="2000" dirty="0"/>
              <a:t>If n is the total length and </a:t>
            </a:r>
            <a:r>
              <a:rPr lang="en-US" altLang="he-IL" sz="2000" b="1" dirty="0"/>
              <a:t>k</a:t>
            </a:r>
            <a:r>
              <a:rPr lang="en-US" altLang="he-IL" sz="2000" dirty="0"/>
              <a:t> is the length of the shorter term, then the time is</a:t>
            </a:r>
          </a:p>
          <a:p>
            <a:r>
              <a:rPr lang="en-US" altLang="he-IL" sz="2000" dirty="0"/>
              <a:t>T(n) = O(k) + T(n-k) + T(k), where k ≤ n/2</a:t>
            </a:r>
          </a:p>
          <a:p>
            <a:r>
              <a:rPr lang="en-US" altLang="he-IL" sz="2000" u="sng" dirty="0"/>
              <a:t>Q</a:t>
            </a:r>
            <a:r>
              <a:rPr lang="en-US" altLang="he-IL" sz="2000" dirty="0"/>
              <a:t>: What is the worst case running time now?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k = 1: T(n) = T(n-1)+O(1) = O(n)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k = n/2:  T(n) = 2T(n/2) + O(n) = O(n log(n))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k = n/3:  T(n) = T(n/3) + T(2n/3) + O(n) = O(n log(n))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k = </a:t>
            </a:r>
            <a:r>
              <a:rPr lang="en-CA" sz="2000" i="1" dirty="0"/>
              <a:t>√</a:t>
            </a:r>
            <a:r>
              <a:rPr lang="en-US" altLang="he-IL" sz="2000" dirty="0"/>
              <a:t>n:  T(n) = T(</a:t>
            </a:r>
            <a:r>
              <a:rPr lang="en-CA" sz="2000" dirty="0"/>
              <a:t>√n) </a:t>
            </a:r>
            <a:r>
              <a:rPr lang="en-US" altLang="he-IL" sz="2000" dirty="0"/>
              <a:t>+ T(n-</a:t>
            </a:r>
            <a:r>
              <a:rPr lang="en-CA" sz="2000" dirty="0"/>
              <a:t>√n</a:t>
            </a:r>
            <a:r>
              <a:rPr lang="en-US" altLang="he-IL" sz="2000" dirty="0"/>
              <a:t>) + O(</a:t>
            </a:r>
            <a:r>
              <a:rPr lang="en-CA" sz="2000" i="1" dirty="0"/>
              <a:t>√</a:t>
            </a:r>
            <a:r>
              <a:rPr lang="en-US" altLang="he-IL" sz="2000" dirty="0"/>
              <a:t>n) = ?</a:t>
            </a:r>
          </a:p>
          <a:p>
            <a:br>
              <a:rPr lang="en-US" altLang="he-IL" sz="2000" dirty="0"/>
            </a:br>
            <a:r>
              <a:rPr lang="en-US" altLang="he-IL" sz="2000" dirty="0"/>
              <a:t>A: O(</a:t>
            </a:r>
            <a:r>
              <a:rPr lang="en-US" altLang="he-IL" sz="2000" dirty="0" err="1"/>
              <a:t>nlog</a:t>
            </a:r>
            <a:r>
              <a:rPr lang="en-US" altLang="he-IL" sz="2000" dirty="0"/>
              <a:t>(n)) for any choice of k</a:t>
            </a:r>
          </a:p>
          <a:p>
            <a:r>
              <a:rPr lang="en-US" altLang="he-IL" sz="2000" dirty="0"/>
              <a:t>HW: prove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174384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Evaluating an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arithmetic expressions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in linear time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932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19998" y="605621"/>
            <a:ext cx="8460001" cy="1023478"/>
          </a:xfrm>
        </p:spPr>
        <p:txBody>
          <a:bodyPr anchorCtr="0"/>
          <a:lstStyle/>
          <a:p>
            <a:pPr lvl="0" algn="l"/>
            <a:r>
              <a:rPr lang="en-US" altLang="he-IL" dirty="0"/>
              <a:t>Evaluating in linear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en-US" altLang="he-IL" sz="2000" u="sng" dirty="0"/>
              <a:t>Algorithm</a:t>
            </a:r>
            <a:r>
              <a:rPr lang="en-US" altLang="he-IL" sz="2000" dirty="0"/>
              <a:t>: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1. If we see ‘(‘ or an operator or a number, push it to the stack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2. If we see ‘)’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	2.1 remove the last four items from the stack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	2.2 evaluate, </a:t>
            </a:r>
            <a:r>
              <a:rPr lang="en-US" altLang="he-IL" sz="2000" dirty="0">
                <a:latin typeface="Albany"/>
              </a:rPr>
              <a:t>and push the result onto the stack</a:t>
            </a:r>
            <a:br>
              <a:rPr lang="en-US" altLang="he-IL" sz="2000" dirty="0">
                <a:latin typeface="Albany"/>
              </a:rPr>
            </a:br>
            <a:endParaRPr lang="en-US" altLang="he-IL" sz="2000" dirty="0"/>
          </a:p>
          <a:p>
            <a:pPr>
              <a:spcAft>
                <a:spcPts val="800"/>
              </a:spcAft>
            </a:pPr>
            <a:r>
              <a:rPr lang="en-US" altLang="he-IL" sz="2000" u="sng" dirty="0"/>
              <a:t>Example</a:t>
            </a:r>
            <a:r>
              <a:rPr lang="en-US" altLang="he-IL" sz="2000" dirty="0"/>
              <a:t>: ( 15 / 5 )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F0179AD-6136-4D77-9439-011F7A00CAAB}"/>
              </a:ext>
            </a:extLst>
          </p:cNvPr>
          <p:cNvGraphicFramePr>
            <a:graphicFrameLocks noGrp="1"/>
          </p:cNvGraphicFramePr>
          <p:nvPr/>
        </p:nvGraphicFramePr>
        <p:xfrm>
          <a:off x="922677" y="5509558"/>
          <a:ext cx="1057275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AD23CED-8D52-4A54-AD62-5DD51D55C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342" y="5969193"/>
            <a:ext cx="1384299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298F70-25ED-45E0-A6EC-158236A2D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492" y="5121469"/>
            <a:ext cx="400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/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0FE1CB-DBE8-48E7-A5E4-F46AC4E1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342" y="5119560"/>
            <a:ext cx="697518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(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200C94-91BD-44AC-BAA6-0C3E56478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935" y="5130993"/>
            <a:ext cx="697518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15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BFEE032-C4BD-486D-B98C-622F7D8AA536}"/>
              </a:ext>
            </a:extLst>
          </p:cNvPr>
          <p:cNvGraphicFramePr>
            <a:graphicFrameLocks noGrp="1"/>
          </p:cNvGraphicFramePr>
          <p:nvPr/>
        </p:nvGraphicFramePr>
        <p:xfrm>
          <a:off x="2409667" y="5511993"/>
          <a:ext cx="1057275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599B1D4E-357C-45B3-82D8-A02932BE8D7A}"/>
              </a:ext>
            </a:extLst>
          </p:cNvPr>
          <p:cNvGraphicFramePr>
            <a:graphicFrameLocks noGrp="1"/>
          </p:cNvGraphicFramePr>
          <p:nvPr/>
        </p:nvGraphicFramePr>
        <p:xfrm>
          <a:off x="3979238" y="5509558"/>
          <a:ext cx="916950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1D653532-7CD9-4496-BF0A-54ABA2CB2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0747" y="5130993"/>
            <a:ext cx="604941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5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D44A4978-84E6-49A5-9265-A3AEB8A5CF7C}"/>
              </a:ext>
            </a:extLst>
          </p:cNvPr>
          <p:cNvGraphicFramePr>
            <a:graphicFrameLocks noGrp="1"/>
          </p:cNvGraphicFramePr>
          <p:nvPr/>
        </p:nvGraphicFramePr>
        <p:xfrm>
          <a:off x="5466228" y="5511993"/>
          <a:ext cx="916950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273751A5-710E-4D80-989B-15B796390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1711" y="5130993"/>
            <a:ext cx="604941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)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315BA226-D7FC-42D3-AB21-9F1F8CC31DC4}"/>
              </a:ext>
            </a:extLst>
          </p:cNvPr>
          <p:cNvGraphicFramePr>
            <a:graphicFrameLocks noGrp="1"/>
          </p:cNvGraphicFramePr>
          <p:nvPr/>
        </p:nvGraphicFramePr>
        <p:xfrm>
          <a:off x="6817192" y="5511993"/>
          <a:ext cx="916950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1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5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in linear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en-US" altLang="he-IL" sz="2000" u="sng" dirty="0"/>
              <a:t>Example</a:t>
            </a:r>
            <a:r>
              <a:rPr lang="en-US" altLang="he-IL" sz="2000" dirty="0"/>
              <a:t>: ( 15 / ( 7 – 2 ) )</a:t>
            </a:r>
          </a:p>
        </p:txBody>
      </p:sp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9DBB3AEC-74BF-437C-A6B6-BCB8195729D5}"/>
              </a:ext>
            </a:extLst>
          </p:cNvPr>
          <p:cNvGraphicFramePr>
            <a:graphicFrameLocks noGrp="1"/>
          </p:cNvGraphicFramePr>
          <p:nvPr/>
        </p:nvGraphicFramePr>
        <p:xfrm>
          <a:off x="1077913" y="4008437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6AAA2E3-4F67-4ACD-BF66-A9B449505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6772" y="6294437"/>
            <a:ext cx="1273174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8C478E-8C1E-40BD-8D38-A3850435A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968" y="3071924"/>
            <a:ext cx="126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 ( 15  /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298492-B880-4071-BD2D-B24F08FFA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862" y="3048847"/>
            <a:ext cx="400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(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58BBEBB-2C60-4721-9BE0-EA91C0A1B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4" y="3034560"/>
            <a:ext cx="963613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7 -  2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3BE2B8-AD07-42E1-9412-DAA594F76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3493" y="3034559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1235A92-1385-4DAD-A12C-BE7DD6805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0137" y="3071924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)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CDD16BB4-6A81-4210-BB03-5DC74C2EE175}"/>
              </a:ext>
            </a:extLst>
          </p:cNvPr>
          <p:cNvGraphicFramePr>
            <a:graphicFrameLocks noGrp="1"/>
          </p:cNvGraphicFramePr>
          <p:nvPr/>
        </p:nvGraphicFramePr>
        <p:xfrm>
          <a:off x="2381249" y="4008437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A12563C7-E91C-4D10-867A-BDBCCF989A42}"/>
              </a:ext>
            </a:extLst>
          </p:cNvPr>
          <p:cNvGraphicFramePr>
            <a:graphicFrameLocks noGrp="1"/>
          </p:cNvGraphicFramePr>
          <p:nvPr/>
        </p:nvGraphicFramePr>
        <p:xfrm>
          <a:off x="3617913" y="4008240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6EFC5CF8-C74B-40BF-891E-0887ED64CBFB}"/>
              </a:ext>
            </a:extLst>
          </p:cNvPr>
          <p:cNvGraphicFramePr>
            <a:graphicFrameLocks noGrp="1"/>
          </p:cNvGraphicFramePr>
          <p:nvPr/>
        </p:nvGraphicFramePr>
        <p:xfrm>
          <a:off x="4959351" y="4008240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F520699A-604E-461B-81C0-38796B4ACD9D}"/>
              </a:ext>
            </a:extLst>
          </p:cNvPr>
          <p:cNvGraphicFramePr>
            <a:graphicFrameLocks noGrp="1"/>
          </p:cNvGraphicFramePr>
          <p:nvPr/>
        </p:nvGraphicFramePr>
        <p:xfrm>
          <a:off x="6196655" y="4008240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80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720725" y="624837"/>
            <a:ext cx="8442325" cy="1006475"/>
          </a:xfrm>
        </p:spPr>
        <p:txBody>
          <a:bodyPr anchorCtr="0"/>
          <a:lstStyle/>
          <a:p>
            <a:pPr lvl="0" algn="l"/>
            <a:r>
              <a:rPr lang="en-US" altLang="he-IL"/>
              <a:t>Final exam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Final exam</a:t>
            </a:r>
            <a:r>
              <a:rPr lang="en-US" altLang="he-IL" sz="2000" dirty="0"/>
              <a:t>: December 5, 12:00PM – 3:00PM in C9001</a:t>
            </a:r>
          </a:p>
          <a:p>
            <a:r>
              <a:rPr lang="en-US" altLang="he-IL" sz="2000" u="sng" dirty="0"/>
              <a:t>Same format as the midterm</a:t>
            </a:r>
          </a:p>
          <a:p>
            <a:r>
              <a:rPr lang="en-US" altLang="he-IL" sz="2000" dirty="0"/>
              <a:t>4 problems each consisting of several items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books, no laptops/calculators. Only pens/pencils are allowed.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IDs.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learned.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on piazza, leetcode, google for “lecture notes intro to data structures in Java“.</a:t>
            </a: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79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Prefix and Postfix notations</a:t>
            </a:r>
          </a:p>
        </p:txBody>
      </p:sp>
    </p:spTree>
    <p:extLst>
      <p:ext uri="{BB962C8B-B14F-4D97-AF65-F5344CB8AC3E}">
        <p14:creationId xmlns:p14="http://schemas.microsoft.com/office/powerpoint/2010/main" val="3719917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Prefix notation</a:t>
            </a:r>
            <a:r>
              <a:rPr lang="en-US" altLang="he-IL" sz="2600" dirty="0"/>
              <a:t> (aka Polish notation)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A notation for writing arithmetic expressions, where the operator comes </a:t>
            </a:r>
            <a:r>
              <a:rPr lang="en-US" altLang="he-IL" sz="2000" b="1" dirty="0"/>
              <a:t>before</a:t>
            </a:r>
            <a:r>
              <a:rPr lang="en-US" altLang="he-IL" sz="2000" dirty="0"/>
              <a:t> the operands.</a:t>
            </a:r>
          </a:p>
          <a:p>
            <a:r>
              <a:rPr lang="en-US" altLang="he-IL" sz="2000" dirty="0"/>
              <a:t>No parentheses are required!</a:t>
            </a:r>
          </a:p>
          <a:p>
            <a:r>
              <a:rPr lang="en-US" altLang="he-IL" sz="2000" dirty="0"/>
              <a:t>Examples: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</a:t>
            </a:r>
            <a:r>
              <a:rPr lang="en-US" altLang="he-IL" sz="2000" dirty="0"/>
              <a:t>5 + 7 )			</a:t>
            </a:r>
            <a:r>
              <a:rPr lang="en-US" altLang="he-IL" sz="2000" dirty="0">
                <a:sym typeface="Wingdings" panose="05000000000000000000" pitchFamily="2" charset="2"/>
              </a:rPr>
              <a:t> 	+ 5 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( 8 * </a:t>
            </a:r>
            <a:r>
              <a:rPr lang="en-US" altLang="he-IL" sz="2000" dirty="0">
                <a:solidFill>
                  <a:srgbClr val="FF0000"/>
                </a:solidFill>
                <a:sym typeface="Wingdings" panose="05000000000000000000" pitchFamily="2" charset="2"/>
              </a:rPr>
              <a:t>( 2 + 4 ) </a:t>
            </a:r>
            <a:r>
              <a:rPr lang="en-US" altLang="he-IL" sz="2000" dirty="0"/>
              <a:t>)</a:t>
            </a:r>
            <a:r>
              <a:rPr lang="en-US" altLang="he-IL" sz="2000" dirty="0">
                <a:sym typeface="Wingdings" panose="05000000000000000000" pitchFamily="2" charset="2"/>
              </a:rPr>
              <a:t>		 	* 8 </a:t>
            </a:r>
            <a:r>
              <a:rPr lang="en-US" altLang="he-IL" sz="2000" dirty="0">
                <a:solidFill>
                  <a:srgbClr val="FF0000"/>
                </a:solidFill>
                <a:sym typeface="Wingdings" panose="05000000000000000000" pitchFamily="2" charset="2"/>
              </a:rPr>
              <a:t>+ 2 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</a:t>
            </a:r>
            <a:r>
              <a:rPr lang="en-US" altLang="he-IL" sz="2000" dirty="0">
                <a:solidFill>
                  <a:srgbClr val="0070C0"/>
                </a:solidFill>
                <a:sym typeface="Wingdings" panose="05000000000000000000" pitchFamily="2" charset="2"/>
              </a:rPr>
              <a:t>(3 + 5)</a:t>
            </a:r>
            <a:r>
              <a:rPr lang="en-US" altLang="he-IL" sz="2000" dirty="0">
                <a:sym typeface="Wingdings" panose="05000000000000000000" pitchFamily="2" charset="2"/>
              </a:rPr>
              <a:t> * 4</a:t>
            </a:r>
            <a:r>
              <a:rPr lang="en-US" altLang="he-IL" sz="2000" dirty="0"/>
              <a:t> )</a:t>
            </a:r>
            <a:r>
              <a:rPr lang="en-US" altLang="he-IL" sz="2000" dirty="0">
                <a:sym typeface="Wingdings" panose="05000000000000000000" pitchFamily="2" charset="2"/>
              </a:rPr>
              <a:t>			  	*</a:t>
            </a:r>
            <a:r>
              <a:rPr lang="en-US" altLang="he-IL" sz="2000" dirty="0">
                <a:solidFill>
                  <a:srgbClr val="0070C0"/>
                </a:solidFill>
                <a:sym typeface="Wingdings" panose="05000000000000000000" pitchFamily="2" charset="2"/>
              </a:rPr>
              <a:t> + 3 5</a:t>
            </a:r>
            <a:r>
              <a:rPr lang="en-US" altLang="he-IL" sz="2000" dirty="0">
                <a:sym typeface="Wingdings" panose="05000000000000000000" pitchFamily="2" charset="2"/>
              </a:rPr>
              <a:t> 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</a:t>
            </a:r>
            <a:r>
              <a:rPr lang="en-US" altLang="he-IL" sz="2000" dirty="0">
                <a:solidFill>
                  <a:srgbClr val="FF00FF"/>
                </a:solidFill>
              </a:rPr>
              <a:t>( 16 /</a:t>
            </a:r>
            <a:r>
              <a:rPr lang="en-US" altLang="he-IL" sz="2000" dirty="0"/>
              <a:t> </a:t>
            </a:r>
            <a:r>
              <a:rPr lang="en-US" altLang="he-IL" sz="2000" dirty="0">
                <a:solidFill>
                  <a:srgbClr val="FF0000"/>
                </a:solidFill>
              </a:rPr>
              <a:t>( 8 −</a:t>
            </a:r>
            <a:r>
              <a:rPr lang="en-US" altLang="he-IL" sz="2000" dirty="0"/>
              <a:t> </a:t>
            </a:r>
            <a:r>
              <a:rPr lang="en-US" altLang="he-IL" sz="2000" dirty="0">
                <a:solidFill>
                  <a:srgbClr val="00B050"/>
                </a:solidFill>
              </a:rPr>
              <a:t>( 2 + 2 ) </a:t>
            </a:r>
            <a:r>
              <a:rPr lang="en-US" altLang="he-IL" sz="2000" dirty="0">
                <a:solidFill>
                  <a:srgbClr val="FF0000"/>
                </a:solidFill>
              </a:rPr>
              <a:t>)</a:t>
            </a:r>
            <a:r>
              <a:rPr lang="en-US" altLang="he-IL" sz="2000" dirty="0"/>
              <a:t> </a:t>
            </a:r>
            <a:r>
              <a:rPr lang="en-US" altLang="he-IL" sz="2000" dirty="0">
                <a:solidFill>
                  <a:srgbClr val="FF00FF"/>
                </a:solidFill>
              </a:rPr>
              <a:t>)</a:t>
            </a:r>
            <a:r>
              <a:rPr lang="en-US" altLang="he-IL" sz="2000" dirty="0"/>
              <a:t> * 3 )	</a:t>
            </a:r>
            <a:r>
              <a:rPr lang="en-US" altLang="he-IL" sz="2000" dirty="0">
                <a:sym typeface="Wingdings" panose="05000000000000000000" pitchFamily="2" charset="2"/>
              </a:rPr>
              <a:t>  	* </a:t>
            </a:r>
            <a:r>
              <a:rPr lang="en-US" altLang="he-IL" sz="2000" dirty="0">
                <a:solidFill>
                  <a:srgbClr val="FF00FF"/>
                </a:solidFill>
              </a:rPr>
              <a:t>/ 16 </a:t>
            </a:r>
            <a:r>
              <a:rPr lang="en-US" altLang="he-IL" sz="2000" dirty="0">
                <a:solidFill>
                  <a:srgbClr val="FF0000"/>
                </a:solidFill>
              </a:rPr>
              <a:t>− 8 </a:t>
            </a:r>
            <a:r>
              <a:rPr lang="en-US" altLang="he-IL" sz="2000" dirty="0">
                <a:solidFill>
                  <a:srgbClr val="00B050"/>
                </a:solidFill>
              </a:rPr>
              <a:t>+ 2 2 </a:t>
            </a:r>
            <a:r>
              <a:rPr lang="en-US" altLang="he-IL" sz="2000" dirty="0">
                <a:sym typeface="Wingdings" panose="05000000000000000000" pitchFamily="2" charset="2"/>
              </a:rPr>
              <a:t>3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127856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Postfix notation</a:t>
            </a:r>
            <a:r>
              <a:rPr lang="en-US" altLang="he-IL" sz="2600" dirty="0"/>
              <a:t> (aka Reverse Polish notation)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37892"/>
            <a:ext cx="8855643" cy="4763155"/>
          </a:xfrm>
        </p:spPr>
        <p:txBody>
          <a:bodyPr/>
          <a:lstStyle/>
          <a:p>
            <a:r>
              <a:rPr lang="en-US" altLang="he-IL" sz="2000" dirty="0"/>
              <a:t>A notation for writing arithmetic expressions, where the operator </a:t>
            </a:r>
            <a:r>
              <a:rPr lang="en-US" altLang="he-IL" sz="2000" b="1" dirty="0"/>
              <a:t>after</a:t>
            </a:r>
            <a:r>
              <a:rPr lang="en-US" altLang="he-IL" sz="2000" dirty="0"/>
              <a:t> the operands.</a:t>
            </a:r>
          </a:p>
          <a:p>
            <a:r>
              <a:rPr lang="en-US" altLang="he-IL" sz="2000" dirty="0"/>
              <a:t>No parentheses are required!</a:t>
            </a:r>
          </a:p>
          <a:p>
            <a:r>
              <a:rPr lang="en-US" altLang="he-IL" sz="2000" dirty="0"/>
              <a:t>Examples: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( 5 + 7 )			</a:t>
            </a:r>
            <a:r>
              <a:rPr lang="en-US" altLang="he-IL" sz="2000" dirty="0">
                <a:sym typeface="Wingdings" panose="05000000000000000000" pitchFamily="2" charset="2"/>
              </a:rPr>
              <a:t> 	5 7 +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( 8 * </a:t>
            </a:r>
            <a:r>
              <a:rPr lang="en-US" altLang="he-IL" sz="2000" dirty="0">
                <a:solidFill>
                  <a:srgbClr val="FF0000"/>
                </a:solidFill>
                <a:sym typeface="Wingdings" panose="05000000000000000000" pitchFamily="2" charset="2"/>
              </a:rPr>
              <a:t>( 2 + 4 )</a:t>
            </a:r>
            <a:r>
              <a:rPr lang="en-US" altLang="he-IL" sz="2000" dirty="0">
                <a:sym typeface="Wingdings" panose="05000000000000000000" pitchFamily="2" charset="2"/>
              </a:rPr>
              <a:t>			 	8 </a:t>
            </a:r>
            <a:r>
              <a:rPr lang="en-US" altLang="he-IL" sz="2000" dirty="0">
                <a:solidFill>
                  <a:srgbClr val="FF0000"/>
                </a:solidFill>
                <a:sym typeface="Wingdings" panose="05000000000000000000" pitchFamily="2" charset="2"/>
              </a:rPr>
              <a:t>2 4 + </a:t>
            </a:r>
            <a:r>
              <a:rPr lang="en-US" altLang="he-IL" sz="2000" dirty="0">
                <a:sym typeface="Wingdings" panose="05000000000000000000" pitchFamily="2" charset="2"/>
              </a:rPr>
              <a:t>*</a:t>
            </a:r>
            <a:endParaRPr lang="en-US" altLang="he-IL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</a:t>
            </a:r>
            <a:r>
              <a:rPr lang="en-US" altLang="he-IL" sz="2000" dirty="0">
                <a:solidFill>
                  <a:srgbClr val="0070C0"/>
                </a:solidFill>
                <a:sym typeface="Wingdings" panose="05000000000000000000" pitchFamily="2" charset="2"/>
              </a:rPr>
              <a:t>( 3 + 5)</a:t>
            </a:r>
            <a:r>
              <a:rPr lang="en-US" altLang="he-IL" sz="2000" dirty="0">
                <a:sym typeface="Wingdings" panose="05000000000000000000" pitchFamily="2" charset="2"/>
              </a:rPr>
              <a:t> * 4</a:t>
            </a:r>
            <a:r>
              <a:rPr lang="en-US" altLang="he-IL" sz="2000" dirty="0"/>
              <a:t> )</a:t>
            </a:r>
            <a:r>
              <a:rPr lang="en-US" altLang="he-IL" sz="2000" dirty="0">
                <a:sym typeface="Wingdings" panose="05000000000000000000" pitchFamily="2" charset="2"/>
              </a:rPr>
              <a:t> 		  	</a:t>
            </a:r>
            <a:r>
              <a:rPr lang="en-US" altLang="he-IL" sz="2000" dirty="0">
                <a:solidFill>
                  <a:srgbClr val="0070C0"/>
                </a:solidFill>
                <a:sym typeface="Wingdings" panose="05000000000000000000" pitchFamily="2" charset="2"/>
              </a:rPr>
              <a:t>3 5 +</a:t>
            </a:r>
            <a:r>
              <a:rPr lang="en-US" altLang="he-IL" sz="2000" dirty="0">
                <a:sym typeface="Wingdings" panose="05000000000000000000" pitchFamily="2" charset="2"/>
              </a:rPr>
              <a:t> 4 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sym typeface="Wingdings" panose="05000000000000000000" pitchFamily="2" charset="2"/>
              </a:rPr>
              <a:t>( </a:t>
            </a:r>
            <a:r>
              <a:rPr lang="en-US" altLang="he-IL" sz="2000" u="sng" dirty="0">
                <a:solidFill>
                  <a:srgbClr val="FF00FF"/>
                </a:solidFill>
              </a:rPr>
              <a:t>( 16 /</a:t>
            </a:r>
            <a:r>
              <a:rPr lang="en-US" altLang="he-IL" sz="2000" u="sng" dirty="0"/>
              <a:t> </a:t>
            </a:r>
            <a:r>
              <a:rPr lang="en-US" altLang="he-IL" sz="2000" u="sng" dirty="0">
                <a:solidFill>
                  <a:srgbClr val="FF0000"/>
                </a:solidFill>
              </a:rPr>
              <a:t>( 8 −</a:t>
            </a:r>
            <a:r>
              <a:rPr lang="en-US" altLang="he-IL" sz="2000" u="sng" dirty="0"/>
              <a:t> </a:t>
            </a:r>
            <a:r>
              <a:rPr lang="en-US" altLang="he-IL" sz="2000" u="sng" dirty="0">
                <a:solidFill>
                  <a:srgbClr val="00B050"/>
                </a:solidFill>
              </a:rPr>
              <a:t>( 2 + 2 ) </a:t>
            </a:r>
            <a:r>
              <a:rPr lang="en-US" altLang="he-IL" sz="2000" u="sng" dirty="0">
                <a:solidFill>
                  <a:srgbClr val="FF0000"/>
                </a:solidFill>
              </a:rPr>
              <a:t>)</a:t>
            </a:r>
            <a:r>
              <a:rPr lang="en-US" altLang="he-IL" sz="2000" u="sng" dirty="0"/>
              <a:t> </a:t>
            </a:r>
            <a:r>
              <a:rPr lang="en-US" altLang="he-IL" sz="2000" u="sng" dirty="0">
                <a:solidFill>
                  <a:srgbClr val="FF00FF"/>
                </a:solidFill>
              </a:rPr>
              <a:t>)</a:t>
            </a:r>
            <a:r>
              <a:rPr lang="en-US" altLang="he-IL" sz="2000" dirty="0"/>
              <a:t> * 3 )	</a:t>
            </a:r>
            <a:r>
              <a:rPr lang="en-US" altLang="he-IL" sz="2000" dirty="0">
                <a:sym typeface="Wingdings" panose="05000000000000000000" pitchFamily="2" charset="2"/>
              </a:rPr>
              <a:t>  	</a:t>
            </a:r>
            <a:r>
              <a:rPr lang="en-US" altLang="he-IL" sz="2000" u="sng" dirty="0">
                <a:solidFill>
                  <a:srgbClr val="FF00FF"/>
                </a:solidFill>
              </a:rPr>
              <a:t>16 </a:t>
            </a:r>
            <a:r>
              <a:rPr lang="en-US" altLang="he-IL" sz="2000" u="sng" dirty="0">
                <a:solidFill>
                  <a:srgbClr val="FF0000"/>
                </a:solidFill>
              </a:rPr>
              <a:t>8 </a:t>
            </a:r>
            <a:r>
              <a:rPr lang="en-US" altLang="he-IL" sz="2000" u="sng" dirty="0">
                <a:solidFill>
                  <a:srgbClr val="00B050"/>
                </a:solidFill>
              </a:rPr>
              <a:t>2 2 + </a:t>
            </a:r>
            <a:r>
              <a:rPr lang="en-US" altLang="he-IL" sz="2000" u="sng" dirty="0">
                <a:solidFill>
                  <a:srgbClr val="FF0000"/>
                </a:solidFill>
              </a:rPr>
              <a:t>- </a:t>
            </a:r>
            <a:r>
              <a:rPr lang="en-US" altLang="he-IL" sz="2000" u="sng" dirty="0">
                <a:solidFill>
                  <a:srgbClr val="FF00FF"/>
                </a:solidFill>
              </a:rPr>
              <a:t>/</a:t>
            </a:r>
            <a:r>
              <a:rPr lang="en-US" altLang="he-IL" sz="2000" dirty="0">
                <a:solidFill>
                  <a:srgbClr val="FF00FF"/>
                </a:solidFill>
              </a:rPr>
              <a:t> </a:t>
            </a:r>
            <a:r>
              <a:rPr lang="en-US" altLang="he-IL" sz="2000" dirty="0">
                <a:sym typeface="Wingdings" panose="05000000000000000000" pitchFamily="2" charset="2"/>
              </a:rPr>
              <a:t>3 *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144729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0C2C6-11B1-3DDC-5627-C036306EF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C5AB2-A788-B8D8-9647-AB91F55EE4F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Postfix notation</a:t>
            </a:r>
            <a:r>
              <a:rPr lang="en-US" altLang="he-IL" sz="2600" dirty="0"/>
              <a:t> (aka Reverse Polish notation)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8FEEBA-6C82-D46A-C7FB-FF072B8BA51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37892"/>
            <a:ext cx="8855643" cy="4763155"/>
          </a:xfrm>
        </p:spPr>
        <p:txBody>
          <a:bodyPr/>
          <a:lstStyle/>
          <a:p>
            <a:r>
              <a:rPr lang="en-US" altLang="he-IL" sz="2000" dirty="0"/>
              <a:t>8 2 4 + *  ==  8 </a:t>
            </a:r>
            <a:r>
              <a:rPr lang="en-US" altLang="he-IL" sz="2000" b="1" dirty="0"/>
              <a:t>(2 4 +)</a:t>
            </a:r>
            <a:r>
              <a:rPr lang="en-US" altLang="he-IL" sz="2000" dirty="0"/>
              <a:t> *</a:t>
            </a:r>
          </a:p>
          <a:p>
            <a:r>
              <a:rPr lang="en-US" altLang="he-IL" sz="2000" dirty="0">
                <a:sym typeface="Wingdings" panose="05000000000000000000" pitchFamily="2" charset="2"/>
              </a:rPr>
              <a:t> 8 * (2+4)</a:t>
            </a:r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3 5 + 4 * == (3 5 +) 4 *</a:t>
            </a:r>
          </a:p>
          <a:p>
            <a:r>
              <a:rPr lang="en-US" altLang="he-IL" sz="2000" dirty="0"/>
              <a:t>(3 + 5) * 4</a:t>
            </a:r>
          </a:p>
          <a:p>
            <a:r>
              <a:rPr lang="en-US" altLang="he-IL" sz="2000" dirty="0"/>
              <a:t>term1 * term2</a:t>
            </a:r>
          </a:p>
          <a:p>
            <a:endParaRPr lang="en-US" altLang="he-IL" sz="2000" dirty="0"/>
          </a:p>
          <a:p>
            <a:r>
              <a:rPr lang="en-US" altLang="he-IL" sz="2000" dirty="0"/>
              <a:t>How do we find term1 and term2?</a:t>
            </a:r>
          </a:p>
          <a:p>
            <a:r>
              <a:rPr lang="en-US" altLang="he-IL" sz="2000" dirty="0"/>
              <a:t>Read from left and find the fist operator, compress the two numbers before it</a:t>
            </a:r>
          </a:p>
        </p:txBody>
      </p:sp>
    </p:spTree>
    <p:extLst>
      <p:ext uri="{BB962C8B-B14F-4D97-AF65-F5344CB8AC3E}">
        <p14:creationId xmlns:p14="http://schemas.microsoft.com/office/powerpoint/2010/main" val="31426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D952E-FEE1-EF77-33D6-AC5966A71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0B946-485F-0C25-BD00-45A9B4C1FCB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Postfix notation</a:t>
            </a:r>
            <a:r>
              <a:rPr lang="en-US" altLang="he-IL" sz="2600" dirty="0"/>
              <a:t> (aka Reverse Polish notation)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CBEC7E-1E08-6429-1757-B80CFEADEE5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37892"/>
            <a:ext cx="8855643" cy="4763155"/>
          </a:xfrm>
        </p:spPr>
        <p:txBody>
          <a:bodyPr/>
          <a:lstStyle/>
          <a:p>
            <a:r>
              <a:rPr lang="en-US" altLang="he-IL" sz="2000" dirty="0"/>
              <a:t>8 1 2 4 +  - *  ==  8 1 (2+4) - * == 8 (1 – (2+4)) * == 8 * (1 – (2+4))</a:t>
            </a:r>
          </a:p>
          <a:p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Observation: if we have k numbers then we have k-1 operators.</a:t>
            </a:r>
          </a:p>
          <a:p>
            <a:endParaRPr lang="en-US" altLang="he-IL" sz="2000" dirty="0"/>
          </a:p>
          <a:p>
            <a:r>
              <a:rPr lang="en-US" altLang="he-IL" sz="2000" dirty="0"/>
              <a:t>8 1 2 4 +  - *</a:t>
            </a:r>
          </a:p>
        </p:txBody>
      </p:sp>
    </p:spTree>
    <p:extLst>
      <p:ext uri="{BB962C8B-B14F-4D97-AF65-F5344CB8AC3E}">
        <p14:creationId xmlns:p14="http://schemas.microsoft.com/office/powerpoint/2010/main" val="31911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prefix notation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Find operand1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term1 = Evaluate(operand1)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Find operand2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term2 = Evaluate(operand2)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Apply the operator on term1 and term2</a:t>
            </a:r>
          </a:p>
          <a:p>
            <a:pPr marL="457200" indent="-457200" algn="l">
              <a:buFont typeface="+mj-lt"/>
              <a:buAutoNum type="arabicPeriod"/>
            </a:pPr>
            <a:endParaRPr lang="en-US" altLang="he-IL" sz="20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BF0D6-1D80-4D83-876B-1360548EF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848" y="4489700"/>
            <a:ext cx="556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Q: How do we find each operand?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BA8C2C-B7AA-41C5-BC86-D81E27663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4266" y="5052465"/>
            <a:ext cx="6151463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Observation: in an arithmetic expression</a:t>
            </a:r>
            <a:b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</a:b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# operators = # numbers - 1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46A22E-29AD-4275-9B0F-A4532614A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4265" y="5983432"/>
            <a:ext cx="6151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And this holds for each term recursively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692970-DEF9-F7BA-0CB4-AD5DB8D85B35}"/>
              </a:ext>
            </a:extLst>
          </p:cNvPr>
          <p:cNvSpPr/>
          <p:nvPr/>
        </p:nvSpPr>
        <p:spPr>
          <a:xfrm>
            <a:off x="4949996" y="1970822"/>
            <a:ext cx="4230003" cy="929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he-IL" sz="2400" dirty="0">
                <a:solidFill>
                  <a:schemeClr val="tx1"/>
                </a:solidFill>
                <a:sym typeface="Wingdings" panose="05000000000000000000" pitchFamily="2" charset="2"/>
              </a:rPr>
              <a:t> 8 * ( 2 + 4 ) </a:t>
            </a:r>
            <a:r>
              <a:rPr lang="en-US" altLang="he-IL" sz="2400" dirty="0">
                <a:solidFill>
                  <a:schemeClr val="tx1"/>
                </a:solidFill>
              </a:rPr>
              <a:t>)</a:t>
            </a:r>
            <a:r>
              <a:rPr lang="en-US" altLang="he-IL" sz="2400" dirty="0">
                <a:solidFill>
                  <a:schemeClr val="tx1"/>
                </a:solidFill>
                <a:sym typeface="Wingdings" panose="05000000000000000000" pitchFamily="2" charset="2"/>
              </a:rPr>
              <a:t>	 	* 8 + 2 4</a:t>
            </a:r>
          </a:p>
        </p:txBody>
      </p:sp>
    </p:spTree>
    <p:extLst>
      <p:ext uri="{BB962C8B-B14F-4D97-AF65-F5344CB8AC3E}">
        <p14:creationId xmlns:p14="http://schemas.microsoft.com/office/powerpoint/2010/main" val="216172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Find operand 1 in prefix notation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1 if first token is a number, then there are no operators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2. Else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2.1 skip the first token (it must be an operator)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2.2 count = 0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2.3 while count &lt; 1 and there are more tokens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	2.3.1 read next token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	2.3.2 if it is a number 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		count++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	2.3.3 if it is an operator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		count—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2.4 if count == 1		we reached end of first operand</a:t>
            </a:r>
          </a:p>
          <a:p>
            <a:pPr>
              <a:spcAft>
                <a:spcPts val="1015"/>
              </a:spcAft>
            </a:pPr>
            <a:r>
              <a:rPr lang="en-US" altLang="he-IL" sz="1800" dirty="0">
                <a:latin typeface="Albany"/>
              </a:rPr>
              <a:t>	2.5 else		 	invalid expression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13547B-D180-4340-9C26-FFE922F1DFD4}"/>
              </a:ext>
            </a:extLst>
          </p:cNvPr>
          <p:cNvSpPr/>
          <p:nvPr/>
        </p:nvSpPr>
        <p:spPr>
          <a:xfrm>
            <a:off x="7042865" y="3150004"/>
            <a:ext cx="2249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he-IL" sz="2400" dirty="0">
                <a:sym typeface="Wingdings" panose="05000000000000000000" pitchFamily="2" charset="2"/>
              </a:rPr>
              <a:t>* </a:t>
            </a:r>
            <a:r>
              <a:rPr lang="en-US" altLang="he-IL" sz="2400" dirty="0">
                <a:solidFill>
                  <a:srgbClr val="FF00FF"/>
                </a:solidFill>
              </a:rPr>
              <a:t>/ 16 </a:t>
            </a:r>
            <a:r>
              <a:rPr lang="en-US" altLang="he-IL" sz="2400" dirty="0">
                <a:solidFill>
                  <a:srgbClr val="FF0000"/>
                </a:solidFill>
              </a:rPr>
              <a:t>− </a:t>
            </a:r>
            <a:r>
              <a:rPr lang="en-US" altLang="he-IL" sz="2400" dirty="0">
                <a:solidFill>
                  <a:srgbClr val="00B050"/>
                </a:solidFill>
              </a:rPr>
              <a:t>+ 5 3 </a:t>
            </a:r>
            <a:r>
              <a:rPr lang="en-US" altLang="he-IL" sz="2400" dirty="0">
                <a:solidFill>
                  <a:srgbClr val="FF0000"/>
                </a:solidFill>
              </a:rPr>
              <a:t>4 </a:t>
            </a:r>
            <a:r>
              <a:rPr lang="en-US" altLang="he-IL" sz="2400" dirty="0">
                <a:sym typeface="Wingdings" panose="05000000000000000000" pitchFamily="2" charset="2"/>
              </a:rPr>
              <a:t>3</a:t>
            </a:r>
            <a:endParaRPr lang="en-CA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6DC14A-B0D6-4638-8DF7-C0096E3FB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561" y="4920079"/>
            <a:ext cx="1612232" cy="46358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Count = 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880213-E01D-4806-8251-1E0A8E48B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561" y="4919244"/>
            <a:ext cx="1612232" cy="46358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Count =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4DA574-9C80-43F2-8C74-C1EBA16B6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6856" y="4919245"/>
            <a:ext cx="1612232" cy="46358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Count = -1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27022F-CF9B-4F0A-8CAD-05F505884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561" y="4919662"/>
            <a:ext cx="1612232" cy="46358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Count = -2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5172072-8F04-4629-A7DF-4819174EAFDE}"/>
              </a:ext>
            </a:extLst>
          </p:cNvPr>
          <p:cNvCxnSpPr/>
          <p:nvPr/>
        </p:nvCxnSpPr>
        <p:spPr bwMode="auto">
          <a:xfrm flipV="1">
            <a:off x="6740322" y="353920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46A3E81-3474-4704-AB91-3DDD8C1FDA8E}"/>
              </a:ext>
            </a:extLst>
          </p:cNvPr>
          <p:cNvCxnSpPr/>
          <p:nvPr/>
        </p:nvCxnSpPr>
        <p:spPr bwMode="auto">
          <a:xfrm flipV="1">
            <a:off x="7066928" y="353920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8D76D0-BD04-4E91-898E-AFC607A45A31}"/>
              </a:ext>
            </a:extLst>
          </p:cNvPr>
          <p:cNvCxnSpPr/>
          <p:nvPr/>
        </p:nvCxnSpPr>
        <p:spPr bwMode="auto">
          <a:xfrm flipV="1">
            <a:off x="7322229" y="355456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C19A244-0D2F-4082-B764-0E0832780174}"/>
              </a:ext>
            </a:extLst>
          </p:cNvPr>
          <p:cNvCxnSpPr/>
          <p:nvPr/>
        </p:nvCxnSpPr>
        <p:spPr bwMode="auto">
          <a:xfrm flipV="1">
            <a:off x="7576643" y="355456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2E88212-573A-4722-A2AF-1B20E8E5F951}"/>
              </a:ext>
            </a:extLst>
          </p:cNvPr>
          <p:cNvCxnSpPr/>
          <p:nvPr/>
        </p:nvCxnSpPr>
        <p:spPr bwMode="auto">
          <a:xfrm flipV="1">
            <a:off x="7811569" y="356067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92E8703-2B04-417A-A0E6-B8C19C7476A3}"/>
              </a:ext>
            </a:extLst>
          </p:cNvPr>
          <p:cNvCxnSpPr/>
          <p:nvPr/>
        </p:nvCxnSpPr>
        <p:spPr bwMode="auto">
          <a:xfrm flipV="1">
            <a:off x="8017856" y="356067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B9213DE-635E-496B-87F1-BFCF712333B7}"/>
              </a:ext>
            </a:extLst>
          </p:cNvPr>
          <p:cNvCxnSpPr/>
          <p:nvPr/>
        </p:nvCxnSpPr>
        <p:spPr bwMode="auto">
          <a:xfrm flipV="1">
            <a:off x="8240848" y="3566786"/>
            <a:ext cx="625642" cy="113827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68A7445-3C53-4CBF-AB8D-4085E5511B43}"/>
              </a:ext>
            </a:extLst>
          </p:cNvPr>
          <p:cNvSpPr/>
          <p:nvPr/>
        </p:nvSpPr>
        <p:spPr>
          <a:xfrm>
            <a:off x="7335482" y="3035724"/>
            <a:ext cx="1612232" cy="629906"/>
          </a:xfrm>
          <a:prstGeom prst="roundRect">
            <a:avLst/>
          </a:pr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79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7" grpId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9" grpId="0" animBg="1"/>
      <p:bldP spid="9" grpId="1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prefix notation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Find operand1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term1 = Evaluate(operand1)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Find operand2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term2 = Evaluate(operand2)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/>
              <a:t>Apply the operator on term1 and term2</a:t>
            </a:r>
          </a:p>
          <a:p>
            <a:pPr marL="457200" indent="-457200" algn="l">
              <a:buFont typeface="+mj-lt"/>
              <a:buAutoNum type="arabicPeriod"/>
            </a:pPr>
            <a:endParaRPr lang="en-US" altLang="he-IL" sz="20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525F96-BF66-C60C-B4D1-873CA4765C0E}"/>
              </a:ext>
            </a:extLst>
          </p:cNvPr>
          <p:cNvSpPr/>
          <p:nvPr/>
        </p:nvSpPr>
        <p:spPr>
          <a:xfrm>
            <a:off x="1057265" y="4988342"/>
            <a:ext cx="6832701" cy="929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he-IL" sz="2400" dirty="0">
                <a:solidFill>
                  <a:schemeClr val="tx1"/>
                </a:solidFill>
                <a:sym typeface="Wingdings" panose="05000000000000000000" pitchFamily="2" charset="2"/>
              </a:rPr>
              <a:t>( ( 16 / ( 8 − ( 2 + 2 ) ) ) * 3 )	 	16 8 2 2 + - / 3 *</a:t>
            </a:r>
          </a:p>
        </p:txBody>
      </p:sp>
    </p:spTree>
    <p:extLst>
      <p:ext uri="{BB962C8B-B14F-4D97-AF65-F5344CB8AC3E}">
        <p14:creationId xmlns:p14="http://schemas.microsoft.com/office/powerpoint/2010/main" val="90071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prefix notation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algn="l"/>
            <a:r>
              <a:rPr lang="en-US" altLang="he-IL" sz="2000" dirty="0"/>
              <a:t>Still, this may require quadratic time, to break the expression into operands every time.</a:t>
            </a:r>
          </a:p>
          <a:p>
            <a:pPr algn="l"/>
            <a:endParaRPr lang="en-US" altLang="he-IL" sz="2000" dirty="0"/>
          </a:p>
          <a:p>
            <a:pPr algn="l"/>
            <a:r>
              <a:rPr lang="en-US" altLang="he-IL" sz="2000" dirty="0"/>
              <a:t>Q: Can we evaluate an arithmetic expression in linear time?</a:t>
            </a:r>
          </a:p>
          <a:p>
            <a:pPr algn="l"/>
            <a:r>
              <a:rPr lang="en-US" altLang="he-IL" sz="2000" dirty="0"/>
              <a:t>A: Yes we can. We will do it using a stack</a:t>
            </a:r>
          </a:p>
        </p:txBody>
      </p:sp>
    </p:spTree>
    <p:extLst>
      <p:ext uri="{BB962C8B-B14F-4D97-AF65-F5344CB8AC3E}">
        <p14:creationId xmlns:p14="http://schemas.microsoft.com/office/powerpoint/2010/main" val="108522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Evaluating prefix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in linear time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328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Missing semester - MIT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0" indent="0"/>
            <a:r>
              <a:rPr lang="de-DE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https://missing.csail.mit.edu/</a:t>
            </a:r>
            <a:endParaRPr lang="de-DE" sz="2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 series of lecture on random topics that are</a:t>
            </a: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usually not covered in any course, but</a:t>
            </a: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every CS student should know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Command-line Environment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Editors (Vim)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Version Control (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Git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Debugging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Seriously, this is something you all should know.</a:t>
            </a: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This will make your studies so much easier.</a:t>
            </a:r>
          </a:p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Link is on piazza-&gt; resources</a:t>
            </a:r>
          </a:p>
        </p:txBody>
      </p:sp>
    </p:spTree>
    <p:extLst>
      <p:ext uri="{BB962C8B-B14F-4D97-AF65-F5344CB8AC3E}">
        <p14:creationId xmlns:p14="http://schemas.microsoft.com/office/powerpoint/2010/main" val="378938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prefix notation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algn="l"/>
            <a:r>
              <a:rPr lang="en-US" altLang="he-IL" sz="2000" u="sng" dirty="0">
                <a:latin typeface="Albany"/>
              </a:rPr>
              <a:t>Algorithm</a:t>
            </a:r>
            <a:r>
              <a:rPr lang="en-US" altLang="he-IL" sz="2000" dirty="0">
                <a:latin typeface="Albany"/>
              </a:rPr>
              <a:t>: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>
                <a:latin typeface="Albany"/>
              </a:rPr>
              <a:t>Read right to left.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>
                <a:latin typeface="Albany"/>
              </a:rPr>
              <a:t>Push numbers onto the stack.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>
                <a:latin typeface="Albany"/>
              </a:rPr>
              <a:t>When reaching an operator: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altLang="he-IL" sz="2000" dirty="0">
                <a:latin typeface="Albany"/>
              </a:rPr>
              <a:t>remove the top two terms from the stack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altLang="he-IL" sz="2000" dirty="0">
                <a:latin typeface="Albany"/>
              </a:rPr>
              <a:t>apply the operator, and push the result onto the stack</a:t>
            </a:r>
            <a:br>
              <a:rPr lang="en-US" altLang="he-IL" sz="2000" dirty="0">
                <a:latin typeface="Albany"/>
              </a:rPr>
            </a:br>
            <a:endParaRPr lang="en-US" altLang="he-IL" sz="2000" dirty="0">
              <a:latin typeface="Albany"/>
            </a:endParaRPr>
          </a:p>
          <a:p>
            <a:pPr algn="l"/>
            <a:r>
              <a:rPr lang="en-US" altLang="he-IL" sz="2000" dirty="0">
                <a:latin typeface="Albany"/>
              </a:rPr>
              <a:t>Example:  / 8 4</a:t>
            </a:r>
          </a:p>
          <a:p>
            <a:pPr algn="l"/>
            <a:endParaRPr lang="en-US" altLang="he-IL" sz="2000" dirty="0">
              <a:latin typeface="Albany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9A6A87-4C97-4DC1-AD08-D4EA6AC5A626}"/>
              </a:ext>
            </a:extLst>
          </p:cNvPr>
          <p:cNvGraphicFramePr>
            <a:graphicFrameLocks noGrp="1"/>
          </p:cNvGraphicFramePr>
          <p:nvPr/>
        </p:nvGraphicFramePr>
        <p:xfrm>
          <a:off x="5243513" y="5197496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B9F6D7-2CCD-4D04-B706-A46F55E8EA16}"/>
              </a:ext>
            </a:extLst>
          </p:cNvPr>
          <p:cNvGraphicFramePr>
            <a:graphicFrameLocks noGrp="1"/>
          </p:cNvGraphicFramePr>
          <p:nvPr/>
        </p:nvGraphicFramePr>
        <p:xfrm>
          <a:off x="6750050" y="5199405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EC0A96A-49B9-41FD-8464-D1BBA82BD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7" y="5523226"/>
            <a:ext cx="1384299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9F9311-2468-4ED2-89A9-89B6C7FDA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4704106"/>
            <a:ext cx="8475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84C215-344D-4088-BB79-A32787BC9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4656481"/>
            <a:ext cx="400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/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EC4BD8D-E11E-4A90-AE13-4BD5D37BF70A}"/>
              </a:ext>
            </a:extLst>
          </p:cNvPr>
          <p:cNvGraphicFramePr>
            <a:graphicFrameLocks noGrp="1"/>
          </p:cNvGraphicFramePr>
          <p:nvPr/>
        </p:nvGraphicFramePr>
        <p:xfrm>
          <a:off x="3779837" y="5197496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00AEB0E-5283-4231-9A90-9BC9D8F91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6636" y="4704106"/>
            <a:ext cx="1119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441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prefix notation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algn="l"/>
            <a:r>
              <a:rPr lang="en-US" altLang="he-IL" sz="2000" u="sng" dirty="0">
                <a:latin typeface="Albany"/>
              </a:rPr>
              <a:t>Example</a:t>
            </a:r>
            <a:r>
              <a:rPr lang="en-US" altLang="he-IL" sz="2000" dirty="0">
                <a:latin typeface="Albany"/>
              </a:rPr>
              <a:t>:  ( 15 / ( 7 − ( 2 + 2 ) ) )</a:t>
            </a:r>
          </a:p>
          <a:p>
            <a:pPr algn="l"/>
            <a:r>
              <a:rPr lang="en-US" altLang="he-IL" sz="2000" u="sng" dirty="0">
                <a:latin typeface="Albany"/>
              </a:rPr>
              <a:t>Prefix notation</a:t>
            </a:r>
            <a:r>
              <a:rPr lang="en-US" altLang="he-IL" sz="2000" dirty="0">
                <a:latin typeface="Albany"/>
              </a:rPr>
              <a:t>: / 15 - 7 + 2 2</a:t>
            </a:r>
          </a:p>
          <a:p>
            <a:pPr algn="l"/>
            <a:r>
              <a:rPr lang="en-US" altLang="he-IL" sz="2000" dirty="0">
                <a:latin typeface="Albany"/>
              </a:rPr>
              <a:t>	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2AD3B4A-5D36-4407-884A-23EFEF6D9283}"/>
              </a:ext>
            </a:extLst>
          </p:cNvPr>
          <p:cNvGraphicFramePr>
            <a:graphicFrameLocks noGrp="1"/>
          </p:cNvGraphicFramePr>
          <p:nvPr/>
        </p:nvGraphicFramePr>
        <p:xfrm>
          <a:off x="1077913" y="3819524"/>
          <a:ext cx="1057275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E5A5E0D-EE53-4E5A-A998-92CD8B220B6E}"/>
              </a:ext>
            </a:extLst>
          </p:cNvPr>
          <p:cNvGraphicFramePr>
            <a:graphicFrameLocks noGrp="1"/>
          </p:cNvGraphicFramePr>
          <p:nvPr/>
        </p:nvGraphicFramePr>
        <p:xfrm>
          <a:off x="2373312" y="3830637"/>
          <a:ext cx="1057275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BBF1149-8523-436C-9AD2-1C5A67B70203}"/>
              </a:ext>
            </a:extLst>
          </p:cNvPr>
          <p:cNvGraphicFramePr>
            <a:graphicFrameLocks noGrp="1"/>
          </p:cNvGraphicFramePr>
          <p:nvPr/>
        </p:nvGraphicFramePr>
        <p:xfrm>
          <a:off x="3592512" y="3843337"/>
          <a:ext cx="1057275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7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4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C1AC952-EDBC-4E95-B883-B4A465ADECE9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3856037"/>
          <a:ext cx="1057275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C0E0BBF-BE77-40AD-AFC4-F6ED6E9CA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5339" y="5608638"/>
            <a:ext cx="1273174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A46D05-DF6A-4FBB-87B4-AC55CAE08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25" y="3335338"/>
            <a:ext cx="1262063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2 2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354F6D-728F-4004-B406-42F9249F0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6838" y="325525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11B91F-D5A4-4F2A-9D0F-030AE217E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3273426"/>
            <a:ext cx="527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FBCF2E-30DF-42FB-AD1F-B4811710B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0" y="3335338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-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83DD988-DBFA-42E7-A3A5-7A31B4ED551E}"/>
              </a:ext>
            </a:extLst>
          </p:cNvPr>
          <p:cNvGraphicFramePr>
            <a:graphicFrameLocks noGrp="1"/>
          </p:cNvGraphicFramePr>
          <p:nvPr/>
        </p:nvGraphicFramePr>
        <p:xfrm>
          <a:off x="6030912" y="3831489"/>
          <a:ext cx="1057275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11E18344-B689-438B-8FC3-450BC4ADA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0137" y="3310790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15</a:t>
            </a: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39576DDC-A603-455C-B6E9-041B27F64B97}"/>
              </a:ext>
            </a:extLst>
          </p:cNvPr>
          <p:cNvGraphicFramePr>
            <a:graphicFrameLocks noGrp="1"/>
          </p:cNvGraphicFramePr>
          <p:nvPr/>
        </p:nvGraphicFramePr>
        <p:xfrm>
          <a:off x="7250112" y="3812890"/>
          <a:ext cx="1057275" cy="27432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D622A33D-8176-4275-B35D-9B7B8199B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9337" y="3292191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30258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  <p:bldP spid="23" grpId="0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Evaluating postfix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in linear time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1897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postfix notation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algn="l"/>
            <a:r>
              <a:rPr lang="en-US" altLang="he-IL" sz="2000" u="sng" dirty="0">
                <a:latin typeface="Albany"/>
              </a:rPr>
              <a:t>Algorithm</a:t>
            </a:r>
            <a:r>
              <a:rPr lang="en-US" altLang="he-IL" sz="2000" dirty="0">
                <a:latin typeface="Albany"/>
              </a:rPr>
              <a:t>: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>
                <a:latin typeface="Albany"/>
              </a:rPr>
              <a:t>Read left to right.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>
                <a:latin typeface="Albany"/>
              </a:rPr>
              <a:t>Push numbers onto the stack.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altLang="he-IL" sz="2000" dirty="0">
                <a:latin typeface="Albany"/>
              </a:rPr>
              <a:t>When reaching an operator: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altLang="he-IL" sz="2000" dirty="0">
                <a:latin typeface="Albany"/>
              </a:rPr>
              <a:t>remove the top two terms from the stack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altLang="he-IL" sz="2000" dirty="0">
                <a:latin typeface="Albany"/>
              </a:rPr>
              <a:t>apply the operator on them, and push the result onto the stack</a:t>
            </a:r>
            <a:br>
              <a:rPr lang="en-US" altLang="he-IL" sz="2000" dirty="0">
                <a:latin typeface="Albany"/>
              </a:rPr>
            </a:br>
            <a:endParaRPr lang="en-US" altLang="he-IL" sz="2000" dirty="0">
              <a:latin typeface="Albany"/>
            </a:endParaRPr>
          </a:p>
          <a:p>
            <a:pPr algn="l"/>
            <a:r>
              <a:rPr lang="en-US" altLang="he-IL" sz="2000" u="sng" dirty="0">
                <a:latin typeface="Albany"/>
              </a:rPr>
              <a:t>Example</a:t>
            </a:r>
            <a:r>
              <a:rPr lang="en-US" altLang="he-IL" sz="2000" dirty="0">
                <a:latin typeface="Albany"/>
              </a:rPr>
              <a:t>:  8 4 / 3 +</a:t>
            </a:r>
            <a:r>
              <a:rPr lang="en-US" altLang="he-IL" sz="2000">
                <a:latin typeface="Albany"/>
              </a:rPr>
              <a:t>	// represents </a:t>
            </a:r>
            <a:r>
              <a:rPr lang="en-US" altLang="he-IL" sz="2000" dirty="0">
                <a:latin typeface="Albany"/>
              </a:rPr>
              <a:t>( 8 / 4 ) + 3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9A6A87-4C97-4DC1-AD08-D4EA6AC5A626}"/>
              </a:ext>
            </a:extLst>
          </p:cNvPr>
          <p:cNvGraphicFramePr>
            <a:graphicFrameLocks noGrp="1"/>
          </p:cNvGraphicFramePr>
          <p:nvPr/>
        </p:nvGraphicFramePr>
        <p:xfrm>
          <a:off x="3124787" y="5671373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B9F6D7-2CCD-4D04-B706-A46F55E8EA16}"/>
              </a:ext>
            </a:extLst>
          </p:cNvPr>
          <p:cNvGraphicFramePr>
            <a:graphicFrameLocks noGrp="1"/>
          </p:cNvGraphicFramePr>
          <p:nvPr/>
        </p:nvGraphicFramePr>
        <p:xfrm>
          <a:off x="4631324" y="5673282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E9F9311-2468-4ED2-89A9-89B6C7FDA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587" y="5244889"/>
            <a:ext cx="8475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84C215-344D-4088-BB79-A32787BC9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874" y="5197264"/>
            <a:ext cx="400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/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EC4BD8D-E11E-4A90-AE13-4BD5D37BF70A}"/>
              </a:ext>
            </a:extLst>
          </p:cNvPr>
          <p:cNvGraphicFramePr>
            <a:graphicFrameLocks noGrp="1"/>
          </p:cNvGraphicFramePr>
          <p:nvPr/>
        </p:nvGraphicFramePr>
        <p:xfrm>
          <a:off x="1661111" y="5671373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00AEB0E-5283-4231-9A90-9BC9D8F91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7910" y="5244889"/>
            <a:ext cx="1119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8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161E261-C3D0-4636-B9ED-6716357AE818}"/>
              </a:ext>
            </a:extLst>
          </p:cNvPr>
          <p:cNvGraphicFramePr>
            <a:graphicFrameLocks noGrp="1"/>
          </p:cNvGraphicFramePr>
          <p:nvPr/>
        </p:nvGraphicFramePr>
        <p:xfrm>
          <a:off x="6003998" y="5671373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AC85DD-DAB6-4BE6-86FD-6B0C9DA2B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548" y="5195355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3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6130B-17AB-44DB-92F4-533DAAC1B71C}"/>
              </a:ext>
            </a:extLst>
          </p:cNvPr>
          <p:cNvGraphicFramePr>
            <a:graphicFrameLocks noGrp="1"/>
          </p:cNvGraphicFramePr>
          <p:nvPr/>
        </p:nvGraphicFramePr>
        <p:xfrm>
          <a:off x="7367743" y="5654448"/>
          <a:ext cx="1057275" cy="137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301BD03C-9BE4-4139-8D2D-8B315A52F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4293" y="5178430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A32980-50B9-4F33-B1B6-5A7780A92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7866" y="6065838"/>
            <a:ext cx="1273174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5</a:t>
            </a:r>
          </a:p>
        </p:txBody>
      </p:sp>
    </p:spTree>
    <p:extLst>
      <p:ext uri="{BB962C8B-B14F-4D97-AF65-F5344CB8AC3E}">
        <p14:creationId xmlns:p14="http://schemas.microsoft.com/office/powerpoint/2010/main" val="237305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  <p:bldP spid="16" grpId="0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Evaluating infix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in linear time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800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infix in linear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en-US" altLang="he-IL" sz="2000" u="sng" dirty="0"/>
              <a:t>Algorithm</a:t>
            </a:r>
            <a:r>
              <a:rPr lang="en-US" altLang="he-IL" sz="2000" dirty="0"/>
              <a:t>: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1. If we see ‘(‘, push it to the stack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2. If we see an operator or a number, push it to the stack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3. If we see ‘)’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	3.1 remove the last four items from the stack</a:t>
            </a:r>
          </a:p>
          <a:p>
            <a:pPr>
              <a:spcAft>
                <a:spcPts val="800"/>
              </a:spcAft>
            </a:pPr>
            <a:r>
              <a:rPr lang="en-US" altLang="he-IL" sz="2000" dirty="0"/>
              <a:t>	3.2 evaluate, </a:t>
            </a:r>
            <a:r>
              <a:rPr lang="en-US" altLang="he-IL" sz="2000" dirty="0">
                <a:latin typeface="Albany"/>
              </a:rPr>
              <a:t>and push the result onto the stack</a:t>
            </a:r>
            <a:br>
              <a:rPr lang="en-US" altLang="he-IL" sz="2000" dirty="0">
                <a:latin typeface="Albany"/>
              </a:rPr>
            </a:br>
            <a:endParaRPr lang="en-US" altLang="he-IL" sz="2000" dirty="0"/>
          </a:p>
          <a:p>
            <a:pPr>
              <a:spcAft>
                <a:spcPts val="800"/>
              </a:spcAft>
            </a:pPr>
            <a:r>
              <a:rPr lang="en-US" altLang="he-IL" sz="2000" u="sng" dirty="0"/>
              <a:t>Example</a:t>
            </a:r>
            <a:r>
              <a:rPr lang="en-US" altLang="he-IL" sz="2000" dirty="0"/>
              <a:t>: ( 15 / 5 )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F0179AD-6136-4D77-9439-011F7A00CAAB}"/>
              </a:ext>
            </a:extLst>
          </p:cNvPr>
          <p:cNvGraphicFramePr>
            <a:graphicFrameLocks noGrp="1"/>
          </p:cNvGraphicFramePr>
          <p:nvPr/>
        </p:nvGraphicFramePr>
        <p:xfrm>
          <a:off x="922677" y="5509558"/>
          <a:ext cx="1057275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AD23CED-8D52-4A54-AD62-5DD51D55C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342" y="5969193"/>
            <a:ext cx="1384299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2298F70-25ED-45E0-A6EC-158236A2D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492" y="5121469"/>
            <a:ext cx="400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/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0FE1CB-DBE8-48E7-A5E4-F46AC4E1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342" y="5119560"/>
            <a:ext cx="697518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(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200C94-91BD-44AC-BAA6-0C3E56478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935" y="5130993"/>
            <a:ext cx="697518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15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BFEE032-C4BD-486D-B98C-622F7D8AA536}"/>
              </a:ext>
            </a:extLst>
          </p:cNvPr>
          <p:cNvGraphicFramePr>
            <a:graphicFrameLocks noGrp="1"/>
          </p:cNvGraphicFramePr>
          <p:nvPr/>
        </p:nvGraphicFramePr>
        <p:xfrm>
          <a:off x="2409667" y="5511993"/>
          <a:ext cx="1057275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0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599B1D4E-357C-45B3-82D8-A02932BE8D7A}"/>
              </a:ext>
            </a:extLst>
          </p:cNvPr>
          <p:cNvGraphicFramePr>
            <a:graphicFrameLocks noGrp="1"/>
          </p:cNvGraphicFramePr>
          <p:nvPr/>
        </p:nvGraphicFramePr>
        <p:xfrm>
          <a:off x="3979238" y="5509558"/>
          <a:ext cx="916950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1D653532-7CD9-4496-BF0A-54ABA2CB2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0747" y="5130993"/>
            <a:ext cx="604941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5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D44A4978-84E6-49A5-9265-A3AEB8A5CF7C}"/>
              </a:ext>
            </a:extLst>
          </p:cNvPr>
          <p:cNvGraphicFramePr>
            <a:graphicFrameLocks noGrp="1"/>
          </p:cNvGraphicFramePr>
          <p:nvPr/>
        </p:nvGraphicFramePr>
        <p:xfrm>
          <a:off x="5466228" y="5511993"/>
          <a:ext cx="916950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273751A5-710E-4D80-989B-15B796390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1711" y="5130993"/>
            <a:ext cx="604941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)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315BA226-D7FC-42D3-AB21-9F1F8CC31DC4}"/>
              </a:ext>
            </a:extLst>
          </p:cNvPr>
          <p:cNvGraphicFramePr>
            <a:graphicFrameLocks noGrp="1"/>
          </p:cNvGraphicFramePr>
          <p:nvPr/>
        </p:nvGraphicFramePr>
        <p:xfrm>
          <a:off x="6817192" y="5511993"/>
          <a:ext cx="916950" cy="1828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9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85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5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infix in linear time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en-US" altLang="he-IL" sz="2000" u="sng" dirty="0"/>
              <a:t>Example</a:t>
            </a:r>
            <a:r>
              <a:rPr lang="en-US" altLang="he-IL" sz="2000" dirty="0"/>
              <a:t>: ( 15 / ( 7 – 2 ) )</a:t>
            </a:r>
          </a:p>
        </p:txBody>
      </p:sp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9DBB3AEC-74BF-437C-A6B6-BCB8195729D5}"/>
              </a:ext>
            </a:extLst>
          </p:cNvPr>
          <p:cNvGraphicFramePr>
            <a:graphicFrameLocks noGrp="1"/>
          </p:cNvGraphicFramePr>
          <p:nvPr/>
        </p:nvGraphicFramePr>
        <p:xfrm>
          <a:off x="1077913" y="4008437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A6AAA2E3-4F67-4ACD-BF66-A9B449505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6772" y="6294437"/>
            <a:ext cx="1273174" cy="3785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Return 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8C478E-8C1E-40BD-8D38-A3850435A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968" y="3071924"/>
            <a:ext cx="1262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 ( 15  /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298492-B880-4071-BD2D-B24F08FFA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862" y="3048847"/>
            <a:ext cx="400050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(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58BBEBB-2C60-4721-9BE0-EA91C0A1B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4" y="3034560"/>
            <a:ext cx="963613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7 -  2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3BE2B8-AD07-42E1-9412-DAA594F76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3493" y="3034559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1235A92-1385-4DAD-A12C-BE7DD6805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0137" y="3071924"/>
            <a:ext cx="517525" cy="37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ct val="0"/>
              </a:spcBef>
              <a:buFontTx/>
              <a:buNone/>
            </a:pPr>
            <a:r>
              <a:rPr lang="en-US" altLang="he-IL" sz="2000" dirty="0">
                <a:latin typeface="Arial" panose="020B0604020202020204" pitchFamily="34" charset="0"/>
              </a:rPr>
              <a:t>)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CDD16BB4-6A81-4210-BB03-5DC74C2EE175}"/>
              </a:ext>
            </a:extLst>
          </p:cNvPr>
          <p:cNvGraphicFramePr>
            <a:graphicFrameLocks noGrp="1"/>
          </p:cNvGraphicFramePr>
          <p:nvPr/>
        </p:nvGraphicFramePr>
        <p:xfrm>
          <a:off x="2381249" y="4008437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A12563C7-E91C-4D10-867A-BDBCCF989A42}"/>
              </a:ext>
            </a:extLst>
          </p:cNvPr>
          <p:cNvGraphicFramePr>
            <a:graphicFrameLocks noGrp="1"/>
          </p:cNvGraphicFramePr>
          <p:nvPr/>
        </p:nvGraphicFramePr>
        <p:xfrm>
          <a:off x="3617913" y="4008240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6EFC5CF8-C74B-40BF-891E-0887ED64CBFB}"/>
              </a:ext>
            </a:extLst>
          </p:cNvPr>
          <p:cNvGraphicFramePr>
            <a:graphicFrameLocks noGrp="1"/>
          </p:cNvGraphicFramePr>
          <p:nvPr/>
        </p:nvGraphicFramePr>
        <p:xfrm>
          <a:off x="4959351" y="4008240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F520699A-604E-461B-81C0-38796B4ACD9D}"/>
              </a:ext>
            </a:extLst>
          </p:cNvPr>
          <p:cNvGraphicFramePr>
            <a:graphicFrameLocks noGrp="1"/>
          </p:cNvGraphicFramePr>
          <p:nvPr/>
        </p:nvGraphicFramePr>
        <p:xfrm>
          <a:off x="6196655" y="4008240"/>
          <a:ext cx="1057275" cy="3200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57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545" marR="91545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Using trees to represent arithmetic expressions</a:t>
            </a:r>
          </a:p>
        </p:txBody>
      </p:sp>
    </p:spTree>
    <p:extLst>
      <p:ext uri="{BB962C8B-B14F-4D97-AF65-F5344CB8AC3E}">
        <p14:creationId xmlns:p14="http://schemas.microsoft.com/office/powerpoint/2010/main" val="16618818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Using binary trees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All inner nodes are operators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All leaves are numbers</a:t>
            </a:r>
          </a:p>
          <a:p>
            <a:r>
              <a:rPr lang="en-US" altLang="he-IL" sz="2000" dirty="0"/>
              <a:t>( ( 10 / 2 ) * ( 6 + 3 ) )</a:t>
            </a:r>
          </a:p>
          <a:p>
            <a:endParaRPr lang="en-US" altLang="he-IL" sz="2000" dirty="0"/>
          </a:p>
          <a:p>
            <a:r>
              <a:rPr lang="en-US" altLang="he-IL" sz="2000" dirty="0"/>
              <a:t>How to evaluate an expression represented by a binary tree?</a:t>
            </a:r>
          </a:p>
          <a:p>
            <a:r>
              <a:rPr lang="en-US" altLang="he-IL" sz="2000" u="sng" dirty="0"/>
              <a:t>Algorithm</a:t>
            </a:r>
            <a:r>
              <a:rPr lang="en-US" altLang="he-IL" sz="2000" dirty="0"/>
              <a:t>: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Evaluate left subtree using recursion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Evaluate right subtree using recursion</a:t>
            </a:r>
          </a:p>
          <a:p>
            <a:pPr marL="457200" indent="-457200">
              <a:buAutoNum type="arabicPeriod"/>
            </a:pPr>
            <a:r>
              <a:rPr lang="en-US" altLang="he-IL" sz="2000" dirty="0"/>
              <a:t>Apply the operator in the root</a:t>
            </a:r>
          </a:p>
          <a:p>
            <a:pPr marL="457200" indent="-457200">
              <a:buAutoNum type="arabicPeriod"/>
            </a:pPr>
            <a:endParaRPr lang="en-US" altLang="he-IL" sz="2000" dirty="0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8264C46A-A4DA-4D54-A4AD-F1979E5CD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145" y="1502940"/>
            <a:ext cx="3326650" cy="216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D9029CB-22A2-4C17-9797-090BA0818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3283" y="4979821"/>
            <a:ext cx="3644073" cy="80737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What is the stopping condition of the recursion?</a:t>
            </a:r>
          </a:p>
        </p:txBody>
      </p:sp>
    </p:spTree>
    <p:extLst>
      <p:ext uri="{BB962C8B-B14F-4D97-AF65-F5344CB8AC3E}">
        <p14:creationId xmlns:p14="http://schemas.microsoft.com/office/powerpoint/2010/main" val="210080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Using binary trees</a:t>
            </a:r>
            <a:endParaRPr lang="de-DE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Practice problems: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Write an algorithm that gets a binary tree representing an arithmetic expression and returns: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he-IL" sz="2000" dirty="0"/>
              <a:t>the expression in prefix notation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he-IL" sz="2000" dirty="0"/>
              <a:t>the expression in postfix notation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he-IL" sz="2000" dirty="0"/>
              <a:t>the expression in infix notation</a:t>
            </a:r>
          </a:p>
          <a:p>
            <a:endParaRPr lang="en-US" altLang="he-IL" sz="2000" dirty="0"/>
          </a:p>
          <a:p>
            <a:pPr marL="457200" indent="-457200">
              <a:buFont typeface="+mj-lt"/>
              <a:buAutoNum type="arabicPeriod" startAt="2"/>
            </a:pPr>
            <a:r>
              <a:rPr lang="en-US" altLang="he-IL" sz="2000" dirty="0"/>
              <a:t>Write an algorithm that converts prefix notation to postfix</a:t>
            </a:r>
          </a:p>
          <a:p>
            <a:pPr marL="457200" indent="-457200">
              <a:buFontTx/>
              <a:buAutoNum type="arabicPeriod" startAt="2"/>
            </a:pPr>
            <a:r>
              <a:rPr lang="en-US" altLang="he-IL" sz="2000" dirty="0"/>
              <a:t>Write an algorithm that converts infix notation to prefix</a:t>
            </a:r>
          </a:p>
          <a:p>
            <a:pPr marL="457200" indent="-457200">
              <a:buFontTx/>
              <a:buAutoNum type="arabicPeriod" startAt="2"/>
            </a:pPr>
            <a:r>
              <a:rPr lang="en-US" altLang="he-IL" sz="2000" dirty="0"/>
              <a:t>Write an algorithm that converts prefix notation to infix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5EE931-1E64-421E-AE85-0E029E68AF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7069" y="3386450"/>
            <a:ext cx="4173558" cy="786774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r>
              <a:rPr lang="en-US" altLang="he-IL" sz="2000" dirty="0"/>
              <a:t>Try to do all these in linear time</a:t>
            </a:r>
          </a:p>
        </p:txBody>
      </p:sp>
    </p:spTree>
    <p:extLst>
      <p:ext uri="{BB962C8B-B14F-4D97-AF65-F5344CB8AC3E}">
        <p14:creationId xmlns:p14="http://schemas.microsoft.com/office/powerpoint/2010/main" val="18576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ctr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Evaluating arithmetic expressions</a:t>
            </a:r>
          </a:p>
        </p:txBody>
      </p:sp>
    </p:spTree>
    <p:extLst>
      <p:ext uri="{BB962C8B-B14F-4D97-AF65-F5344CB8AC3E}">
        <p14:creationId xmlns:p14="http://schemas.microsoft.com/office/powerpoint/2010/main" val="15141906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Union-Find</a:t>
            </a:r>
            <a:br>
              <a:rPr lang="de-DE" altLang="en-US" sz="7000" dirty="0"/>
            </a:b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Data structures for disjoint sets</a:t>
            </a:r>
          </a:p>
        </p:txBody>
      </p:sp>
    </p:spTree>
    <p:extLst>
      <p:ext uri="{BB962C8B-B14F-4D97-AF65-F5344CB8AC3E}">
        <p14:creationId xmlns:p14="http://schemas.microsoft.com/office/powerpoint/2010/main" val="32543025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We want a data structure that supports the following operations:</a:t>
            </a:r>
          </a:p>
          <a:p>
            <a:pPr marL="400050"/>
            <a:r>
              <a:rPr lang="en-US" altLang="he-IL" sz="2200" dirty="0" err="1"/>
              <a:t>makeset</a:t>
            </a:r>
            <a:r>
              <a:rPr lang="en-US" altLang="he-IL" sz="2200" dirty="0"/>
              <a:t>(x) – creates a set containing only x</a:t>
            </a:r>
          </a:p>
          <a:p>
            <a:pPr marL="400050"/>
            <a:r>
              <a:rPr lang="en-US" altLang="he-IL" sz="2200" dirty="0"/>
              <a:t>union(</a:t>
            </a:r>
            <a:r>
              <a:rPr lang="en-US" altLang="he-IL" sz="2200" dirty="0" err="1"/>
              <a:t>i,j</a:t>
            </a:r>
            <a:r>
              <a:rPr lang="en-US" altLang="he-IL" sz="2200" dirty="0"/>
              <a:t>) – merge the set containing </a:t>
            </a:r>
            <a:r>
              <a:rPr lang="en-US" altLang="he-IL" sz="2200" dirty="0" err="1"/>
              <a:t>i</a:t>
            </a:r>
            <a:r>
              <a:rPr lang="en-US" altLang="he-IL" sz="2200" dirty="0"/>
              <a:t> with the set containing j</a:t>
            </a:r>
          </a:p>
          <a:p>
            <a:pPr marL="400050"/>
            <a:r>
              <a:rPr lang="en-US" altLang="he-IL" sz="2200" dirty="0"/>
              <a:t>find(x) – returns the name of the set containing x</a:t>
            </a:r>
          </a:p>
          <a:p>
            <a:pPr marL="57150" indent="0"/>
            <a:r>
              <a:rPr lang="en-US" altLang="he-IL" sz="2200" dirty="0"/>
              <a:t>In particular, if </a:t>
            </a:r>
            <a:r>
              <a:rPr lang="en-US" altLang="he-IL" sz="2200" dirty="0" err="1"/>
              <a:t>i,j</a:t>
            </a:r>
            <a:r>
              <a:rPr lang="en-US" altLang="he-IL" sz="2200" dirty="0"/>
              <a:t> are in the same set, then find(</a:t>
            </a:r>
            <a:r>
              <a:rPr lang="en-US" altLang="he-IL" sz="2200" dirty="0" err="1"/>
              <a:t>i</a:t>
            </a:r>
            <a:r>
              <a:rPr lang="en-US" altLang="he-IL" sz="2200" dirty="0"/>
              <a:t>) = find(j).</a:t>
            </a:r>
          </a:p>
          <a:p>
            <a:pPr marL="57150" indent="0"/>
            <a:endParaRPr lang="en-US" altLang="he-IL" sz="2200" dirty="0"/>
          </a:p>
          <a:p>
            <a:pPr marL="57150" indent="0"/>
            <a:r>
              <a:rPr lang="en-US" altLang="he-IL" sz="2200" dirty="0"/>
              <a:t>** the name of the set might change if we join two sets</a:t>
            </a:r>
          </a:p>
          <a:p>
            <a:pPr marL="57150" indent="0"/>
            <a:endParaRPr lang="en-US" altLang="he-IL" sz="2200" dirty="0"/>
          </a:p>
          <a:p>
            <a:pPr marL="57150" indent="0"/>
            <a:r>
              <a:rPr lang="en-US" altLang="he-IL" sz="2200" dirty="0"/>
              <a:t>We would like the running time to be as fast as possible.</a:t>
            </a:r>
          </a:p>
        </p:txBody>
      </p:sp>
    </p:spTree>
    <p:extLst>
      <p:ext uri="{BB962C8B-B14F-4D97-AF65-F5344CB8AC3E}">
        <p14:creationId xmlns:p14="http://schemas.microsoft.com/office/powerpoint/2010/main" val="18147454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u="sng" dirty="0"/>
              <a:t>Idea</a:t>
            </a:r>
            <a:r>
              <a:rPr lang="en-US" altLang="he-IL" sz="2200" dirty="0"/>
              <a:t>: </a:t>
            </a:r>
            <a:r>
              <a:rPr lang="en-US" sz="2400" dirty="0"/>
              <a:t>Represent every set as a tree</a:t>
            </a:r>
          </a:p>
          <a:p>
            <a:pPr marL="400050"/>
            <a:r>
              <a:rPr lang="en-US" sz="2400" dirty="0"/>
              <a:t>Equip every element of the set with a pointer to the parent.</a:t>
            </a:r>
          </a:p>
          <a:p>
            <a:pPr marL="400050"/>
            <a:r>
              <a:rPr lang="en-US" sz="2400" u="sng" dirty="0"/>
              <a:t>Find(</a:t>
            </a:r>
            <a:r>
              <a:rPr lang="en-US" sz="2400" u="sng" dirty="0" err="1"/>
              <a:t>i</a:t>
            </a:r>
            <a:r>
              <a:rPr lang="en-US" sz="2400" u="sng" dirty="0"/>
              <a:t>)</a:t>
            </a:r>
            <a:r>
              <a:rPr lang="en-US" sz="2400" dirty="0"/>
              <a:t>: return root of the tree containing </a:t>
            </a:r>
            <a:r>
              <a:rPr lang="en-US" sz="2400" dirty="0" err="1"/>
              <a:t>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50609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These trees represent the sets {a} {</a:t>
            </a:r>
            <a:r>
              <a:rPr lang="en-US" sz="2400" dirty="0" err="1"/>
              <a:t>b,c</a:t>
            </a:r>
            <a:r>
              <a:rPr lang="en-US" sz="2400" dirty="0"/>
              <a:t>} {</a:t>
            </a:r>
            <a:r>
              <a:rPr lang="en-US" sz="2400" dirty="0" err="1"/>
              <a:t>d,e,f,g,h,i,j</a:t>
            </a:r>
            <a:r>
              <a:rPr lang="en-US" sz="2400" dirty="0"/>
              <a:t>}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4EB690-3695-465A-8C79-06106BA62580}"/>
              </a:ext>
            </a:extLst>
          </p:cNvPr>
          <p:cNvSpPr/>
          <p:nvPr/>
        </p:nvSpPr>
        <p:spPr>
          <a:xfrm>
            <a:off x="1742201" y="2789478"/>
            <a:ext cx="475548" cy="45354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F70B8E-D97A-4234-A2D7-57D710F74D23}"/>
              </a:ext>
            </a:extLst>
          </p:cNvPr>
          <p:cNvGrpSpPr/>
          <p:nvPr/>
        </p:nvGrpSpPr>
        <p:grpSpPr>
          <a:xfrm>
            <a:off x="3035903" y="2789237"/>
            <a:ext cx="475548" cy="1440040"/>
            <a:chOff x="2873375" y="1623032"/>
            <a:chExt cx="304800" cy="967768"/>
          </a:xfrm>
          <a:solidFill>
            <a:srgbClr val="00B0F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22A08F0-FA34-44FF-80C7-91A015462AE6}"/>
                </a:ext>
              </a:extLst>
            </p:cNvPr>
            <p:cNvSpPr/>
            <p:nvPr/>
          </p:nvSpPr>
          <p:spPr>
            <a:xfrm>
              <a:off x="2873375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6FB531D-ED48-43FA-A3E0-D22E30023F40}"/>
                </a:ext>
              </a:extLst>
            </p:cNvPr>
            <p:cNvSpPr/>
            <p:nvPr/>
          </p:nvSpPr>
          <p:spPr>
            <a:xfrm>
              <a:off x="2873375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845F45B-E5CA-4FE6-A389-5D22E5F58D6C}"/>
                </a:ext>
              </a:extLst>
            </p:cNvPr>
            <p:cNvCxnSpPr>
              <a:stCxn id="8" idx="4"/>
              <a:endCxn id="9" idx="0"/>
            </p:cNvCxnSpPr>
            <p:nvPr/>
          </p:nvCxnSpPr>
          <p:spPr>
            <a:xfrm>
              <a:off x="3025775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1E18C63-AC02-4C05-B33C-33341C8ECDB6}"/>
              </a:ext>
            </a:extLst>
          </p:cNvPr>
          <p:cNvGrpSpPr/>
          <p:nvPr/>
        </p:nvGrpSpPr>
        <p:grpSpPr>
          <a:xfrm>
            <a:off x="4818062" y="2880511"/>
            <a:ext cx="4032250" cy="2347125"/>
            <a:chOff x="4730750" y="1623032"/>
            <a:chExt cx="2584450" cy="1577368"/>
          </a:xfrm>
          <a:solidFill>
            <a:srgbClr val="00B0F0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72D5795-5F7E-4387-A84C-1416FA069FC7}"/>
                </a:ext>
              </a:extLst>
            </p:cNvPr>
            <p:cNvSpPr/>
            <p:nvPr/>
          </p:nvSpPr>
          <p:spPr>
            <a:xfrm>
              <a:off x="5867400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82A5D4-73DF-4CD5-8F6D-806EC5DFE415}"/>
                </a:ext>
              </a:extLst>
            </p:cNvPr>
            <p:cNvSpPr/>
            <p:nvPr/>
          </p:nvSpPr>
          <p:spPr>
            <a:xfrm>
              <a:off x="4730750" y="230727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BDD044-E467-4260-BA6D-D10FD86E8CE6}"/>
                </a:ext>
              </a:extLst>
            </p:cNvPr>
            <p:cNvSpPr/>
            <p:nvPr/>
          </p:nvSpPr>
          <p:spPr>
            <a:xfrm>
              <a:off x="5867400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0DC376D-C645-47C2-AFB5-33DA0470CB62}"/>
                </a:ext>
              </a:extLst>
            </p:cNvPr>
            <p:cNvSpPr/>
            <p:nvPr/>
          </p:nvSpPr>
          <p:spPr>
            <a:xfrm>
              <a:off x="7010400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C82EA08-FE70-4C1E-A86D-F1F74C118CE6}"/>
                </a:ext>
              </a:extLst>
            </p:cNvPr>
            <p:cNvSpPr/>
            <p:nvPr/>
          </p:nvSpPr>
          <p:spPr>
            <a:xfrm>
              <a:off x="54102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45F18B7-A371-4AFC-8A44-92CC1A3E2E0C}"/>
                </a:ext>
              </a:extLst>
            </p:cNvPr>
            <p:cNvSpPr/>
            <p:nvPr/>
          </p:nvSpPr>
          <p:spPr>
            <a:xfrm>
              <a:off x="63246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1FAE06C-668B-4041-B991-C531A81678B5}"/>
                </a:ext>
              </a:extLst>
            </p:cNvPr>
            <p:cNvSpPr/>
            <p:nvPr/>
          </p:nvSpPr>
          <p:spPr>
            <a:xfrm>
              <a:off x="70104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2B8FDAF-5A00-45E7-8676-BFF88D3E0678}"/>
                </a:ext>
              </a:extLst>
            </p:cNvPr>
            <p:cNvCxnSpPr>
              <a:stCxn id="12" idx="3"/>
              <a:endCxn id="13" idx="7"/>
            </p:cNvCxnSpPr>
            <p:nvPr/>
          </p:nvCxnSpPr>
          <p:spPr>
            <a:xfrm flipH="1">
              <a:off x="4990913" y="1883195"/>
              <a:ext cx="921124" cy="468714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1B1714C-A61A-46C8-8FC6-D02B77BF9A4D}"/>
                </a:ext>
              </a:extLst>
            </p:cNvPr>
            <p:cNvCxnSpPr>
              <a:stCxn id="12" idx="4"/>
              <a:endCxn id="14" idx="0"/>
            </p:cNvCxnSpPr>
            <p:nvPr/>
          </p:nvCxnSpPr>
          <p:spPr>
            <a:xfrm>
              <a:off x="6019800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0E4EA8C-7C67-4BAC-ABC8-88CD136414F3}"/>
                </a:ext>
              </a:extLst>
            </p:cNvPr>
            <p:cNvCxnSpPr>
              <a:stCxn id="12" idx="5"/>
              <a:endCxn id="15" idx="1"/>
            </p:cNvCxnSpPr>
            <p:nvPr/>
          </p:nvCxnSpPr>
          <p:spPr>
            <a:xfrm>
              <a:off x="6127563" y="1883195"/>
              <a:ext cx="927474" cy="447442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F3C6C76-B358-4D48-9468-29C50710FF9C}"/>
                </a:ext>
              </a:extLst>
            </p:cNvPr>
            <p:cNvCxnSpPr>
              <a:stCxn id="14" idx="3"/>
              <a:endCxn id="16" idx="0"/>
            </p:cNvCxnSpPr>
            <p:nvPr/>
          </p:nvCxnSpPr>
          <p:spPr>
            <a:xfrm flipH="1">
              <a:off x="5562600" y="25461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603A024-9D73-4CDB-B00C-662FDAF2DF45}"/>
                </a:ext>
              </a:extLst>
            </p:cNvPr>
            <p:cNvCxnSpPr>
              <a:stCxn id="14" idx="5"/>
              <a:endCxn id="17" idx="0"/>
            </p:cNvCxnSpPr>
            <p:nvPr/>
          </p:nvCxnSpPr>
          <p:spPr>
            <a:xfrm>
              <a:off x="6127563" y="25461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3BC66BD-28E2-44F9-BC3A-CE998278E183}"/>
                </a:ext>
              </a:extLst>
            </p:cNvPr>
            <p:cNvCxnSpPr>
              <a:stCxn id="15" idx="4"/>
              <a:endCxn id="18" idx="0"/>
            </p:cNvCxnSpPr>
            <p:nvPr/>
          </p:nvCxnSpPr>
          <p:spPr>
            <a:xfrm>
              <a:off x="7162800" y="2590800"/>
              <a:ext cx="0" cy="304800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67131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Result is  {a} {</a:t>
            </a:r>
            <a:r>
              <a:rPr lang="en-US" sz="2400" dirty="0" err="1"/>
              <a:t>b,c,d,e,f,g,h,i,j</a:t>
            </a:r>
            <a:r>
              <a:rPr lang="en-US" sz="2400" dirty="0"/>
              <a:t>}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4EB690-3695-465A-8C79-06106BA62580}"/>
              </a:ext>
            </a:extLst>
          </p:cNvPr>
          <p:cNvSpPr/>
          <p:nvPr/>
        </p:nvSpPr>
        <p:spPr>
          <a:xfrm>
            <a:off x="1208800" y="1951279"/>
            <a:ext cx="484535" cy="42651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F70B8E-D97A-4234-A2D7-57D710F74D23}"/>
              </a:ext>
            </a:extLst>
          </p:cNvPr>
          <p:cNvGrpSpPr/>
          <p:nvPr/>
        </p:nvGrpSpPr>
        <p:grpSpPr>
          <a:xfrm>
            <a:off x="2502502" y="1951037"/>
            <a:ext cx="484535" cy="1354231"/>
            <a:chOff x="2873375" y="1623032"/>
            <a:chExt cx="304800" cy="967768"/>
          </a:xfrm>
          <a:solidFill>
            <a:srgbClr val="00B0F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22A08F0-FA34-44FF-80C7-91A015462AE6}"/>
                </a:ext>
              </a:extLst>
            </p:cNvPr>
            <p:cNvSpPr/>
            <p:nvPr/>
          </p:nvSpPr>
          <p:spPr>
            <a:xfrm>
              <a:off x="2873375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6FB531D-ED48-43FA-A3E0-D22E30023F40}"/>
                </a:ext>
              </a:extLst>
            </p:cNvPr>
            <p:cNvSpPr/>
            <p:nvPr/>
          </p:nvSpPr>
          <p:spPr>
            <a:xfrm>
              <a:off x="2873375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845F45B-E5CA-4FE6-A389-5D22E5F58D6C}"/>
                </a:ext>
              </a:extLst>
            </p:cNvPr>
            <p:cNvCxnSpPr>
              <a:stCxn id="8" idx="4"/>
              <a:endCxn id="9" idx="0"/>
            </p:cNvCxnSpPr>
            <p:nvPr/>
          </p:nvCxnSpPr>
          <p:spPr>
            <a:xfrm>
              <a:off x="3025775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1E18C63-AC02-4C05-B33C-33341C8ECDB6}"/>
              </a:ext>
            </a:extLst>
          </p:cNvPr>
          <p:cNvGrpSpPr/>
          <p:nvPr/>
        </p:nvGrpSpPr>
        <p:grpSpPr>
          <a:xfrm>
            <a:off x="4284662" y="2029772"/>
            <a:ext cx="4108450" cy="2207266"/>
            <a:chOff x="4730750" y="1623032"/>
            <a:chExt cx="2584450" cy="1577368"/>
          </a:xfrm>
          <a:solidFill>
            <a:srgbClr val="00B0F0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72D5795-5F7E-4387-A84C-1416FA069FC7}"/>
                </a:ext>
              </a:extLst>
            </p:cNvPr>
            <p:cNvSpPr/>
            <p:nvPr/>
          </p:nvSpPr>
          <p:spPr>
            <a:xfrm>
              <a:off x="5867400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82A5D4-73DF-4CD5-8F6D-806EC5DFE415}"/>
                </a:ext>
              </a:extLst>
            </p:cNvPr>
            <p:cNvSpPr/>
            <p:nvPr/>
          </p:nvSpPr>
          <p:spPr>
            <a:xfrm>
              <a:off x="4730750" y="230727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BDD044-E467-4260-BA6D-D10FD86E8CE6}"/>
                </a:ext>
              </a:extLst>
            </p:cNvPr>
            <p:cNvSpPr/>
            <p:nvPr/>
          </p:nvSpPr>
          <p:spPr>
            <a:xfrm>
              <a:off x="5867400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0DC376D-C645-47C2-AFB5-33DA0470CB62}"/>
                </a:ext>
              </a:extLst>
            </p:cNvPr>
            <p:cNvSpPr/>
            <p:nvPr/>
          </p:nvSpPr>
          <p:spPr>
            <a:xfrm>
              <a:off x="7010400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C82EA08-FE70-4C1E-A86D-F1F74C118CE6}"/>
                </a:ext>
              </a:extLst>
            </p:cNvPr>
            <p:cNvSpPr/>
            <p:nvPr/>
          </p:nvSpPr>
          <p:spPr>
            <a:xfrm>
              <a:off x="54102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45F18B7-A371-4AFC-8A44-92CC1A3E2E0C}"/>
                </a:ext>
              </a:extLst>
            </p:cNvPr>
            <p:cNvSpPr/>
            <p:nvPr/>
          </p:nvSpPr>
          <p:spPr>
            <a:xfrm>
              <a:off x="63246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1FAE06C-668B-4041-B991-C531A81678B5}"/>
                </a:ext>
              </a:extLst>
            </p:cNvPr>
            <p:cNvSpPr/>
            <p:nvPr/>
          </p:nvSpPr>
          <p:spPr>
            <a:xfrm>
              <a:off x="70104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2B8FDAF-5A00-45E7-8676-BFF88D3E0678}"/>
                </a:ext>
              </a:extLst>
            </p:cNvPr>
            <p:cNvCxnSpPr>
              <a:stCxn id="12" idx="3"/>
              <a:endCxn id="13" idx="7"/>
            </p:cNvCxnSpPr>
            <p:nvPr/>
          </p:nvCxnSpPr>
          <p:spPr>
            <a:xfrm flipH="1">
              <a:off x="4990913" y="1883195"/>
              <a:ext cx="921124" cy="468714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1B1714C-A61A-46C8-8FC6-D02B77BF9A4D}"/>
                </a:ext>
              </a:extLst>
            </p:cNvPr>
            <p:cNvCxnSpPr>
              <a:stCxn id="12" idx="4"/>
              <a:endCxn id="14" idx="0"/>
            </p:cNvCxnSpPr>
            <p:nvPr/>
          </p:nvCxnSpPr>
          <p:spPr>
            <a:xfrm>
              <a:off x="6019800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0E4EA8C-7C67-4BAC-ABC8-88CD136414F3}"/>
                </a:ext>
              </a:extLst>
            </p:cNvPr>
            <p:cNvCxnSpPr>
              <a:stCxn id="12" idx="5"/>
              <a:endCxn id="15" idx="1"/>
            </p:cNvCxnSpPr>
            <p:nvPr/>
          </p:nvCxnSpPr>
          <p:spPr>
            <a:xfrm>
              <a:off x="6127563" y="1883195"/>
              <a:ext cx="927474" cy="447442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F3C6C76-B358-4D48-9468-29C50710FF9C}"/>
                </a:ext>
              </a:extLst>
            </p:cNvPr>
            <p:cNvCxnSpPr>
              <a:stCxn id="14" idx="3"/>
              <a:endCxn id="16" idx="0"/>
            </p:cNvCxnSpPr>
            <p:nvPr/>
          </p:nvCxnSpPr>
          <p:spPr>
            <a:xfrm flipH="1">
              <a:off x="5562600" y="25461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603A024-9D73-4CDB-B00C-662FDAF2DF45}"/>
                </a:ext>
              </a:extLst>
            </p:cNvPr>
            <p:cNvCxnSpPr>
              <a:stCxn id="14" idx="5"/>
              <a:endCxn id="17" idx="0"/>
            </p:cNvCxnSpPr>
            <p:nvPr/>
          </p:nvCxnSpPr>
          <p:spPr>
            <a:xfrm>
              <a:off x="6127563" y="25461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3BC66BD-28E2-44F9-BC3A-CE998278E183}"/>
                </a:ext>
              </a:extLst>
            </p:cNvPr>
            <p:cNvCxnSpPr>
              <a:stCxn id="15" idx="4"/>
              <a:endCxn id="18" idx="0"/>
            </p:cNvCxnSpPr>
            <p:nvPr/>
          </p:nvCxnSpPr>
          <p:spPr>
            <a:xfrm>
              <a:off x="7162800" y="2590800"/>
              <a:ext cx="0" cy="304800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58E3340-1607-4CBB-A31F-471F7BB289FC}"/>
              </a:ext>
            </a:extLst>
          </p:cNvPr>
          <p:cNvCxnSpPr>
            <a:cxnSpLocks/>
          </p:cNvCxnSpPr>
          <p:nvPr/>
        </p:nvCxnSpPr>
        <p:spPr>
          <a:xfrm>
            <a:off x="3646080" y="2471629"/>
            <a:ext cx="1463698" cy="4247"/>
          </a:xfrm>
          <a:prstGeom prst="straightConnector1">
            <a:avLst/>
          </a:prstGeom>
          <a:ln w="63500" cmpd="dbl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B0EBFD9C-096C-4E10-9C1C-78C97F874748}"/>
              </a:ext>
            </a:extLst>
          </p:cNvPr>
          <p:cNvSpPr/>
          <p:nvPr/>
        </p:nvSpPr>
        <p:spPr>
          <a:xfrm>
            <a:off x="1296352" y="4865456"/>
            <a:ext cx="444674" cy="44302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a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551C01B-CCEE-4B0F-8863-F1A7C85FF870}"/>
              </a:ext>
            </a:extLst>
          </p:cNvPr>
          <p:cNvGrpSpPr/>
          <p:nvPr/>
        </p:nvGrpSpPr>
        <p:grpSpPr>
          <a:xfrm>
            <a:off x="2137727" y="4530565"/>
            <a:ext cx="5012782" cy="2292684"/>
            <a:chOff x="1821815" y="3451832"/>
            <a:chExt cx="3435985" cy="1577368"/>
          </a:xfrm>
          <a:solidFill>
            <a:srgbClr val="00B0F0"/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9805C8F-60C2-480D-9D47-CD213CF8A503}"/>
                </a:ext>
              </a:extLst>
            </p:cNvPr>
            <p:cNvSpPr/>
            <p:nvPr/>
          </p:nvSpPr>
          <p:spPr>
            <a:xfrm>
              <a:off x="1828800" y="4159437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6413985-8527-4DF2-A415-A7F50E6257F2}"/>
                </a:ext>
              </a:extLst>
            </p:cNvPr>
            <p:cNvSpPr/>
            <p:nvPr/>
          </p:nvSpPr>
          <p:spPr>
            <a:xfrm>
              <a:off x="1821815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7D0B97B-B291-494C-91B2-53B1EB763A5B}"/>
                </a:ext>
              </a:extLst>
            </p:cNvPr>
            <p:cNvSpPr/>
            <p:nvPr/>
          </p:nvSpPr>
          <p:spPr>
            <a:xfrm>
              <a:off x="3810000" y="34518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C0FE4D5-937C-4399-9863-83D59B9A7501}"/>
                </a:ext>
              </a:extLst>
            </p:cNvPr>
            <p:cNvSpPr/>
            <p:nvPr/>
          </p:nvSpPr>
          <p:spPr>
            <a:xfrm>
              <a:off x="2673350" y="413607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0B630DF-97F8-475E-ADE1-10AB15FBD424}"/>
                </a:ext>
              </a:extLst>
            </p:cNvPr>
            <p:cNvSpPr/>
            <p:nvPr/>
          </p:nvSpPr>
          <p:spPr>
            <a:xfrm>
              <a:off x="3810000" y="41148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DD2D5316-8BC2-4A67-86F3-DEF80AADBAFB}"/>
                </a:ext>
              </a:extLst>
            </p:cNvPr>
            <p:cNvCxnSpPr>
              <a:stCxn id="29" idx="4"/>
              <a:endCxn id="30" idx="0"/>
            </p:cNvCxnSpPr>
            <p:nvPr/>
          </p:nvCxnSpPr>
          <p:spPr>
            <a:xfrm flipH="1">
              <a:off x="1974215" y="4464237"/>
              <a:ext cx="6985" cy="260163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9C97A19-52EB-43DB-8BAD-17D10E74C944}"/>
                </a:ext>
              </a:extLst>
            </p:cNvPr>
            <p:cNvSpPr/>
            <p:nvPr/>
          </p:nvSpPr>
          <p:spPr>
            <a:xfrm>
              <a:off x="4953000" y="41148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A1B723-D713-47DF-BC82-4ED7F1CDCA31}"/>
                </a:ext>
              </a:extLst>
            </p:cNvPr>
            <p:cNvSpPr/>
            <p:nvPr/>
          </p:nvSpPr>
          <p:spPr>
            <a:xfrm>
              <a:off x="33528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3336AC6-C6B1-4937-8851-90F77E5716E2}"/>
                </a:ext>
              </a:extLst>
            </p:cNvPr>
            <p:cNvSpPr/>
            <p:nvPr/>
          </p:nvSpPr>
          <p:spPr>
            <a:xfrm>
              <a:off x="42672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329623B-4CE9-4608-850B-2CEADB8651F1}"/>
                </a:ext>
              </a:extLst>
            </p:cNvPr>
            <p:cNvSpPr/>
            <p:nvPr/>
          </p:nvSpPr>
          <p:spPr>
            <a:xfrm>
              <a:off x="49530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C96F02A-2209-411F-AB36-51CD56F484A9}"/>
                </a:ext>
              </a:extLst>
            </p:cNvPr>
            <p:cNvCxnSpPr>
              <a:stCxn id="31" idx="3"/>
              <a:endCxn id="32" idx="7"/>
            </p:cNvCxnSpPr>
            <p:nvPr/>
          </p:nvCxnSpPr>
          <p:spPr>
            <a:xfrm flipH="1">
              <a:off x="2933513" y="3711995"/>
              <a:ext cx="921124" cy="468714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58D061E-A016-4139-8635-F8D61666550F}"/>
                </a:ext>
              </a:extLst>
            </p:cNvPr>
            <p:cNvCxnSpPr>
              <a:stCxn id="31" idx="4"/>
              <a:endCxn id="33" idx="0"/>
            </p:cNvCxnSpPr>
            <p:nvPr/>
          </p:nvCxnSpPr>
          <p:spPr>
            <a:xfrm>
              <a:off x="3962400" y="37566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AB3ADD6-3E1E-46CC-B160-F8813CA56583}"/>
                </a:ext>
              </a:extLst>
            </p:cNvPr>
            <p:cNvCxnSpPr>
              <a:stCxn id="31" idx="5"/>
              <a:endCxn id="35" idx="1"/>
            </p:cNvCxnSpPr>
            <p:nvPr/>
          </p:nvCxnSpPr>
          <p:spPr>
            <a:xfrm>
              <a:off x="4070163" y="3711995"/>
              <a:ext cx="927474" cy="447442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6E7EE0B-786A-4830-AE26-755983016F41}"/>
                </a:ext>
              </a:extLst>
            </p:cNvPr>
            <p:cNvCxnSpPr>
              <a:stCxn id="33" idx="3"/>
              <a:endCxn id="36" idx="0"/>
            </p:cNvCxnSpPr>
            <p:nvPr/>
          </p:nvCxnSpPr>
          <p:spPr>
            <a:xfrm flipH="1">
              <a:off x="3505200" y="43749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78FFCF7-DEC4-4014-B3B8-8C4C65B36A01}"/>
                </a:ext>
              </a:extLst>
            </p:cNvPr>
            <p:cNvCxnSpPr>
              <a:stCxn id="33" idx="5"/>
              <a:endCxn id="37" idx="0"/>
            </p:cNvCxnSpPr>
            <p:nvPr/>
          </p:nvCxnSpPr>
          <p:spPr>
            <a:xfrm>
              <a:off x="4070163" y="43749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99480C7C-1501-4790-A374-23175E215118}"/>
                </a:ext>
              </a:extLst>
            </p:cNvPr>
            <p:cNvCxnSpPr>
              <a:stCxn id="35" idx="4"/>
              <a:endCxn id="38" idx="0"/>
            </p:cNvCxnSpPr>
            <p:nvPr/>
          </p:nvCxnSpPr>
          <p:spPr>
            <a:xfrm>
              <a:off x="5105400" y="4419600"/>
              <a:ext cx="0" cy="304800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17615769-F91D-4804-84F0-1E1CCA67977D}"/>
                </a:ext>
              </a:extLst>
            </p:cNvPr>
            <p:cNvCxnSpPr>
              <a:stCxn id="31" idx="2"/>
              <a:endCxn id="29" idx="0"/>
            </p:cNvCxnSpPr>
            <p:nvPr/>
          </p:nvCxnSpPr>
          <p:spPr>
            <a:xfrm flipH="1">
              <a:off x="1981200" y="3604232"/>
              <a:ext cx="1828800" cy="555205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10196D-8DC7-409B-9655-06C559D61F15}"/>
              </a:ext>
            </a:extLst>
          </p:cNvPr>
          <p:cNvSpPr txBox="1"/>
          <p:nvPr/>
        </p:nvSpPr>
        <p:spPr>
          <a:xfrm>
            <a:off x="3574056" y="1957742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c,j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124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he-IL" sz="2200" u="sng" dirty="0"/>
              <a:t>Q</a:t>
            </a:r>
            <a:r>
              <a:rPr lang="en-US" altLang="he-IL" sz="2200" dirty="0"/>
              <a:t>: How should we implement union(</a:t>
            </a:r>
            <a:r>
              <a:rPr lang="en-US" altLang="he-IL" sz="2200" dirty="0" err="1"/>
              <a:t>i,j</a:t>
            </a:r>
            <a:r>
              <a:rPr lang="en-US" altLang="he-IL" sz="2200" dirty="0"/>
              <a:t>)?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Idea</a:t>
            </a:r>
            <a:r>
              <a:rPr lang="en-US" sz="2200" dirty="0"/>
              <a:t>: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We can simply connect the root of one set to the root of the other.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Connect the try not to increase the depth, by connecting the shallower tree to the root of the deeper one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r>
              <a:rPr lang="en-US" sz="2200" dirty="0"/>
              <a:t>** We will need to keep track of the height of every tree.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r>
              <a:rPr lang="en-US" sz="2200" dirty="0"/>
              <a:t>*** No need to remember the height of every node, only the height of the root of each tree.</a:t>
            </a:r>
          </a:p>
        </p:txBody>
      </p:sp>
    </p:spTree>
    <p:extLst>
      <p:ext uri="{BB962C8B-B14F-4D97-AF65-F5344CB8AC3E}">
        <p14:creationId xmlns:p14="http://schemas.microsoft.com/office/powerpoint/2010/main" val="25645886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 err="1"/>
              <a:t>makeset</a:t>
            </a:r>
            <a:r>
              <a:rPr lang="en-US" sz="2200" u="sng" dirty="0"/>
              <a:t>(x)</a:t>
            </a:r>
            <a:r>
              <a:rPr lang="en-US" sz="2200" dirty="0"/>
              <a:t>: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</a:t>
            </a:r>
            <a:r>
              <a:rPr lang="en-US" sz="2200" dirty="0" err="1"/>
              <a:t>x.parent</a:t>
            </a:r>
            <a:r>
              <a:rPr lang="en-US" sz="2200" dirty="0"/>
              <a:t> = null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</a:t>
            </a:r>
            <a:r>
              <a:rPr lang="en-US" sz="2200" dirty="0" err="1"/>
              <a:t>x.rank</a:t>
            </a:r>
            <a:r>
              <a:rPr lang="en-US" sz="2200" dirty="0"/>
              <a:t> = 0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u="sng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find(x)</a:t>
            </a:r>
            <a:r>
              <a:rPr lang="en-US" sz="2200" dirty="0"/>
              <a:t>: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current = x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while (</a:t>
            </a:r>
            <a:r>
              <a:rPr lang="en-US" sz="2200" dirty="0" err="1"/>
              <a:t>current.parent</a:t>
            </a:r>
            <a:r>
              <a:rPr lang="en-US" sz="2200" dirty="0"/>
              <a:t> != null)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	current = </a:t>
            </a:r>
            <a:r>
              <a:rPr lang="en-US" sz="2200" dirty="0" err="1"/>
              <a:t>current.parent</a:t>
            </a: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return current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805919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spcAft>
                <a:spcPts val="300"/>
              </a:spcAft>
              <a:buNone/>
            </a:pPr>
            <a:r>
              <a:rPr lang="en-US" sz="2200" u="sng" dirty="0">
                <a:solidFill>
                  <a:schemeClr val="tx1"/>
                </a:solidFill>
              </a:rPr>
              <a:t>unio</a:t>
            </a:r>
            <a:r>
              <a:rPr lang="en-US" sz="2200" u="sng" dirty="0"/>
              <a:t>n</a:t>
            </a:r>
            <a:r>
              <a:rPr lang="en-US" sz="2200" dirty="0"/>
              <a:t>(u, v):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 = find(u) // root of u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 = find(v) // root of v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 ==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br>
              <a:rPr lang="en-US" sz="2200" baseline="-25000" dirty="0"/>
            </a:br>
            <a:r>
              <a:rPr lang="en-US" sz="2200" dirty="0"/>
              <a:t>		return “SAME SET”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.rank</a:t>
            </a:r>
            <a:r>
              <a:rPr lang="en-US" sz="2200" dirty="0"/>
              <a:t> &gt;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br>
              <a:rPr lang="en-US" sz="2200" dirty="0"/>
            </a:br>
            <a:r>
              <a:rPr lang="en-US" sz="22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.parent</a:t>
            </a:r>
            <a:r>
              <a:rPr lang="en-US" sz="2200" dirty="0"/>
              <a:t> =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	//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 will be the new root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.rank</a:t>
            </a:r>
            <a:r>
              <a:rPr lang="en-US" sz="2200" dirty="0"/>
              <a:t> &lt;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br>
              <a:rPr lang="en-US" sz="2200" dirty="0"/>
            </a:br>
            <a:r>
              <a:rPr lang="en-US" sz="22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.parent</a:t>
            </a:r>
            <a:r>
              <a:rPr lang="en-US" sz="2200" dirty="0"/>
              <a:t> 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	//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 will be the new root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.rank</a:t>
            </a:r>
            <a:r>
              <a:rPr lang="en-US" sz="2200" dirty="0"/>
              <a:t> ==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br>
              <a:rPr lang="en-US" sz="2200" dirty="0"/>
            </a:br>
            <a:r>
              <a:rPr lang="en-US" sz="22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.parent</a:t>
            </a:r>
            <a:r>
              <a:rPr lang="en-US" sz="2200" dirty="0"/>
              <a:t> 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baseline="-25000" dirty="0"/>
              <a:t>	</a:t>
            </a:r>
            <a:r>
              <a:rPr lang="en-US" sz="2200" dirty="0"/>
              <a:t>//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 will be the root</a:t>
            </a:r>
            <a:br>
              <a:rPr lang="en-US" sz="2200" baseline="-25000" dirty="0"/>
            </a:br>
            <a:r>
              <a:rPr lang="en-US" sz="2200" baseline="-250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r>
              <a:rPr lang="en-US" sz="2200" dirty="0"/>
              <a:t>++		// update the rank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824031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10196D-8DC7-409B-9655-06C559D61F15}"/>
              </a:ext>
            </a:extLst>
          </p:cNvPr>
          <p:cNvSpPr txBox="1"/>
          <p:nvPr/>
        </p:nvSpPr>
        <p:spPr>
          <a:xfrm>
            <a:off x="1674745" y="3355821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a,b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4B36B15E-2AC5-484F-A0E6-CA53AAB47352}"/>
              </a:ext>
            </a:extLst>
          </p:cNvPr>
          <p:cNvGrpSpPr/>
          <p:nvPr/>
        </p:nvGrpSpPr>
        <p:grpSpPr>
          <a:xfrm>
            <a:off x="925512" y="2007257"/>
            <a:ext cx="494395" cy="3146681"/>
            <a:chOff x="925512" y="2007257"/>
            <a:chExt cx="494395" cy="3146681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8179977-CEE8-49AF-AB44-148F922BBFAE}"/>
                </a:ext>
              </a:extLst>
            </p:cNvPr>
            <p:cNvSpPr/>
            <p:nvPr/>
          </p:nvSpPr>
          <p:spPr>
            <a:xfrm>
              <a:off x="930442" y="2007257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9D40AAC0-EA94-46F3-8ABD-DC21A0281B65}"/>
                </a:ext>
              </a:extLst>
            </p:cNvPr>
            <p:cNvSpPr/>
            <p:nvPr/>
          </p:nvSpPr>
          <p:spPr>
            <a:xfrm>
              <a:off x="935372" y="26700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E5EF509D-227B-4228-AF25-EA03387180BB}"/>
                </a:ext>
              </a:extLst>
            </p:cNvPr>
            <p:cNvSpPr/>
            <p:nvPr/>
          </p:nvSpPr>
          <p:spPr>
            <a:xfrm>
              <a:off x="935372" y="33558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20ABFEE-C101-4B5A-A423-582B8943EA63}"/>
                </a:ext>
              </a:extLst>
            </p:cNvPr>
            <p:cNvSpPr/>
            <p:nvPr/>
          </p:nvSpPr>
          <p:spPr>
            <a:xfrm>
              <a:off x="925512" y="40416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82D05BA-08E4-4D13-8818-C74CB4948317}"/>
                </a:ext>
              </a:extLst>
            </p:cNvPr>
            <p:cNvSpPr/>
            <p:nvPr/>
          </p:nvSpPr>
          <p:spPr>
            <a:xfrm>
              <a:off x="930442" y="47274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652A674-FFB8-4B19-B53F-A1357801D4C8}"/>
              </a:ext>
            </a:extLst>
          </p:cNvPr>
          <p:cNvGrpSpPr/>
          <p:nvPr/>
        </p:nvGrpSpPr>
        <p:grpSpPr>
          <a:xfrm>
            <a:off x="3072438" y="2127632"/>
            <a:ext cx="647283" cy="3246074"/>
            <a:chOff x="3302569" y="1997602"/>
            <a:chExt cx="647283" cy="3246074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29BD838-93BE-421F-AE05-457ADE402452}"/>
                </a:ext>
              </a:extLst>
            </p:cNvPr>
            <p:cNvSpPr/>
            <p:nvPr/>
          </p:nvSpPr>
          <p:spPr>
            <a:xfrm>
              <a:off x="3312429" y="3445559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4A9CF1C-3A62-4E44-8F53-7F235818D4D5}"/>
                </a:ext>
              </a:extLst>
            </p:cNvPr>
            <p:cNvSpPr/>
            <p:nvPr/>
          </p:nvSpPr>
          <p:spPr>
            <a:xfrm>
              <a:off x="3302569" y="4131359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253F0A4A-590D-41E9-9667-A7EC5F7AA542}"/>
                </a:ext>
              </a:extLst>
            </p:cNvPr>
            <p:cNvSpPr/>
            <p:nvPr/>
          </p:nvSpPr>
          <p:spPr>
            <a:xfrm>
              <a:off x="3307499" y="4817159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E994674-8F4E-4A2C-A926-D9A3BEAB90C1}"/>
                </a:ext>
              </a:extLst>
            </p:cNvPr>
            <p:cNvSpPr/>
            <p:nvPr/>
          </p:nvSpPr>
          <p:spPr>
            <a:xfrm>
              <a:off x="3505177" y="1997602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CB639C6-3510-4D28-8097-79ECC04ABBCF}"/>
                </a:ext>
              </a:extLst>
            </p:cNvPr>
            <p:cNvSpPr/>
            <p:nvPr/>
          </p:nvSpPr>
          <p:spPr>
            <a:xfrm>
              <a:off x="3302569" y="2836641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5C7B3CC6-1BDE-4B23-8A10-B2DE54B9AF83}"/>
                </a:ext>
              </a:extLst>
            </p:cNvPr>
            <p:cNvCxnSpPr>
              <a:cxnSpLocks/>
              <a:stCxn id="83" idx="4"/>
              <a:endCxn id="84" idx="0"/>
            </p:cNvCxnSpPr>
            <p:nvPr/>
          </p:nvCxnSpPr>
          <p:spPr>
            <a:xfrm flipH="1">
              <a:off x="3524907" y="2440625"/>
              <a:ext cx="202608" cy="396016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CA6F49AC-7873-455C-BE34-AED59889C960}"/>
              </a:ext>
            </a:extLst>
          </p:cNvPr>
          <p:cNvSpPr txBox="1"/>
          <p:nvPr/>
        </p:nvSpPr>
        <p:spPr>
          <a:xfrm>
            <a:off x="3888697" y="3355821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c,d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75B2EC5-8E6E-446E-A0B7-B3176EFEB8AE}"/>
              </a:ext>
            </a:extLst>
          </p:cNvPr>
          <p:cNvGrpSpPr/>
          <p:nvPr/>
        </p:nvGrpSpPr>
        <p:grpSpPr>
          <a:xfrm>
            <a:off x="5408653" y="1864423"/>
            <a:ext cx="647283" cy="3246074"/>
            <a:chOff x="5248391" y="1864423"/>
            <a:chExt cx="647283" cy="3246074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B845286-5FCA-4D55-8A1B-0A09211E34A9}"/>
                </a:ext>
              </a:extLst>
            </p:cNvPr>
            <p:cNvSpPr/>
            <p:nvPr/>
          </p:nvSpPr>
          <p:spPr>
            <a:xfrm>
              <a:off x="5258251" y="331238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A9ED88C-2C31-4437-B0B9-C88BC1F4518A}"/>
                </a:ext>
              </a:extLst>
            </p:cNvPr>
            <p:cNvSpPr/>
            <p:nvPr/>
          </p:nvSpPr>
          <p:spPr>
            <a:xfrm>
              <a:off x="5248391" y="399818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675C69C9-7E47-48E4-87F8-B64591832AD7}"/>
                </a:ext>
              </a:extLst>
            </p:cNvPr>
            <p:cNvSpPr/>
            <p:nvPr/>
          </p:nvSpPr>
          <p:spPr>
            <a:xfrm>
              <a:off x="5253321" y="468398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5FF87405-F28F-4313-A958-FFB441CBCD24}"/>
                </a:ext>
              </a:extLst>
            </p:cNvPr>
            <p:cNvSpPr/>
            <p:nvPr/>
          </p:nvSpPr>
          <p:spPr>
            <a:xfrm>
              <a:off x="5450999" y="1864423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D008C37-1628-419C-B2C9-F435A3BE5367}"/>
                </a:ext>
              </a:extLst>
            </p:cNvPr>
            <p:cNvSpPr/>
            <p:nvPr/>
          </p:nvSpPr>
          <p:spPr>
            <a:xfrm>
              <a:off x="5248391" y="2703462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cxnSp>
          <p:nvCxnSpPr>
            <p:cNvPr id="98" name="Straight Arrow Connector 97">
              <a:extLst>
                <a:ext uri="{FF2B5EF4-FFF2-40B4-BE49-F238E27FC236}">
                  <a16:creationId xmlns:a16="http://schemas.microsoft.com/office/drawing/2014/main" id="{03725873-E722-4DAA-B053-FD72C48E1AC3}"/>
                </a:ext>
              </a:extLst>
            </p:cNvPr>
            <p:cNvCxnSpPr>
              <a:cxnSpLocks/>
              <a:stCxn id="96" idx="4"/>
              <a:endCxn id="97" idx="0"/>
            </p:cNvCxnSpPr>
            <p:nvPr/>
          </p:nvCxnSpPr>
          <p:spPr>
            <a:xfrm flipH="1">
              <a:off x="5470729" y="2307446"/>
              <a:ext cx="202608" cy="396016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1595FC3C-F007-497B-9949-F9513276D883}"/>
                </a:ext>
              </a:extLst>
            </p:cNvPr>
            <p:cNvCxnSpPr>
              <a:cxnSpLocks/>
              <a:stCxn id="91" idx="4"/>
              <a:endCxn id="92" idx="0"/>
            </p:cNvCxnSpPr>
            <p:nvPr/>
          </p:nvCxnSpPr>
          <p:spPr>
            <a:xfrm flipH="1">
              <a:off x="5490659" y="3738897"/>
              <a:ext cx="9860" cy="259283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88685481-C245-453A-BA42-7B855DC8F0B9}"/>
              </a:ext>
            </a:extLst>
          </p:cNvPr>
          <p:cNvSpPr txBox="1"/>
          <p:nvPr/>
        </p:nvSpPr>
        <p:spPr>
          <a:xfrm>
            <a:off x="6164856" y="3351605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e,d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21890C2-DF06-4A65-9A59-DFF4A41A8CCF}"/>
              </a:ext>
            </a:extLst>
          </p:cNvPr>
          <p:cNvGrpSpPr/>
          <p:nvPr/>
        </p:nvGrpSpPr>
        <p:grpSpPr>
          <a:xfrm>
            <a:off x="7638974" y="2192975"/>
            <a:ext cx="1211338" cy="2806062"/>
            <a:chOff x="6716712" y="2116775"/>
            <a:chExt cx="1211338" cy="2806062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D749C68D-F0FF-4B72-B6E8-6965DAF2EEB4}"/>
                </a:ext>
              </a:extLst>
            </p:cNvPr>
            <p:cNvSpPr/>
            <p:nvPr/>
          </p:nvSpPr>
          <p:spPr>
            <a:xfrm>
              <a:off x="6984600" y="3750669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8DC81AC6-B1A1-4366-A649-3F33D90BD1C4}"/>
                </a:ext>
              </a:extLst>
            </p:cNvPr>
            <p:cNvSpPr/>
            <p:nvPr/>
          </p:nvSpPr>
          <p:spPr>
            <a:xfrm>
              <a:off x="6716712" y="449632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DB0736D3-D9FA-48EC-A4DA-FC58D351C2C5}"/>
                </a:ext>
              </a:extLst>
            </p:cNvPr>
            <p:cNvSpPr/>
            <p:nvPr/>
          </p:nvSpPr>
          <p:spPr>
            <a:xfrm>
              <a:off x="7443515" y="449632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FF3D1D94-F8E9-4A3C-A3E9-F67B53B205DB}"/>
                </a:ext>
              </a:extLst>
            </p:cNvPr>
            <p:cNvSpPr/>
            <p:nvPr/>
          </p:nvSpPr>
          <p:spPr>
            <a:xfrm>
              <a:off x="7147920" y="2116775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460E0480-707B-4D78-9513-71BB748E6A9A}"/>
                </a:ext>
              </a:extLst>
            </p:cNvPr>
            <p:cNvSpPr/>
            <p:nvPr/>
          </p:nvSpPr>
          <p:spPr>
            <a:xfrm>
              <a:off x="6945312" y="2955814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DB9C00AB-51B2-4196-9327-CC2BE88F618E}"/>
                </a:ext>
              </a:extLst>
            </p:cNvPr>
            <p:cNvCxnSpPr>
              <a:cxnSpLocks/>
              <a:stCxn id="108" idx="4"/>
              <a:endCxn id="109" idx="0"/>
            </p:cNvCxnSpPr>
            <p:nvPr/>
          </p:nvCxnSpPr>
          <p:spPr>
            <a:xfrm flipH="1">
              <a:off x="7167650" y="2559798"/>
              <a:ext cx="202608" cy="396016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85154995-6490-4910-BC25-D6443E12DE4C}"/>
                </a:ext>
              </a:extLst>
            </p:cNvPr>
            <p:cNvCxnSpPr>
              <a:cxnSpLocks/>
              <a:stCxn id="103" idx="4"/>
              <a:endCxn id="104" idx="0"/>
            </p:cNvCxnSpPr>
            <p:nvPr/>
          </p:nvCxnSpPr>
          <p:spPr>
            <a:xfrm flipH="1">
              <a:off x="6958980" y="4177186"/>
              <a:ext cx="267888" cy="319134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27C91C97-BFAD-4B93-B639-F5C071383B52}"/>
                </a:ext>
              </a:extLst>
            </p:cNvPr>
            <p:cNvCxnSpPr>
              <a:cxnSpLocks/>
              <a:stCxn id="103" idx="4"/>
              <a:endCxn id="105" idx="0"/>
            </p:cNvCxnSpPr>
            <p:nvPr/>
          </p:nvCxnSpPr>
          <p:spPr>
            <a:xfrm>
              <a:off x="7226868" y="4177186"/>
              <a:ext cx="458915" cy="319134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48712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0" grpId="0"/>
      <p:bldP spid="10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Result is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4EB690-3695-465A-8C79-06106BA62580}"/>
              </a:ext>
            </a:extLst>
          </p:cNvPr>
          <p:cNvSpPr/>
          <p:nvPr/>
        </p:nvSpPr>
        <p:spPr>
          <a:xfrm>
            <a:off x="838435" y="2371488"/>
            <a:ext cx="484535" cy="42651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F70B8E-D97A-4234-A2D7-57D710F74D23}"/>
              </a:ext>
            </a:extLst>
          </p:cNvPr>
          <p:cNvGrpSpPr/>
          <p:nvPr/>
        </p:nvGrpSpPr>
        <p:grpSpPr>
          <a:xfrm>
            <a:off x="3004337" y="1949450"/>
            <a:ext cx="484535" cy="1354231"/>
            <a:chOff x="2873375" y="1623032"/>
            <a:chExt cx="304800" cy="967768"/>
          </a:xfrm>
          <a:solidFill>
            <a:srgbClr val="00B0F0"/>
          </a:solidFill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22A08F0-FA34-44FF-80C7-91A015462AE6}"/>
                </a:ext>
              </a:extLst>
            </p:cNvPr>
            <p:cNvSpPr/>
            <p:nvPr/>
          </p:nvSpPr>
          <p:spPr>
            <a:xfrm>
              <a:off x="2873375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6FB531D-ED48-43FA-A3E0-D22E30023F40}"/>
                </a:ext>
              </a:extLst>
            </p:cNvPr>
            <p:cNvSpPr/>
            <p:nvPr/>
          </p:nvSpPr>
          <p:spPr>
            <a:xfrm>
              <a:off x="2873375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5845F45B-E5CA-4FE6-A389-5D22E5F58D6C}"/>
                </a:ext>
              </a:extLst>
            </p:cNvPr>
            <p:cNvCxnSpPr>
              <a:stCxn id="8" idx="4"/>
              <a:endCxn id="9" idx="0"/>
            </p:cNvCxnSpPr>
            <p:nvPr/>
          </p:nvCxnSpPr>
          <p:spPr>
            <a:xfrm>
              <a:off x="3025775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0157772-CE78-428A-AF7F-446B1870447E}"/>
              </a:ext>
            </a:extLst>
          </p:cNvPr>
          <p:cNvGrpSpPr/>
          <p:nvPr/>
        </p:nvGrpSpPr>
        <p:grpSpPr>
          <a:xfrm>
            <a:off x="4876186" y="1848755"/>
            <a:ext cx="3018247" cy="2207266"/>
            <a:chOff x="4284662" y="2029772"/>
            <a:chExt cx="3018247" cy="220726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72D5795-5F7E-4387-A84C-1416FA069FC7}"/>
                </a:ext>
              </a:extLst>
            </p:cNvPr>
            <p:cNvSpPr/>
            <p:nvPr/>
          </p:nvSpPr>
          <p:spPr>
            <a:xfrm>
              <a:off x="6091572" y="2029772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82A5D4-73DF-4CD5-8F6D-806EC5DFE415}"/>
                </a:ext>
              </a:extLst>
            </p:cNvPr>
            <p:cNvSpPr/>
            <p:nvPr/>
          </p:nvSpPr>
          <p:spPr>
            <a:xfrm>
              <a:off x="4284662" y="2987253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BDD044-E467-4260-BA6D-D10FD86E8CE6}"/>
                </a:ext>
              </a:extLst>
            </p:cNvPr>
            <p:cNvSpPr/>
            <p:nvPr/>
          </p:nvSpPr>
          <p:spPr>
            <a:xfrm>
              <a:off x="6091572" y="2957486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C82EA08-FE70-4C1E-A86D-F1F74C118CE6}"/>
                </a:ext>
              </a:extLst>
            </p:cNvPr>
            <p:cNvSpPr/>
            <p:nvPr/>
          </p:nvSpPr>
          <p:spPr>
            <a:xfrm>
              <a:off x="5364770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45F18B7-A371-4AFC-8A44-92CC1A3E2E0C}"/>
                </a:ext>
              </a:extLst>
            </p:cNvPr>
            <p:cNvSpPr/>
            <p:nvPr/>
          </p:nvSpPr>
          <p:spPr>
            <a:xfrm>
              <a:off x="6818374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2B8FDAF-5A00-45E7-8676-BFF88D3E0678}"/>
                </a:ext>
              </a:extLst>
            </p:cNvPr>
            <p:cNvCxnSpPr>
              <a:stCxn id="12" idx="3"/>
              <a:endCxn id="13" idx="7"/>
            </p:cNvCxnSpPr>
            <p:nvPr/>
          </p:nvCxnSpPr>
          <p:spPr>
            <a:xfrm flipH="1">
              <a:off x="4698238" y="2393827"/>
              <a:ext cx="1464293" cy="65588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1B1714C-A61A-46C8-8FC6-D02B77BF9A4D}"/>
                </a:ext>
              </a:extLst>
            </p:cNvPr>
            <p:cNvCxnSpPr>
              <a:stCxn id="12" idx="4"/>
              <a:endCxn id="14" idx="0"/>
            </p:cNvCxnSpPr>
            <p:nvPr/>
          </p:nvCxnSpPr>
          <p:spPr>
            <a:xfrm>
              <a:off x="6333840" y="2456289"/>
              <a:ext cx="0" cy="50119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F3C6C76-B358-4D48-9468-29C50710FF9C}"/>
                </a:ext>
              </a:extLst>
            </p:cNvPr>
            <p:cNvCxnSpPr>
              <a:stCxn id="14" idx="3"/>
              <a:endCxn id="16" idx="0"/>
            </p:cNvCxnSpPr>
            <p:nvPr/>
          </p:nvCxnSpPr>
          <p:spPr>
            <a:xfrm flipH="1">
              <a:off x="5607038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603A024-9D73-4CDB-B00C-662FDAF2DF45}"/>
                </a:ext>
              </a:extLst>
            </p:cNvPr>
            <p:cNvCxnSpPr>
              <a:stCxn id="14" idx="5"/>
              <a:endCxn id="17" idx="0"/>
            </p:cNvCxnSpPr>
            <p:nvPr/>
          </p:nvCxnSpPr>
          <p:spPr>
            <a:xfrm>
              <a:off x="6505149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CA0BCB7-F6F8-41C2-9928-A0F0181D12BD}"/>
              </a:ext>
            </a:extLst>
          </p:cNvPr>
          <p:cNvGrpSpPr/>
          <p:nvPr/>
        </p:nvGrpSpPr>
        <p:grpSpPr>
          <a:xfrm>
            <a:off x="9203977" y="2179637"/>
            <a:ext cx="484535" cy="1279552"/>
            <a:chOff x="7908577" y="2957486"/>
            <a:chExt cx="484535" cy="127955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0DC376D-C645-47C2-AFB5-33DA0470CB62}"/>
                </a:ext>
              </a:extLst>
            </p:cNvPr>
            <p:cNvSpPr/>
            <p:nvPr/>
          </p:nvSpPr>
          <p:spPr>
            <a:xfrm>
              <a:off x="7908577" y="2957486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1FAE06C-668B-4041-B991-C531A81678B5}"/>
                </a:ext>
              </a:extLst>
            </p:cNvPr>
            <p:cNvSpPr/>
            <p:nvPr/>
          </p:nvSpPr>
          <p:spPr>
            <a:xfrm>
              <a:off x="7908577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3BC66BD-28E2-44F9-BC3A-CE998278E183}"/>
                </a:ext>
              </a:extLst>
            </p:cNvPr>
            <p:cNvCxnSpPr>
              <a:stCxn id="15" idx="4"/>
              <a:endCxn id="18" idx="0"/>
            </p:cNvCxnSpPr>
            <p:nvPr/>
          </p:nvCxnSpPr>
          <p:spPr>
            <a:xfrm>
              <a:off x="8150845" y="3384003"/>
              <a:ext cx="0" cy="42651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58E3340-1607-4CBB-A31F-471F7BB289FC}"/>
              </a:ext>
            </a:extLst>
          </p:cNvPr>
          <p:cNvCxnSpPr>
            <a:cxnSpLocks/>
          </p:cNvCxnSpPr>
          <p:nvPr/>
        </p:nvCxnSpPr>
        <p:spPr>
          <a:xfrm>
            <a:off x="7528046" y="2974658"/>
            <a:ext cx="1463698" cy="4247"/>
          </a:xfrm>
          <a:prstGeom prst="straightConnector1">
            <a:avLst/>
          </a:prstGeom>
          <a:ln w="63500" cmpd="dbl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551C01B-CCEE-4B0F-8863-F1A7C85FF870}"/>
              </a:ext>
            </a:extLst>
          </p:cNvPr>
          <p:cNvGrpSpPr/>
          <p:nvPr/>
        </p:nvGrpSpPr>
        <p:grpSpPr>
          <a:xfrm>
            <a:off x="5489941" y="4624108"/>
            <a:ext cx="3770472" cy="2292684"/>
            <a:chOff x="2673350" y="3451832"/>
            <a:chExt cx="2584450" cy="1577368"/>
          </a:xfrm>
          <a:solidFill>
            <a:srgbClr val="00B0F0"/>
          </a:solidFill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7D0B97B-B291-494C-91B2-53B1EB763A5B}"/>
                </a:ext>
              </a:extLst>
            </p:cNvPr>
            <p:cNvSpPr/>
            <p:nvPr/>
          </p:nvSpPr>
          <p:spPr>
            <a:xfrm>
              <a:off x="3810000" y="34518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C0FE4D5-937C-4399-9863-83D59B9A7501}"/>
                </a:ext>
              </a:extLst>
            </p:cNvPr>
            <p:cNvSpPr/>
            <p:nvPr/>
          </p:nvSpPr>
          <p:spPr>
            <a:xfrm>
              <a:off x="2673350" y="413607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0B630DF-97F8-475E-ADE1-10AB15FBD424}"/>
                </a:ext>
              </a:extLst>
            </p:cNvPr>
            <p:cNvSpPr/>
            <p:nvPr/>
          </p:nvSpPr>
          <p:spPr>
            <a:xfrm>
              <a:off x="3810000" y="41148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9C97A19-52EB-43DB-8BAD-17D10E74C944}"/>
                </a:ext>
              </a:extLst>
            </p:cNvPr>
            <p:cNvSpPr/>
            <p:nvPr/>
          </p:nvSpPr>
          <p:spPr>
            <a:xfrm>
              <a:off x="4953000" y="41148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A1B723-D713-47DF-BC82-4ED7F1CDCA31}"/>
                </a:ext>
              </a:extLst>
            </p:cNvPr>
            <p:cNvSpPr/>
            <p:nvPr/>
          </p:nvSpPr>
          <p:spPr>
            <a:xfrm>
              <a:off x="33528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3336AC6-C6B1-4937-8851-90F77E5716E2}"/>
                </a:ext>
              </a:extLst>
            </p:cNvPr>
            <p:cNvSpPr/>
            <p:nvPr/>
          </p:nvSpPr>
          <p:spPr>
            <a:xfrm>
              <a:off x="42672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329623B-4CE9-4608-850B-2CEADB8651F1}"/>
                </a:ext>
              </a:extLst>
            </p:cNvPr>
            <p:cNvSpPr/>
            <p:nvPr/>
          </p:nvSpPr>
          <p:spPr>
            <a:xfrm>
              <a:off x="49530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C96F02A-2209-411F-AB36-51CD56F484A9}"/>
                </a:ext>
              </a:extLst>
            </p:cNvPr>
            <p:cNvCxnSpPr>
              <a:stCxn id="31" idx="3"/>
              <a:endCxn id="32" idx="7"/>
            </p:cNvCxnSpPr>
            <p:nvPr/>
          </p:nvCxnSpPr>
          <p:spPr>
            <a:xfrm flipH="1">
              <a:off x="2933513" y="3711995"/>
              <a:ext cx="921124" cy="468714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58D061E-A016-4139-8635-F8D61666550F}"/>
                </a:ext>
              </a:extLst>
            </p:cNvPr>
            <p:cNvCxnSpPr>
              <a:stCxn id="31" idx="4"/>
              <a:endCxn id="33" idx="0"/>
            </p:cNvCxnSpPr>
            <p:nvPr/>
          </p:nvCxnSpPr>
          <p:spPr>
            <a:xfrm>
              <a:off x="3962400" y="37566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AB3ADD6-3E1E-46CC-B160-F8813CA56583}"/>
                </a:ext>
              </a:extLst>
            </p:cNvPr>
            <p:cNvCxnSpPr>
              <a:stCxn id="31" idx="5"/>
              <a:endCxn id="35" idx="1"/>
            </p:cNvCxnSpPr>
            <p:nvPr/>
          </p:nvCxnSpPr>
          <p:spPr>
            <a:xfrm>
              <a:off x="4070163" y="3711995"/>
              <a:ext cx="927474" cy="447442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6E7EE0B-786A-4830-AE26-755983016F41}"/>
                </a:ext>
              </a:extLst>
            </p:cNvPr>
            <p:cNvCxnSpPr>
              <a:stCxn id="33" idx="3"/>
              <a:endCxn id="36" idx="0"/>
            </p:cNvCxnSpPr>
            <p:nvPr/>
          </p:nvCxnSpPr>
          <p:spPr>
            <a:xfrm flipH="1">
              <a:off x="3505200" y="43749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78FFCF7-DEC4-4014-B3B8-8C4C65B36A01}"/>
                </a:ext>
              </a:extLst>
            </p:cNvPr>
            <p:cNvCxnSpPr>
              <a:stCxn id="33" idx="5"/>
              <a:endCxn id="37" idx="0"/>
            </p:cNvCxnSpPr>
            <p:nvPr/>
          </p:nvCxnSpPr>
          <p:spPr>
            <a:xfrm>
              <a:off x="4070163" y="43749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99480C7C-1501-4790-A374-23175E215118}"/>
                </a:ext>
              </a:extLst>
            </p:cNvPr>
            <p:cNvCxnSpPr>
              <a:stCxn id="35" idx="4"/>
              <a:endCxn id="38" idx="0"/>
            </p:cNvCxnSpPr>
            <p:nvPr/>
          </p:nvCxnSpPr>
          <p:spPr>
            <a:xfrm>
              <a:off x="5105400" y="4419600"/>
              <a:ext cx="0" cy="304800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E10196D-8DC7-409B-9655-06C559D61F15}"/>
              </a:ext>
            </a:extLst>
          </p:cNvPr>
          <p:cNvSpPr txBox="1"/>
          <p:nvPr/>
        </p:nvSpPr>
        <p:spPr>
          <a:xfrm>
            <a:off x="7615948" y="2409934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f,g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6331DC5-F808-470F-8E75-4142AB9FCAF8}"/>
              </a:ext>
            </a:extLst>
          </p:cNvPr>
          <p:cNvCxnSpPr>
            <a:cxnSpLocks/>
          </p:cNvCxnSpPr>
          <p:nvPr/>
        </p:nvCxnSpPr>
        <p:spPr>
          <a:xfrm>
            <a:off x="1498342" y="2766736"/>
            <a:ext cx="1286438" cy="5470"/>
          </a:xfrm>
          <a:prstGeom prst="straightConnector1">
            <a:avLst/>
          </a:prstGeom>
          <a:ln w="63500" cmpd="dbl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0644E27B-D9A9-4ED6-A98F-188231CBCE80}"/>
              </a:ext>
            </a:extLst>
          </p:cNvPr>
          <p:cNvSpPr txBox="1"/>
          <p:nvPr/>
        </p:nvSpPr>
        <p:spPr>
          <a:xfrm>
            <a:off x="1498342" y="2137859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a,b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CA570B9-34F6-4931-9067-8C2A0B9367C6}"/>
              </a:ext>
            </a:extLst>
          </p:cNvPr>
          <p:cNvGrpSpPr/>
          <p:nvPr/>
        </p:nvGrpSpPr>
        <p:grpSpPr>
          <a:xfrm>
            <a:off x="1371795" y="4975487"/>
            <a:ext cx="1282210" cy="1354231"/>
            <a:chOff x="1689143" y="4829605"/>
            <a:chExt cx="1282210" cy="1354231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0EBFD9C-096C-4E10-9C1C-78C97F874748}"/>
                </a:ext>
              </a:extLst>
            </p:cNvPr>
            <p:cNvSpPr/>
            <p:nvPr/>
          </p:nvSpPr>
          <p:spPr>
            <a:xfrm>
              <a:off x="1689143" y="5695793"/>
              <a:ext cx="444674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a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AD7E94D-8BA5-402E-8970-9E6CFB815710}"/>
                </a:ext>
              </a:extLst>
            </p:cNvPr>
            <p:cNvGrpSpPr/>
            <p:nvPr/>
          </p:nvGrpSpPr>
          <p:grpSpPr>
            <a:xfrm>
              <a:off x="2486818" y="4829605"/>
              <a:ext cx="484535" cy="1354231"/>
              <a:chOff x="2873375" y="1623032"/>
              <a:chExt cx="304800" cy="967768"/>
            </a:xfrm>
            <a:solidFill>
              <a:srgbClr val="00B0F0"/>
            </a:solidFill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5A5BF0C-1A0A-4A48-B73B-95B8734F0B39}"/>
                  </a:ext>
                </a:extLst>
              </p:cNvPr>
              <p:cNvSpPr/>
              <p:nvPr/>
            </p:nvSpPr>
            <p:spPr>
              <a:xfrm>
                <a:off x="2873375" y="1623032"/>
                <a:ext cx="304800" cy="304800"/>
              </a:xfrm>
              <a:prstGeom prst="ellipse">
                <a:avLst/>
              </a:prstGeom>
              <a:grpFill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b</a:t>
                </a: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5A7C04C0-0D45-4522-835D-5023A8B03F98}"/>
                  </a:ext>
                </a:extLst>
              </p:cNvPr>
              <p:cNvSpPr/>
              <p:nvPr/>
            </p:nvSpPr>
            <p:spPr>
              <a:xfrm>
                <a:off x="2873375" y="2286000"/>
                <a:ext cx="304800" cy="304800"/>
              </a:xfrm>
              <a:prstGeom prst="ellipse">
                <a:avLst/>
              </a:prstGeom>
              <a:grpFill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c</a:t>
                </a:r>
              </a:p>
            </p:txBody>
          </p: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A8CB976E-46E5-43D5-BD27-D846D00C17BC}"/>
                  </a:ext>
                </a:extLst>
              </p:cNvPr>
              <p:cNvCxnSpPr>
                <a:stCxn id="47" idx="4"/>
                <a:endCxn id="48" idx="0"/>
              </p:cNvCxnSpPr>
              <p:nvPr/>
            </p:nvCxnSpPr>
            <p:spPr>
              <a:xfrm>
                <a:off x="3025775" y="1927832"/>
                <a:ext cx="0" cy="358168"/>
              </a:xfrm>
              <a:prstGeom prst="straightConnector1">
                <a:avLst/>
              </a:prstGeom>
              <a:grpFill/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FA0D4AF5-F0F8-4686-83F3-A8B427E2A817}"/>
                </a:ext>
              </a:extLst>
            </p:cNvPr>
            <p:cNvCxnSpPr>
              <a:cxnSpLocks/>
              <a:stCxn id="47" idx="4"/>
              <a:endCxn id="26" idx="7"/>
            </p:cNvCxnSpPr>
            <p:nvPr/>
          </p:nvCxnSpPr>
          <p:spPr>
            <a:xfrm flipH="1">
              <a:off x="2068696" y="5256122"/>
              <a:ext cx="660390" cy="504550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71033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Goal: write a program to evaluate an arithmetic expression? For example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( ( ( 16 / ( 8 − ( 2 + 2 ) ) ) × 3) − ( 2 + ( 1 – 1 ) ) )</a:t>
            </a:r>
          </a:p>
          <a:p>
            <a:endParaRPr lang="en-US" altLang="he-IL" sz="2000" dirty="0"/>
          </a:p>
          <a:p>
            <a:endParaRPr lang="en-US" altLang="he-IL" sz="2000" dirty="0"/>
          </a:p>
          <a:p>
            <a:r>
              <a:rPr lang="en-US" altLang="he-IL" sz="2000" dirty="0"/>
              <a:t>We need to evaluate the two subexpressions, and then apply the operator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operand1 = ( ( 16 / ( 8 − ( 2 + 2 ) ) ) × 3)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operand2 = ( 2 + ( 1 – 1 ) 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result = operand1 – operand2 </a:t>
            </a:r>
          </a:p>
          <a:p>
            <a:r>
              <a:rPr lang="en-US" altLang="he-IL" sz="2000" dirty="0"/>
              <a:t>But how do we parse the entire expression?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46E264-6D14-4934-BA29-71F6302B2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823" y="2948840"/>
            <a:ext cx="60299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Let’s say all operations have parentheses, including the outermost operation</a:t>
            </a:r>
          </a:p>
        </p:txBody>
      </p:sp>
    </p:spTree>
    <p:extLst>
      <p:ext uri="{BB962C8B-B14F-4D97-AF65-F5344CB8AC3E}">
        <p14:creationId xmlns:p14="http://schemas.microsoft.com/office/powerpoint/2010/main" val="339686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Result is: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0157772-CE78-428A-AF7F-446B1870447E}"/>
              </a:ext>
            </a:extLst>
          </p:cNvPr>
          <p:cNvGrpSpPr/>
          <p:nvPr/>
        </p:nvGrpSpPr>
        <p:grpSpPr>
          <a:xfrm>
            <a:off x="1797020" y="1670361"/>
            <a:ext cx="3018247" cy="2207266"/>
            <a:chOff x="4284662" y="2029772"/>
            <a:chExt cx="3018247" cy="220726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72D5795-5F7E-4387-A84C-1416FA069FC7}"/>
                </a:ext>
              </a:extLst>
            </p:cNvPr>
            <p:cNvSpPr/>
            <p:nvPr/>
          </p:nvSpPr>
          <p:spPr>
            <a:xfrm>
              <a:off x="6091572" y="2029772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82A5D4-73DF-4CD5-8F6D-806EC5DFE415}"/>
                </a:ext>
              </a:extLst>
            </p:cNvPr>
            <p:cNvSpPr/>
            <p:nvPr/>
          </p:nvSpPr>
          <p:spPr>
            <a:xfrm>
              <a:off x="4284662" y="2987253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BDD044-E467-4260-BA6D-D10FD86E8CE6}"/>
                </a:ext>
              </a:extLst>
            </p:cNvPr>
            <p:cNvSpPr/>
            <p:nvPr/>
          </p:nvSpPr>
          <p:spPr>
            <a:xfrm>
              <a:off x="6091572" y="2957486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C82EA08-FE70-4C1E-A86D-F1F74C118CE6}"/>
                </a:ext>
              </a:extLst>
            </p:cNvPr>
            <p:cNvSpPr/>
            <p:nvPr/>
          </p:nvSpPr>
          <p:spPr>
            <a:xfrm>
              <a:off x="5364770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45F18B7-A371-4AFC-8A44-92CC1A3E2E0C}"/>
                </a:ext>
              </a:extLst>
            </p:cNvPr>
            <p:cNvSpPr/>
            <p:nvPr/>
          </p:nvSpPr>
          <p:spPr>
            <a:xfrm>
              <a:off x="6818374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2B8FDAF-5A00-45E7-8676-BFF88D3E0678}"/>
                </a:ext>
              </a:extLst>
            </p:cNvPr>
            <p:cNvCxnSpPr>
              <a:stCxn id="12" idx="3"/>
              <a:endCxn id="13" idx="7"/>
            </p:cNvCxnSpPr>
            <p:nvPr/>
          </p:nvCxnSpPr>
          <p:spPr>
            <a:xfrm flipH="1">
              <a:off x="4698238" y="2393827"/>
              <a:ext cx="1464293" cy="65588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1B1714C-A61A-46C8-8FC6-D02B77BF9A4D}"/>
                </a:ext>
              </a:extLst>
            </p:cNvPr>
            <p:cNvCxnSpPr>
              <a:stCxn id="12" idx="4"/>
              <a:endCxn id="14" idx="0"/>
            </p:cNvCxnSpPr>
            <p:nvPr/>
          </p:nvCxnSpPr>
          <p:spPr>
            <a:xfrm>
              <a:off x="6333840" y="2456289"/>
              <a:ext cx="0" cy="50119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F3C6C76-B358-4D48-9468-29C50710FF9C}"/>
                </a:ext>
              </a:extLst>
            </p:cNvPr>
            <p:cNvCxnSpPr>
              <a:stCxn id="14" idx="3"/>
              <a:endCxn id="16" idx="0"/>
            </p:cNvCxnSpPr>
            <p:nvPr/>
          </p:nvCxnSpPr>
          <p:spPr>
            <a:xfrm flipH="1">
              <a:off x="5607038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603A024-9D73-4CDB-B00C-662FDAF2DF45}"/>
                </a:ext>
              </a:extLst>
            </p:cNvPr>
            <p:cNvCxnSpPr>
              <a:stCxn id="14" idx="5"/>
              <a:endCxn id="17" idx="0"/>
            </p:cNvCxnSpPr>
            <p:nvPr/>
          </p:nvCxnSpPr>
          <p:spPr>
            <a:xfrm>
              <a:off x="6505149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58E3340-1607-4CBB-A31F-471F7BB289FC}"/>
              </a:ext>
            </a:extLst>
          </p:cNvPr>
          <p:cNvCxnSpPr>
            <a:cxnSpLocks/>
          </p:cNvCxnSpPr>
          <p:nvPr/>
        </p:nvCxnSpPr>
        <p:spPr>
          <a:xfrm>
            <a:off x="5324784" y="2686057"/>
            <a:ext cx="1463698" cy="4247"/>
          </a:xfrm>
          <a:prstGeom prst="straightConnector1">
            <a:avLst/>
          </a:prstGeom>
          <a:ln w="63500" cmpd="dbl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E10196D-8DC7-409B-9655-06C559D61F15}"/>
              </a:ext>
            </a:extLst>
          </p:cNvPr>
          <p:cNvSpPr txBox="1"/>
          <p:nvPr/>
        </p:nvSpPr>
        <p:spPr>
          <a:xfrm>
            <a:off x="5339624" y="2117254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f,b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974F372-BD2D-4B95-A8F1-A97EBDEB6C02}"/>
              </a:ext>
            </a:extLst>
          </p:cNvPr>
          <p:cNvGrpSpPr/>
          <p:nvPr/>
        </p:nvGrpSpPr>
        <p:grpSpPr>
          <a:xfrm>
            <a:off x="7251532" y="1919983"/>
            <a:ext cx="1546537" cy="2131826"/>
            <a:chOff x="7213937" y="2526225"/>
            <a:chExt cx="1546537" cy="213182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CA0BCB7-F6F8-41C2-9928-A0F0181D12BD}"/>
                </a:ext>
              </a:extLst>
            </p:cNvPr>
            <p:cNvGrpSpPr/>
            <p:nvPr/>
          </p:nvGrpSpPr>
          <p:grpSpPr>
            <a:xfrm>
              <a:off x="7213937" y="2526225"/>
              <a:ext cx="484535" cy="1279552"/>
              <a:chOff x="7908577" y="2957486"/>
              <a:chExt cx="484535" cy="1279552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F0DC376D-C645-47C2-AFB5-33DA0470CB62}"/>
                  </a:ext>
                </a:extLst>
              </p:cNvPr>
              <p:cNvSpPr/>
              <p:nvPr/>
            </p:nvSpPr>
            <p:spPr>
              <a:xfrm>
                <a:off x="7908577" y="2957486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g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1FAE06C-668B-4041-B991-C531A81678B5}"/>
                  </a:ext>
                </a:extLst>
              </p:cNvPr>
              <p:cNvSpPr/>
              <p:nvPr/>
            </p:nvSpPr>
            <p:spPr>
              <a:xfrm>
                <a:off x="7908577" y="3810521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j</a:t>
                </a:r>
              </a:p>
            </p:txBody>
          </p: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83BC66BD-28E2-44F9-BC3A-CE998278E183}"/>
                  </a:ext>
                </a:extLst>
              </p:cNvPr>
              <p:cNvCxnSpPr>
                <a:stCxn id="15" idx="4"/>
                <a:endCxn id="18" idx="0"/>
              </p:cNvCxnSpPr>
              <p:nvPr/>
            </p:nvCxnSpPr>
            <p:spPr>
              <a:xfrm>
                <a:off x="8150845" y="3384003"/>
                <a:ext cx="0" cy="426517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5A5BF0C-1A0A-4A48-B73B-95B8734F0B39}"/>
                </a:ext>
              </a:extLst>
            </p:cNvPr>
            <p:cNvSpPr/>
            <p:nvPr/>
          </p:nvSpPr>
          <p:spPr>
            <a:xfrm>
              <a:off x="8275939" y="330382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A7C04C0-0D45-4522-835D-5023A8B03F98}"/>
                </a:ext>
              </a:extLst>
            </p:cNvPr>
            <p:cNvSpPr/>
            <p:nvPr/>
          </p:nvSpPr>
          <p:spPr>
            <a:xfrm>
              <a:off x="8275939" y="4231534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A8CB976E-46E5-43D5-BD27-D846D00C17BC}"/>
                </a:ext>
              </a:extLst>
            </p:cNvPr>
            <p:cNvCxnSpPr>
              <a:cxnSpLocks/>
              <a:stCxn id="47" idx="4"/>
              <a:endCxn id="48" idx="0"/>
            </p:cNvCxnSpPr>
            <p:nvPr/>
          </p:nvCxnSpPr>
          <p:spPr>
            <a:xfrm>
              <a:off x="8518207" y="3730337"/>
              <a:ext cx="0" cy="50119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5EA54917-E8E3-4A71-A705-B25187E57FEE}"/>
                </a:ext>
              </a:extLst>
            </p:cNvPr>
            <p:cNvCxnSpPr>
              <a:cxnSpLocks/>
              <a:stCxn id="15" idx="4"/>
              <a:endCxn id="47" idx="1"/>
            </p:cNvCxnSpPr>
            <p:nvPr/>
          </p:nvCxnSpPr>
          <p:spPr>
            <a:xfrm>
              <a:off x="7456205" y="2952742"/>
              <a:ext cx="890693" cy="413540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5E1A5DF-07AE-4FF1-B772-C6FF49A6E8A4}"/>
              </a:ext>
            </a:extLst>
          </p:cNvPr>
          <p:cNvGrpSpPr/>
          <p:nvPr/>
        </p:nvGrpSpPr>
        <p:grpSpPr>
          <a:xfrm>
            <a:off x="1960961" y="4094980"/>
            <a:ext cx="4840996" cy="3116423"/>
            <a:chOff x="1960961" y="4094980"/>
            <a:chExt cx="4840996" cy="311642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7D0B97B-B291-494C-91B2-53B1EB763A5B}"/>
                </a:ext>
              </a:extLst>
            </p:cNvPr>
            <p:cNvSpPr/>
            <p:nvPr/>
          </p:nvSpPr>
          <p:spPr>
            <a:xfrm>
              <a:off x="3619228" y="4094980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C0FE4D5-937C-4399-9863-83D59B9A7501}"/>
                </a:ext>
              </a:extLst>
            </p:cNvPr>
            <p:cNvSpPr/>
            <p:nvPr/>
          </p:nvSpPr>
          <p:spPr>
            <a:xfrm>
              <a:off x="1960961" y="5089514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0B630DF-97F8-475E-ADE1-10AB15FBD424}"/>
                </a:ext>
              </a:extLst>
            </p:cNvPr>
            <p:cNvSpPr/>
            <p:nvPr/>
          </p:nvSpPr>
          <p:spPr>
            <a:xfrm>
              <a:off x="3619228" y="5058595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A1B723-D713-47DF-BC82-4ED7F1CDCA31}"/>
                </a:ext>
              </a:extLst>
            </p:cNvPr>
            <p:cNvSpPr/>
            <p:nvPr/>
          </p:nvSpPr>
          <p:spPr>
            <a:xfrm>
              <a:off x="2952215" y="5944641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3336AC6-C6B1-4937-8851-90F77E5716E2}"/>
                </a:ext>
              </a:extLst>
            </p:cNvPr>
            <p:cNvSpPr/>
            <p:nvPr/>
          </p:nvSpPr>
          <p:spPr>
            <a:xfrm>
              <a:off x="4286240" y="5944641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C96F02A-2209-411F-AB36-51CD56F484A9}"/>
                </a:ext>
              </a:extLst>
            </p:cNvPr>
            <p:cNvCxnSpPr>
              <a:stCxn id="31" idx="3"/>
              <a:endCxn id="32" idx="7"/>
            </p:cNvCxnSpPr>
            <p:nvPr/>
          </p:nvCxnSpPr>
          <p:spPr>
            <a:xfrm flipH="1">
              <a:off x="2340515" y="4473124"/>
              <a:ext cx="1343834" cy="681270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58D061E-A016-4139-8635-F8D61666550F}"/>
                </a:ext>
              </a:extLst>
            </p:cNvPr>
            <p:cNvCxnSpPr>
              <a:stCxn id="31" idx="4"/>
              <a:endCxn id="33" idx="0"/>
            </p:cNvCxnSpPr>
            <p:nvPr/>
          </p:nvCxnSpPr>
          <p:spPr>
            <a:xfrm>
              <a:off x="3841565" y="4538003"/>
              <a:ext cx="0" cy="520593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AB3ADD6-3E1E-46CC-B160-F8813CA56583}"/>
                </a:ext>
              </a:extLst>
            </p:cNvPr>
            <p:cNvCxnSpPr>
              <a:cxnSpLocks/>
              <a:stCxn id="31" idx="5"/>
            </p:cNvCxnSpPr>
            <p:nvPr/>
          </p:nvCxnSpPr>
          <p:spPr>
            <a:xfrm>
              <a:off x="3998781" y="4473124"/>
              <a:ext cx="1353098" cy="650351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6E7EE0B-786A-4830-AE26-755983016F41}"/>
                </a:ext>
              </a:extLst>
            </p:cNvPr>
            <p:cNvCxnSpPr>
              <a:stCxn id="33" idx="3"/>
              <a:endCxn id="36" idx="0"/>
            </p:cNvCxnSpPr>
            <p:nvPr/>
          </p:nvCxnSpPr>
          <p:spPr>
            <a:xfrm flipH="1">
              <a:off x="3174553" y="5436739"/>
              <a:ext cx="509796" cy="50790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78FFCF7-DEC4-4014-B3B8-8C4C65B36A01}"/>
                </a:ext>
              </a:extLst>
            </p:cNvPr>
            <p:cNvCxnSpPr>
              <a:stCxn id="33" idx="5"/>
              <a:endCxn id="37" idx="0"/>
            </p:cNvCxnSpPr>
            <p:nvPr/>
          </p:nvCxnSpPr>
          <p:spPr>
            <a:xfrm>
              <a:off x="3998781" y="5436739"/>
              <a:ext cx="509796" cy="50790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128D240-F2D4-4E46-9E9C-5C61334BA26F}"/>
                </a:ext>
              </a:extLst>
            </p:cNvPr>
            <p:cNvGrpSpPr/>
            <p:nvPr/>
          </p:nvGrpSpPr>
          <p:grpSpPr>
            <a:xfrm>
              <a:off x="5255420" y="5079577"/>
              <a:ext cx="1546537" cy="2131826"/>
              <a:chOff x="7213937" y="2526225"/>
              <a:chExt cx="1546537" cy="2131826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1F59720C-AB91-43ED-899C-565F56994736}"/>
                  </a:ext>
                </a:extLst>
              </p:cNvPr>
              <p:cNvGrpSpPr/>
              <p:nvPr/>
            </p:nvGrpSpPr>
            <p:grpSpPr>
              <a:xfrm>
                <a:off x="7213937" y="2526225"/>
                <a:ext cx="484535" cy="1279552"/>
                <a:chOff x="7908577" y="2957486"/>
                <a:chExt cx="484535" cy="1279552"/>
              </a:xfrm>
            </p:grpSpPr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BBBEC094-913A-4B0C-BB42-6591179DA8A6}"/>
                    </a:ext>
                  </a:extLst>
                </p:cNvPr>
                <p:cNvSpPr/>
                <p:nvPr/>
              </p:nvSpPr>
              <p:spPr>
                <a:xfrm>
                  <a:off x="7908577" y="2957486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g</a:t>
                  </a: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ED16DED8-0841-47FA-B278-7D05B59C6C69}"/>
                    </a:ext>
                  </a:extLst>
                </p:cNvPr>
                <p:cNvSpPr/>
                <p:nvPr/>
              </p:nvSpPr>
              <p:spPr>
                <a:xfrm>
                  <a:off x="7908577" y="3810521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j</a:t>
                  </a:r>
                </a:p>
              </p:txBody>
            </p:sp>
            <p:cxnSp>
              <p:nvCxnSpPr>
                <p:cNvPr id="58" name="Straight Arrow Connector 57">
                  <a:extLst>
                    <a:ext uri="{FF2B5EF4-FFF2-40B4-BE49-F238E27FC236}">
                      <a16:creationId xmlns:a16="http://schemas.microsoft.com/office/drawing/2014/main" id="{223ED6CC-6055-461B-BCD4-E7381A9D7488}"/>
                    </a:ext>
                  </a:extLst>
                </p:cNvPr>
                <p:cNvCxnSpPr>
                  <a:stCxn id="56" idx="4"/>
                  <a:endCxn id="57" idx="0"/>
                </p:cNvCxnSpPr>
                <p:nvPr/>
              </p:nvCxnSpPr>
              <p:spPr>
                <a:xfrm>
                  <a:off x="8150845" y="3384003"/>
                  <a:ext cx="0" cy="426517"/>
                </a:xfrm>
                <a:prstGeom prst="straightConnector1">
                  <a:avLst/>
                </a:prstGeom>
                <a:solidFill>
                  <a:srgbClr val="00B0F0"/>
                </a:solidFill>
                <a:ln w="28575">
                  <a:solidFill>
                    <a:srgbClr val="0070C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D3E0A5E2-941E-4F22-8BA0-CA9B274480AE}"/>
                  </a:ext>
                </a:extLst>
              </p:cNvPr>
              <p:cNvSpPr/>
              <p:nvPr/>
            </p:nvSpPr>
            <p:spPr>
              <a:xfrm>
                <a:off x="8275939" y="3303820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b</a:t>
                </a: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3F640140-D8FE-4526-844E-43E9EC8A27AA}"/>
                  </a:ext>
                </a:extLst>
              </p:cNvPr>
              <p:cNvSpPr/>
              <p:nvPr/>
            </p:nvSpPr>
            <p:spPr>
              <a:xfrm>
                <a:off x="8275939" y="4231534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c</a:t>
                </a: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2C837951-F77A-4952-B978-F4361293C791}"/>
                  </a:ext>
                </a:extLst>
              </p:cNvPr>
              <p:cNvCxnSpPr>
                <a:cxnSpLocks/>
                <a:stCxn id="52" idx="4"/>
                <a:endCxn id="53" idx="0"/>
              </p:cNvCxnSpPr>
              <p:nvPr/>
            </p:nvCxnSpPr>
            <p:spPr>
              <a:xfrm>
                <a:off x="8518207" y="3730337"/>
                <a:ext cx="0" cy="501197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9C5A64BB-2533-4020-897D-8BE346C1BBD7}"/>
                  </a:ext>
                </a:extLst>
              </p:cNvPr>
              <p:cNvCxnSpPr>
                <a:cxnSpLocks/>
                <a:stCxn id="56" idx="4"/>
                <a:endCxn id="52" idx="1"/>
              </p:cNvCxnSpPr>
              <p:nvPr/>
            </p:nvCxnSpPr>
            <p:spPr>
              <a:xfrm>
                <a:off x="7456205" y="2952742"/>
                <a:ext cx="890693" cy="413540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87951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Running time</a:t>
            </a:r>
            <a:r>
              <a:rPr lang="en-US" sz="2200" dirty="0"/>
              <a:t>:</a:t>
            </a:r>
          </a:p>
          <a:p>
            <a:pPr>
              <a:lnSpc>
                <a:spcPct val="100000"/>
              </a:lnSpc>
            </a:pPr>
            <a:r>
              <a:rPr lang="en-US" sz="2200" u="sng" dirty="0"/>
              <a:t>find(x)</a:t>
            </a:r>
            <a:r>
              <a:rPr lang="en-US" sz="2200" dirty="0"/>
              <a:t>: If the tree of x has depth h, then find(x) runs in O(h) time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  <a:p>
            <a:r>
              <a:rPr lang="en-US" sz="2200" dirty="0"/>
              <a:t>union</a:t>
            </a:r>
            <a:r>
              <a:rPr lang="en-US" sz="2200" u="sng" dirty="0"/>
              <a:t>(</a:t>
            </a:r>
            <a:r>
              <a:rPr lang="en-US" sz="2200" u="sng" dirty="0" err="1"/>
              <a:t>u,v</a:t>
            </a:r>
            <a:r>
              <a:rPr lang="en-US" sz="2200" u="sng" dirty="0"/>
              <a:t>)</a:t>
            </a:r>
            <a:r>
              <a:rPr lang="en-US" sz="2200" dirty="0"/>
              <a:t>: If the tree of u has depth h</a:t>
            </a:r>
            <a:r>
              <a:rPr lang="en-US" sz="2200" baseline="-25000" dirty="0"/>
              <a:t>u</a:t>
            </a:r>
            <a:r>
              <a:rPr lang="en-US" sz="2200" dirty="0"/>
              <a:t> and the tree of v has depth h</a:t>
            </a:r>
            <a:r>
              <a:rPr lang="en-US" sz="2200" baseline="-25000" dirty="0"/>
              <a:t>v</a:t>
            </a:r>
            <a:r>
              <a:rPr lang="en-US" sz="2200" dirty="0"/>
              <a:t>, then union(</a:t>
            </a:r>
            <a:r>
              <a:rPr lang="en-US" sz="2200" dirty="0" err="1"/>
              <a:t>u,v</a:t>
            </a:r>
            <a:r>
              <a:rPr lang="en-US" sz="2200" dirty="0"/>
              <a:t>) runs in O(h</a:t>
            </a:r>
            <a:r>
              <a:rPr lang="en-US" sz="2200" baseline="-25000" dirty="0"/>
              <a:t>u</a:t>
            </a:r>
            <a:r>
              <a:rPr lang="en-US" sz="2200" dirty="0"/>
              <a:t> + h</a:t>
            </a:r>
            <a:r>
              <a:rPr lang="en-US" sz="2200" baseline="-25000" dirty="0"/>
              <a:t>v</a:t>
            </a:r>
            <a:r>
              <a:rPr lang="en-US" sz="2200" dirty="0"/>
              <a:t>) time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lnSpc>
                <a:spcPct val="100000"/>
              </a:lnSpc>
            </a:pPr>
            <a:r>
              <a:rPr lang="en-US" sz="2200" u="sng" dirty="0"/>
              <a:t>Conclusion</a:t>
            </a:r>
            <a:r>
              <a:rPr lang="en-US" sz="2200" dirty="0"/>
              <a:t>: we should try to keep the trees as shallow as possible</a:t>
            </a:r>
          </a:p>
        </p:txBody>
      </p:sp>
    </p:spTree>
    <p:extLst>
      <p:ext uri="{BB962C8B-B14F-4D97-AF65-F5344CB8AC3E}">
        <p14:creationId xmlns:p14="http://schemas.microsoft.com/office/powerpoint/2010/main" val="1736609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spcAft>
                <a:spcPts val="300"/>
              </a:spcAft>
              <a:buNone/>
            </a:pPr>
            <a:r>
              <a:rPr lang="en-US" sz="2200" u="sng" dirty="0">
                <a:solidFill>
                  <a:schemeClr val="tx1"/>
                </a:solidFill>
              </a:rPr>
              <a:t>unio</a:t>
            </a:r>
            <a:r>
              <a:rPr lang="en-US" sz="2200" u="sng" dirty="0"/>
              <a:t>n</a:t>
            </a:r>
            <a:r>
              <a:rPr lang="en-US" sz="2200" dirty="0"/>
              <a:t>(u, v):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 = find(u) // root of u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 = find(v) // root of v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 ==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br>
              <a:rPr lang="en-US" sz="2200" baseline="-25000" dirty="0"/>
            </a:br>
            <a:r>
              <a:rPr lang="en-US" sz="2200" dirty="0"/>
              <a:t>		return “SAME SET”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.rank</a:t>
            </a:r>
            <a:r>
              <a:rPr lang="en-US" sz="2200" dirty="0"/>
              <a:t> &gt;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br>
              <a:rPr lang="en-US" sz="2200" dirty="0"/>
            </a:br>
            <a:r>
              <a:rPr lang="en-US" sz="22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.parent</a:t>
            </a:r>
            <a:r>
              <a:rPr lang="en-US" sz="2200" dirty="0"/>
              <a:t> =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	//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/>
              <a:t> will be the new root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.rank</a:t>
            </a:r>
            <a:r>
              <a:rPr lang="en-US" sz="2200" dirty="0"/>
              <a:t> &lt;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br>
              <a:rPr lang="en-US" sz="2200" dirty="0"/>
            </a:br>
            <a:r>
              <a:rPr lang="en-US" sz="22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.parent</a:t>
            </a:r>
            <a:r>
              <a:rPr lang="en-US" sz="2200" dirty="0"/>
              <a:t> 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	//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 will be the new root</a:t>
            </a:r>
          </a:p>
          <a:p>
            <a:pPr marL="457200" indent="-457200"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200" dirty="0"/>
              <a:t>	if 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.rank</a:t>
            </a:r>
            <a:r>
              <a:rPr lang="en-US" sz="2200" dirty="0"/>
              <a:t> ==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br>
              <a:rPr lang="en-US" sz="2200" dirty="0"/>
            </a:br>
            <a:r>
              <a:rPr lang="en-US" sz="22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u</a:t>
            </a:r>
            <a:r>
              <a:rPr lang="en-US" sz="2200" dirty="0" err="1"/>
              <a:t>.parent</a:t>
            </a:r>
            <a:r>
              <a:rPr lang="en-US" sz="2200" dirty="0"/>
              <a:t> =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baseline="-25000" dirty="0"/>
              <a:t>	</a:t>
            </a:r>
            <a:r>
              <a:rPr lang="en-US" sz="2200" dirty="0"/>
              <a:t>// 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/>
              <a:t> will be the root</a:t>
            </a:r>
            <a:br>
              <a:rPr lang="en-US" sz="2200" baseline="-25000" dirty="0"/>
            </a:br>
            <a:r>
              <a:rPr lang="en-US" sz="2200" baseline="-25000" dirty="0"/>
              <a:t>		</a:t>
            </a:r>
            <a:r>
              <a:rPr lang="en-US" sz="2200" dirty="0" err="1"/>
              <a:t>root</a:t>
            </a:r>
            <a:r>
              <a:rPr lang="en-US" sz="2200" baseline="-25000" dirty="0" err="1"/>
              <a:t>v</a:t>
            </a:r>
            <a:r>
              <a:rPr lang="en-US" sz="2200" dirty="0" err="1"/>
              <a:t>.rank</a:t>
            </a:r>
            <a:r>
              <a:rPr lang="en-US" sz="2200" dirty="0"/>
              <a:t>++			// update the rank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508949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Key Property</a:t>
            </a:r>
            <a:r>
              <a:rPr lang="en-US" sz="2200" dirty="0"/>
              <a:t>: If rank(v)=k, then it has at least 2</a:t>
            </a:r>
            <a:r>
              <a:rPr lang="en-US" sz="2200" baseline="30000" dirty="0"/>
              <a:t>k</a:t>
            </a:r>
            <a:r>
              <a:rPr lang="en-US" sz="2200" dirty="0"/>
              <a:t> vertices under it (including itself).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Proof by induction</a:t>
            </a:r>
            <a:r>
              <a:rPr lang="en-US" sz="2200" dirty="0"/>
              <a:t>: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In </a:t>
            </a:r>
            <a:r>
              <a:rPr lang="en-US" sz="2200" dirty="0" err="1"/>
              <a:t>makeset</a:t>
            </a:r>
            <a:r>
              <a:rPr lang="en-US" sz="2200" dirty="0"/>
              <a:t>() we set </a:t>
            </a:r>
            <a:r>
              <a:rPr lang="en-US" sz="2200" dirty="0" err="1"/>
              <a:t>u.rank</a:t>
            </a:r>
            <a:r>
              <a:rPr lang="en-US" sz="2200" dirty="0"/>
              <a:t> = 0, and u has 2</a:t>
            </a:r>
            <a:r>
              <a:rPr lang="en-US" sz="2200" baseline="30000" dirty="0"/>
              <a:t>0</a:t>
            </a:r>
            <a:r>
              <a:rPr lang="en-US" sz="2200" dirty="0"/>
              <a:t>=1 node under it (just itself).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Induction step</a:t>
            </a:r>
            <a:r>
              <a:rPr lang="en-US" sz="2200" dirty="0"/>
              <a:t>: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If in the union(</a:t>
            </a:r>
            <a:r>
              <a:rPr lang="en-US" sz="2200" dirty="0" err="1"/>
              <a:t>u,v</a:t>
            </a:r>
            <a:r>
              <a:rPr lang="en-US" sz="2200" dirty="0"/>
              <a:t>) we had </a:t>
            </a:r>
            <a:r>
              <a:rPr lang="en-US" sz="2200" dirty="0" err="1"/>
              <a:t>v.rank</a:t>
            </a:r>
            <a:r>
              <a:rPr lang="en-US" sz="2200" dirty="0"/>
              <a:t> &gt; </a:t>
            </a:r>
            <a:r>
              <a:rPr lang="en-US" sz="2200" dirty="0" err="1"/>
              <a:t>u.rank</a:t>
            </a:r>
            <a:r>
              <a:rPr lang="en-US" sz="2200" dirty="0"/>
              <a:t>, then the ranks don’t change, but the number of vertices under v increases.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If in union(</a:t>
            </a:r>
            <a:r>
              <a:rPr lang="en-US" sz="2200" dirty="0" err="1"/>
              <a:t>u,v</a:t>
            </a:r>
            <a:r>
              <a:rPr lang="en-US" sz="2200" dirty="0"/>
              <a:t>) we had </a:t>
            </a:r>
            <a:r>
              <a:rPr lang="en-US" sz="2200" dirty="0" err="1"/>
              <a:t>u.rank</a:t>
            </a:r>
            <a:r>
              <a:rPr lang="en-US" sz="2200" dirty="0"/>
              <a:t> == </a:t>
            </a:r>
            <a:r>
              <a:rPr lang="en-US" sz="2200" dirty="0" err="1"/>
              <a:t>v.rank</a:t>
            </a:r>
            <a:r>
              <a:rPr lang="en-US" sz="2200" dirty="0"/>
              <a:t>, then both subtrees had at least 2</a:t>
            </a:r>
            <a:r>
              <a:rPr lang="en-US" sz="2200" baseline="30000" dirty="0"/>
              <a:t>k</a:t>
            </a:r>
            <a:r>
              <a:rPr lang="en-US" sz="2200" dirty="0"/>
              <a:t> vertices by induction. Merging them gives at least 2</a:t>
            </a:r>
            <a:r>
              <a:rPr lang="en-US" sz="2200" baseline="30000" dirty="0"/>
              <a:t>k+1 </a:t>
            </a:r>
            <a:r>
              <a:rPr lang="en-US" sz="2200" dirty="0"/>
              <a:t>vertices and the root has rank=k+1.</a:t>
            </a:r>
          </a:p>
        </p:txBody>
      </p:sp>
    </p:spTree>
    <p:extLst>
      <p:ext uri="{BB962C8B-B14F-4D97-AF65-F5344CB8AC3E}">
        <p14:creationId xmlns:p14="http://schemas.microsoft.com/office/powerpoint/2010/main" val="37541782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Key Property</a:t>
            </a:r>
            <a:r>
              <a:rPr lang="en-US" sz="2200" dirty="0"/>
              <a:t>: If a vertex has rank k, then  has at least  2</a:t>
            </a:r>
            <a:r>
              <a:rPr lang="en-US" sz="2200" baseline="30000" dirty="0"/>
              <a:t>k</a:t>
            </a:r>
            <a:r>
              <a:rPr lang="en-US" sz="2200" dirty="0"/>
              <a:t> vertices under it (including itself).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Conclusion</a:t>
            </a:r>
            <a:r>
              <a:rPr lang="en-US" sz="2200" dirty="0"/>
              <a:t>: If there are n vertices, then maximal rank=depth is at most log</a:t>
            </a:r>
            <a:r>
              <a:rPr lang="en-US" sz="2200" baseline="-25000" dirty="0"/>
              <a:t>2</a:t>
            </a:r>
            <a:r>
              <a:rPr lang="en-US" sz="2200" dirty="0"/>
              <a:t>(n). Therefore, </a:t>
            </a:r>
            <a:r>
              <a:rPr lang="en-US" sz="2200" u="sng" dirty="0"/>
              <a:t>find</a:t>
            </a:r>
            <a:r>
              <a:rPr lang="en-US" sz="2200" dirty="0"/>
              <a:t> and </a:t>
            </a:r>
            <a:r>
              <a:rPr lang="en-US" sz="2200" u="sng" dirty="0"/>
              <a:t>union</a:t>
            </a:r>
            <a:r>
              <a:rPr lang="en-US" sz="2200" dirty="0"/>
              <a:t> run in O(log(n)) time.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Q</a:t>
            </a:r>
            <a:r>
              <a:rPr lang="en-US" sz="2200" dirty="0"/>
              <a:t>: Can we do faster than O(log(n))?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58768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Are the following structures possible in our union-find?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YES: 					NO			NO	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union(</a:t>
            </a:r>
            <a:r>
              <a:rPr lang="en-US" sz="2400" dirty="0" err="1"/>
              <a:t>e,d</a:t>
            </a:r>
            <a:r>
              <a:rPr lang="en-US" sz="2400" dirty="0"/>
              <a:t>)				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union(</a:t>
            </a:r>
            <a:r>
              <a:rPr lang="en-US" sz="2400" dirty="0" err="1"/>
              <a:t>h,f</a:t>
            </a:r>
            <a:r>
              <a:rPr lang="en-US" sz="2400" dirty="0"/>
              <a:t>)					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union(</a:t>
            </a:r>
            <a:r>
              <a:rPr lang="en-US" sz="2400" dirty="0" err="1"/>
              <a:t>h,i</a:t>
            </a:r>
            <a:r>
              <a:rPr lang="en-US" sz="2400" dirty="0"/>
              <a:t>)					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union(</a:t>
            </a:r>
            <a:r>
              <a:rPr lang="en-US" sz="2400" dirty="0" err="1"/>
              <a:t>f,d</a:t>
            </a:r>
            <a:r>
              <a:rPr lang="en-US" sz="2400" dirty="0"/>
              <a:t>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0157772-CE78-428A-AF7F-446B1870447E}"/>
              </a:ext>
            </a:extLst>
          </p:cNvPr>
          <p:cNvGrpSpPr/>
          <p:nvPr/>
        </p:nvGrpSpPr>
        <p:grpSpPr>
          <a:xfrm>
            <a:off x="588892" y="2330600"/>
            <a:ext cx="3018247" cy="2207266"/>
            <a:chOff x="4284662" y="2029772"/>
            <a:chExt cx="3018247" cy="2207266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72D5795-5F7E-4387-A84C-1416FA069FC7}"/>
                </a:ext>
              </a:extLst>
            </p:cNvPr>
            <p:cNvSpPr/>
            <p:nvPr/>
          </p:nvSpPr>
          <p:spPr>
            <a:xfrm>
              <a:off x="6091572" y="2029772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82A5D4-73DF-4CD5-8F6D-806EC5DFE415}"/>
                </a:ext>
              </a:extLst>
            </p:cNvPr>
            <p:cNvSpPr/>
            <p:nvPr/>
          </p:nvSpPr>
          <p:spPr>
            <a:xfrm>
              <a:off x="4284662" y="2987253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BDD044-E467-4260-BA6D-D10FD86E8CE6}"/>
                </a:ext>
              </a:extLst>
            </p:cNvPr>
            <p:cNvSpPr/>
            <p:nvPr/>
          </p:nvSpPr>
          <p:spPr>
            <a:xfrm>
              <a:off x="6091572" y="2957486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C82EA08-FE70-4C1E-A86D-F1F74C118CE6}"/>
                </a:ext>
              </a:extLst>
            </p:cNvPr>
            <p:cNvSpPr/>
            <p:nvPr/>
          </p:nvSpPr>
          <p:spPr>
            <a:xfrm>
              <a:off x="5364770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45F18B7-A371-4AFC-8A44-92CC1A3E2E0C}"/>
                </a:ext>
              </a:extLst>
            </p:cNvPr>
            <p:cNvSpPr/>
            <p:nvPr/>
          </p:nvSpPr>
          <p:spPr>
            <a:xfrm>
              <a:off x="6818374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2B8FDAF-5A00-45E7-8676-BFF88D3E0678}"/>
                </a:ext>
              </a:extLst>
            </p:cNvPr>
            <p:cNvCxnSpPr>
              <a:cxnSpLocks/>
              <a:stCxn id="12" idx="3"/>
              <a:endCxn id="13" idx="7"/>
            </p:cNvCxnSpPr>
            <p:nvPr/>
          </p:nvCxnSpPr>
          <p:spPr>
            <a:xfrm flipH="1">
              <a:off x="4698238" y="2393827"/>
              <a:ext cx="1464293" cy="65588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1B1714C-A61A-46C8-8FC6-D02B77BF9A4D}"/>
                </a:ext>
              </a:extLst>
            </p:cNvPr>
            <p:cNvCxnSpPr>
              <a:stCxn id="12" idx="4"/>
              <a:endCxn id="14" idx="0"/>
            </p:cNvCxnSpPr>
            <p:nvPr/>
          </p:nvCxnSpPr>
          <p:spPr>
            <a:xfrm>
              <a:off x="6333840" y="2456289"/>
              <a:ext cx="0" cy="50119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F3C6C76-B358-4D48-9468-29C50710FF9C}"/>
                </a:ext>
              </a:extLst>
            </p:cNvPr>
            <p:cNvCxnSpPr>
              <a:stCxn id="14" idx="3"/>
              <a:endCxn id="16" idx="0"/>
            </p:cNvCxnSpPr>
            <p:nvPr/>
          </p:nvCxnSpPr>
          <p:spPr>
            <a:xfrm flipH="1">
              <a:off x="5607038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603A024-9D73-4CDB-B00C-662FDAF2DF45}"/>
                </a:ext>
              </a:extLst>
            </p:cNvPr>
            <p:cNvCxnSpPr>
              <a:stCxn id="14" idx="5"/>
              <a:endCxn id="17" idx="0"/>
            </p:cNvCxnSpPr>
            <p:nvPr/>
          </p:nvCxnSpPr>
          <p:spPr>
            <a:xfrm>
              <a:off x="6505149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974F372-BD2D-4B95-A8F1-A97EBDEB6C02}"/>
              </a:ext>
            </a:extLst>
          </p:cNvPr>
          <p:cNvGrpSpPr/>
          <p:nvPr/>
        </p:nvGrpSpPr>
        <p:grpSpPr>
          <a:xfrm>
            <a:off x="4987769" y="2359820"/>
            <a:ext cx="898111" cy="2258217"/>
            <a:chOff x="7862363" y="2399834"/>
            <a:chExt cx="898111" cy="225821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0DC376D-C645-47C2-AFB5-33DA0470CB62}"/>
                </a:ext>
              </a:extLst>
            </p:cNvPr>
            <p:cNvSpPr/>
            <p:nvPr/>
          </p:nvSpPr>
          <p:spPr>
            <a:xfrm>
              <a:off x="7862363" y="2399834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5A5BF0C-1A0A-4A48-B73B-95B8734F0B39}"/>
                </a:ext>
              </a:extLst>
            </p:cNvPr>
            <p:cNvSpPr/>
            <p:nvPr/>
          </p:nvSpPr>
          <p:spPr>
            <a:xfrm>
              <a:off x="8275939" y="3303820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5A7C04C0-0D45-4522-835D-5023A8B03F98}"/>
                </a:ext>
              </a:extLst>
            </p:cNvPr>
            <p:cNvSpPr/>
            <p:nvPr/>
          </p:nvSpPr>
          <p:spPr>
            <a:xfrm>
              <a:off x="8275939" y="4231534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3</a:t>
              </a:r>
            </a:p>
          </p:txBody>
        </p: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A8CB976E-46E5-43D5-BD27-D846D00C17BC}"/>
                </a:ext>
              </a:extLst>
            </p:cNvPr>
            <p:cNvCxnSpPr>
              <a:cxnSpLocks/>
              <a:stCxn id="47" idx="4"/>
              <a:endCxn id="48" idx="0"/>
            </p:cNvCxnSpPr>
            <p:nvPr/>
          </p:nvCxnSpPr>
          <p:spPr>
            <a:xfrm>
              <a:off x="8518207" y="3730337"/>
              <a:ext cx="0" cy="50119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5EA54917-E8E3-4A71-A705-B25187E57FEE}"/>
                </a:ext>
              </a:extLst>
            </p:cNvPr>
            <p:cNvCxnSpPr>
              <a:cxnSpLocks/>
              <a:stCxn id="15" idx="4"/>
              <a:endCxn id="47" idx="1"/>
            </p:cNvCxnSpPr>
            <p:nvPr/>
          </p:nvCxnSpPr>
          <p:spPr>
            <a:xfrm>
              <a:off x="8104631" y="2826351"/>
              <a:ext cx="242267" cy="539931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E0C79AC-3008-45B3-896D-647EA5AB03EB}"/>
              </a:ext>
            </a:extLst>
          </p:cNvPr>
          <p:cNvGrpSpPr/>
          <p:nvPr/>
        </p:nvGrpSpPr>
        <p:grpSpPr>
          <a:xfrm>
            <a:off x="7478712" y="2255837"/>
            <a:ext cx="1938139" cy="2207266"/>
            <a:chOff x="5364770" y="2029772"/>
            <a:chExt cx="1938139" cy="220726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73309773-1D25-47F8-9761-2B48709C7DA4}"/>
                </a:ext>
              </a:extLst>
            </p:cNvPr>
            <p:cNvSpPr/>
            <p:nvPr/>
          </p:nvSpPr>
          <p:spPr>
            <a:xfrm>
              <a:off x="6091572" y="2029772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E24BC179-627F-468E-81F2-D75C0BE3995B}"/>
                </a:ext>
              </a:extLst>
            </p:cNvPr>
            <p:cNvSpPr/>
            <p:nvPr/>
          </p:nvSpPr>
          <p:spPr>
            <a:xfrm>
              <a:off x="6091572" y="2957486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CD61D54-4995-4C99-852E-1B9A54699384}"/>
                </a:ext>
              </a:extLst>
            </p:cNvPr>
            <p:cNvSpPr/>
            <p:nvPr/>
          </p:nvSpPr>
          <p:spPr>
            <a:xfrm>
              <a:off x="5364770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Z</a:t>
              </a: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D50760D-B398-4326-A964-2988DC03419B}"/>
                </a:ext>
              </a:extLst>
            </p:cNvPr>
            <p:cNvSpPr/>
            <p:nvPr/>
          </p:nvSpPr>
          <p:spPr>
            <a:xfrm>
              <a:off x="6818374" y="3810521"/>
              <a:ext cx="484535" cy="42651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W</a:t>
              </a: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14005F05-09CC-49A0-A4AA-B97AB1147501}"/>
                </a:ext>
              </a:extLst>
            </p:cNvPr>
            <p:cNvCxnSpPr>
              <a:stCxn id="59" idx="4"/>
              <a:endCxn id="61" idx="0"/>
            </p:cNvCxnSpPr>
            <p:nvPr/>
          </p:nvCxnSpPr>
          <p:spPr>
            <a:xfrm>
              <a:off x="6333840" y="2456289"/>
              <a:ext cx="0" cy="50119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4CA8E406-AE4A-49CC-B529-7067D37ACCCD}"/>
                </a:ext>
              </a:extLst>
            </p:cNvPr>
            <p:cNvCxnSpPr>
              <a:stCxn id="61" idx="3"/>
              <a:endCxn id="62" idx="0"/>
            </p:cNvCxnSpPr>
            <p:nvPr/>
          </p:nvCxnSpPr>
          <p:spPr>
            <a:xfrm flipH="1">
              <a:off x="5607038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193B74A9-D3D0-4C9A-9245-D8C113C11F59}"/>
                </a:ext>
              </a:extLst>
            </p:cNvPr>
            <p:cNvCxnSpPr>
              <a:stCxn id="61" idx="5"/>
              <a:endCxn id="63" idx="0"/>
            </p:cNvCxnSpPr>
            <p:nvPr/>
          </p:nvCxnSpPr>
          <p:spPr>
            <a:xfrm>
              <a:off x="6505149" y="3321541"/>
              <a:ext cx="555493" cy="488979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3A92C2-11D4-4049-B25E-6BE2765B5A7B}"/>
              </a:ext>
            </a:extLst>
          </p:cNvPr>
          <p:cNvSpPr txBox="1"/>
          <p:nvPr/>
        </p:nvSpPr>
        <p:spPr>
          <a:xfrm>
            <a:off x="3293680" y="4865763"/>
            <a:ext cx="3493264" cy="8652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Because rank(1)=2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but it has only 3 vertices under it</a:t>
            </a:r>
          </a:p>
          <a:p>
            <a:r>
              <a:rPr lang="en-US" dirty="0">
                <a:solidFill>
                  <a:srgbClr val="0070C0"/>
                </a:solidFill>
              </a:rPr>
              <a:t>And need to be at least 4</a:t>
            </a:r>
            <a:endParaRPr lang="en-CA" dirty="0">
              <a:solidFill>
                <a:srgbClr val="0070C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12C38-2AA5-46A9-B4F3-9860F4CEA2FE}"/>
              </a:ext>
            </a:extLst>
          </p:cNvPr>
          <p:cNvSpPr txBox="1"/>
          <p:nvPr/>
        </p:nvSpPr>
        <p:spPr>
          <a:xfrm>
            <a:off x="5803641" y="5599522"/>
            <a:ext cx="4276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If Z,W are under Y, then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they should have been added to Y before X.</a:t>
            </a:r>
          </a:p>
          <a:p>
            <a:r>
              <a:rPr lang="en-US" dirty="0"/>
              <a:t>But then, how did X get above Y?</a:t>
            </a:r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951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/>
              <a:t>Optimizing</a:t>
            </a:r>
            <a:br>
              <a:rPr lang="de-DE" altLang="en-US" sz="7000"/>
            </a:br>
            <a:r>
              <a:rPr lang="de-DE" altLang="en-US" sz="7000"/>
              <a:t>Union-Find</a:t>
            </a:r>
            <a:endParaRPr lang="de-DE" altLang="en-US" sz="7000" dirty="0"/>
          </a:p>
        </p:txBody>
      </p:sp>
    </p:spTree>
    <p:extLst>
      <p:ext uri="{BB962C8B-B14F-4D97-AF65-F5344CB8AC3E}">
        <p14:creationId xmlns:p14="http://schemas.microsoft.com/office/powerpoint/2010/main" val="32916281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So far</a:t>
            </a:r>
            <a:r>
              <a:rPr lang="en-US" sz="2200" dirty="0"/>
              <a:t>: We saw a data structure for union find where each operation takes O(height) time.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/>
              <a:t>If we added n items, then height ≤ log</a:t>
            </a:r>
            <a:r>
              <a:rPr lang="en-US" sz="2200" baseline="-25000" dirty="0"/>
              <a:t>2</a:t>
            </a:r>
            <a:r>
              <a:rPr lang="en-US" sz="2200" dirty="0"/>
              <a:t>(n)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/>
              <a:t>Therefore, we get O(log(n)) for each operation.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Q</a:t>
            </a:r>
            <a:r>
              <a:rPr lang="en-US" sz="2200" dirty="0"/>
              <a:t>: Can we do faster than O(log(n))?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/>
              <a:t>For example, what if in the MST problem the edges of the graph are already sorted? Or if the weights are between 1 and |E|, so we can sort them in O(|E|=m) time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A</a:t>
            </a:r>
            <a:r>
              <a:rPr lang="en-US" sz="2200" dirty="0"/>
              <a:t>: Yes, we can get to </a:t>
            </a:r>
            <a:r>
              <a:rPr lang="en-US" sz="2200" dirty="0" err="1"/>
              <a:t>logloglog</a:t>
            </a:r>
            <a:r>
              <a:rPr lang="en-US" sz="2200" dirty="0"/>
              <a:t>(n)… and even faster... amortized time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9624188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Idea:</a:t>
            </a:r>
            <a:r>
              <a:rPr lang="en-US" sz="2200" dirty="0"/>
              <a:t> a little extra effort put into routine maintenance pays off in the long run.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u="sng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find(x)</a:t>
            </a:r>
            <a:r>
              <a:rPr lang="en-US" sz="2200" dirty="0"/>
              <a:t>: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current = x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while (</a:t>
            </a:r>
            <a:r>
              <a:rPr lang="en-US" sz="2200" dirty="0" err="1"/>
              <a:t>current.parent</a:t>
            </a:r>
            <a:r>
              <a:rPr lang="en-US" sz="2200" dirty="0"/>
              <a:t> != null)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	current = </a:t>
            </a:r>
            <a:r>
              <a:rPr lang="en-US" sz="2200" dirty="0" err="1"/>
              <a:t>current.parent</a:t>
            </a: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return current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F6C20F-9F4B-47FB-934B-DA10D0FEC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1" y="5151437"/>
            <a:ext cx="4952999" cy="13716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Observation: we can “compress” the path from x to the root</a:t>
            </a:r>
          </a:p>
        </p:txBody>
      </p:sp>
    </p:spTree>
    <p:extLst>
      <p:ext uri="{BB962C8B-B14F-4D97-AF65-F5344CB8AC3E}">
        <p14:creationId xmlns:p14="http://schemas.microsoft.com/office/powerpoint/2010/main" val="5419712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find(x)</a:t>
            </a:r>
            <a:r>
              <a:rPr lang="en-US" sz="2200" dirty="0"/>
              <a:t>: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current = x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while (</a:t>
            </a:r>
            <a:r>
              <a:rPr lang="en-US" sz="2200" dirty="0" err="1"/>
              <a:t>current.parent</a:t>
            </a:r>
            <a:r>
              <a:rPr lang="en-US" sz="2200" dirty="0"/>
              <a:t> != null)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	current = </a:t>
            </a:r>
            <a:r>
              <a:rPr lang="en-US" sz="2200" dirty="0" err="1"/>
              <a:t>current.parent</a:t>
            </a: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root = current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for each node on the path from x to root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	</a:t>
            </a:r>
            <a:r>
              <a:rPr lang="en-US" sz="2200" dirty="0" err="1"/>
              <a:t>node.parent</a:t>
            </a:r>
            <a:r>
              <a:rPr lang="en-US" sz="2200" dirty="0"/>
              <a:t> = root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B393F2-C83C-4445-A4B7-920047093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7958" y="3398837"/>
            <a:ext cx="3276600" cy="7620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Next time find(x) will </a:t>
            </a:r>
          </a:p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have running time O(1)</a:t>
            </a:r>
          </a:p>
        </p:txBody>
      </p:sp>
    </p:spTree>
    <p:extLst>
      <p:ext uri="{BB962C8B-B14F-4D97-AF65-F5344CB8AC3E}">
        <p14:creationId xmlns:p14="http://schemas.microsoft.com/office/powerpoint/2010/main" val="31055998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Evaluating arithmetic expressions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Goal: write a program that evaluates an arithmetic expression.</a:t>
            </a:r>
          </a:p>
          <a:p>
            <a:r>
              <a:rPr lang="en-US" altLang="he-IL" sz="2000" dirty="0"/>
              <a:t>	 ( ( ( 16 / ( 8 − ( 2 + 2 ) ) ) × 3) − ( 2 + ( 1 – 1 ) ) )</a:t>
            </a:r>
          </a:p>
          <a:p>
            <a:r>
              <a:rPr lang="en-US" altLang="he-IL" sz="2000" dirty="0"/>
              <a:t>0.    If first token is a number, just return it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operand1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term1 = Evaluate(operand1)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Find operand2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term2 = Evaluate(operand2)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/>
              <a:t>Apply the operator on term1 and term2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EA01C0-F42B-4F34-8881-FC1E8668D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27" y="5590414"/>
            <a:ext cx="4014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Q1: How do we know where the first operand ends?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E4FDAD-0E9B-4C8B-9154-D0F84CA53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4877" y="5590414"/>
            <a:ext cx="35655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>
                <a:solidFill>
                  <a:srgbClr val="0000CC"/>
                </a:solidFill>
                <a:latin typeface="Arial" panose="020B0604020202020204" pitchFamily="34" charset="0"/>
              </a:rPr>
              <a:t>Q2: How do we evaluate the first operand?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6CA88A-3CC8-4093-B8EF-C5F402FC2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27" y="6574664"/>
            <a:ext cx="4014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>
                <a:solidFill>
                  <a:srgbClr val="0000CC"/>
                </a:solidFill>
                <a:latin typeface="Arial" panose="020B0604020202020204" pitchFamily="34" charset="0"/>
              </a:rPr>
              <a:t>A1: count parentheses.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FC02A8-00F9-4613-A2DE-B4A672053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4877" y="6574664"/>
            <a:ext cx="335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>
                <a:solidFill>
                  <a:srgbClr val="0000CC"/>
                </a:solidFill>
                <a:latin typeface="Arial" panose="020B0604020202020204" pitchFamily="34" charset="0"/>
              </a:rPr>
              <a:t>A2: recursion</a:t>
            </a:r>
          </a:p>
        </p:txBody>
      </p:sp>
    </p:spTree>
    <p:extLst>
      <p:ext uri="{BB962C8B-B14F-4D97-AF65-F5344CB8AC3E}">
        <p14:creationId xmlns:p14="http://schemas.microsoft.com/office/powerpoint/2010/main" val="11284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 - example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sz="2400" dirty="0"/>
              <a:t>Find(c)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5E1A5DF-07AE-4FF1-B772-C6FF49A6E8A4}"/>
              </a:ext>
            </a:extLst>
          </p:cNvPr>
          <p:cNvGrpSpPr/>
          <p:nvPr/>
        </p:nvGrpSpPr>
        <p:grpSpPr>
          <a:xfrm>
            <a:off x="1382712" y="1570037"/>
            <a:ext cx="4840996" cy="3116423"/>
            <a:chOff x="1960961" y="4094980"/>
            <a:chExt cx="4840996" cy="311642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7D0B97B-B291-494C-91B2-53B1EB763A5B}"/>
                </a:ext>
              </a:extLst>
            </p:cNvPr>
            <p:cNvSpPr/>
            <p:nvPr/>
          </p:nvSpPr>
          <p:spPr>
            <a:xfrm>
              <a:off x="3619228" y="4094980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C0FE4D5-937C-4399-9863-83D59B9A7501}"/>
                </a:ext>
              </a:extLst>
            </p:cNvPr>
            <p:cNvSpPr/>
            <p:nvPr/>
          </p:nvSpPr>
          <p:spPr>
            <a:xfrm>
              <a:off x="1960961" y="5089514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0B630DF-97F8-475E-ADE1-10AB15FBD424}"/>
                </a:ext>
              </a:extLst>
            </p:cNvPr>
            <p:cNvSpPr/>
            <p:nvPr/>
          </p:nvSpPr>
          <p:spPr>
            <a:xfrm>
              <a:off x="3619228" y="5058595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A1B723-D713-47DF-BC82-4ED7F1CDCA31}"/>
                </a:ext>
              </a:extLst>
            </p:cNvPr>
            <p:cNvSpPr/>
            <p:nvPr/>
          </p:nvSpPr>
          <p:spPr>
            <a:xfrm>
              <a:off x="2952215" y="5944641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3336AC6-C6B1-4937-8851-90F77E5716E2}"/>
                </a:ext>
              </a:extLst>
            </p:cNvPr>
            <p:cNvSpPr/>
            <p:nvPr/>
          </p:nvSpPr>
          <p:spPr>
            <a:xfrm>
              <a:off x="4286240" y="5944641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C96F02A-2209-411F-AB36-51CD56F484A9}"/>
                </a:ext>
              </a:extLst>
            </p:cNvPr>
            <p:cNvCxnSpPr>
              <a:stCxn id="31" idx="3"/>
              <a:endCxn id="32" idx="7"/>
            </p:cNvCxnSpPr>
            <p:nvPr/>
          </p:nvCxnSpPr>
          <p:spPr>
            <a:xfrm flipH="1">
              <a:off x="2340515" y="4473124"/>
              <a:ext cx="1343834" cy="681270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858D061E-A016-4139-8635-F8D61666550F}"/>
                </a:ext>
              </a:extLst>
            </p:cNvPr>
            <p:cNvCxnSpPr>
              <a:stCxn id="31" idx="4"/>
              <a:endCxn id="33" idx="0"/>
            </p:cNvCxnSpPr>
            <p:nvPr/>
          </p:nvCxnSpPr>
          <p:spPr>
            <a:xfrm>
              <a:off x="3841565" y="4538003"/>
              <a:ext cx="0" cy="520593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AB3ADD6-3E1E-46CC-B160-F8813CA56583}"/>
                </a:ext>
              </a:extLst>
            </p:cNvPr>
            <p:cNvCxnSpPr>
              <a:cxnSpLocks/>
              <a:stCxn id="31" idx="5"/>
            </p:cNvCxnSpPr>
            <p:nvPr/>
          </p:nvCxnSpPr>
          <p:spPr>
            <a:xfrm>
              <a:off x="3998781" y="4473124"/>
              <a:ext cx="1353098" cy="650351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6E7EE0B-786A-4830-AE26-755983016F41}"/>
                </a:ext>
              </a:extLst>
            </p:cNvPr>
            <p:cNvCxnSpPr>
              <a:stCxn id="33" idx="3"/>
              <a:endCxn id="36" idx="0"/>
            </p:cNvCxnSpPr>
            <p:nvPr/>
          </p:nvCxnSpPr>
          <p:spPr>
            <a:xfrm flipH="1">
              <a:off x="3174553" y="5436739"/>
              <a:ext cx="509796" cy="50790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C78FFCF7-DEC4-4014-B3B8-8C4C65B36A01}"/>
                </a:ext>
              </a:extLst>
            </p:cNvPr>
            <p:cNvCxnSpPr>
              <a:stCxn id="33" idx="5"/>
              <a:endCxn id="37" idx="0"/>
            </p:cNvCxnSpPr>
            <p:nvPr/>
          </p:nvCxnSpPr>
          <p:spPr>
            <a:xfrm>
              <a:off x="3998781" y="5436739"/>
              <a:ext cx="509796" cy="50790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128D240-F2D4-4E46-9E9C-5C61334BA26F}"/>
                </a:ext>
              </a:extLst>
            </p:cNvPr>
            <p:cNvGrpSpPr/>
            <p:nvPr/>
          </p:nvGrpSpPr>
          <p:grpSpPr>
            <a:xfrm>
              <a:off x="5255420" y="5079577"/>
              <a:ext cx="1546537" cy="2131826"/>
              <a:chOff x="7213937" y="2526225"/>
              <a:chExt cx="1546537" cy="2131826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1F59720C-AB91-43ED-899C-565F56994736}"/>
                  </a:ext>
                </a:extLst>
              </p:cNvPr>
              <p:cNvGrpSpPr/>
              <p:nvPr/>
            </p:nvGrpSpPr>
            <p:grpSpPr>
              <a:xfrm>
                <a:off x="7213937" y="2526225"/>
                <a:ext cx="484535" cy="1279552"/>
                <a:chOff x="7908577" y="2957486"/>
                <a:chExt cx="484535" cy="1279552"/>
              </a:xfrm>
            </p:grpSpPr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BBBEC094-913A-4B0C-BB42-6591179DA8A6}"/>
                    </a:ext>
                  </a:extLst>
                </p:cNvPr>
                <p:cNvSpPr/>
                <p:nvPr/>
              </p:nvSpPr>
              <p:spPr>
                <a:xfrm>
                  <a:off x="7908577" y="2957486"/>
                  <a:ext cx="484535" cy="426517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g</a:t>
                  </a: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ED16DED8-0841-47FA-B278-7D05B59C6C69}"/>
                    </a:ext>
                  </a:extLst>
                </p:cNvPr>
                <p:cNvSpPr/>
                <p:nvPr/>
              </p:nvSpPr>
              <p:spPr>
                <a:xfrm>
                  <a:off x="7908577" y="3810521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j</a:t>
                  </a:r>
                </a:p>
              </p:txBody>
            </p:sp>
            <p:cxnSp>
              <p:nvCxnSpPr>
                <p:cNvPr id="58" name="Straight Arrow Connector 57">
                  <a:extLst>
                    <a:ext uri="{FF2B5EF4-FFF2-40B4-BE49-F238E27FC236}">
                      <a16:creationId xmlns:a16="http://schemas.microsoft.com/office/drawing/2014/main" id="{223ED6CC-6055-461B-BCD4-E7381A9D7488}"/>
                    </a:ext>
                  </a:extLst>
                </p:cNvPr>
                <p:cNvCxnSpPr>
                  <a:stCxn id="56" idx="4"/>
                  <a:endCxn id="57" idx="0"/>
                </p:cNvCxnSpPr>
                <p:nvPr/>
              </p:nvCxnSpPr>
              <p:spPr>
                <a:xfrm>
                  <a:off x="8150845" y="3384003"/>
                  <a:ext cx="0" cy="426517"/>
                </a:xfrm>
                <a:prstGeom prst="straightConnector1">
                  <a:avLst/>
                </a:prstGeom>
                <a:solidFill>
                  <a:srgbClr val="00B0F0"/>
                </a:solidFill>
                <a:ln w="28575">
                  <a:solidFill>
                    <a:srgbClr val="0070C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D3E0A5E2-941E-4F22-8BA0-CA9B274480AE}"/>
                  </a:ext>
                </a:extLst>
              </p:cNvPr>
              <p:cNvSpPr/>
              <p:nvPr/>
            </p:nvSpPr>
            <p:spPr>
              <a:xfrm>
                <a:off x="8275939" y="3303820"/>
                <a:ext cx="484535" cy="426517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b</a:t>
                </a: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3F640140-D8FE-4526-844E-43E9EC8A27AA}"/>
                  </a:ext>
                </a:extLst>
              </p:cNvPr>
              <p:cNvSpPr/>
              <p:nvPr/>
            </p:nvSpPr>
            <p:spPr>
              <a:xfrm>
                <a:off x="8275939" y="4231534"/>
                <a:ext cx="484535" cy="426517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c</a:t>
                </a: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2C837951-F77A-4952-B978-F4361293C791}"/>
                  </a:ext>
                </a:extLst>
              </p:cNvPr>
              <p:cNvCxnSpPr>
                <a:cxnSpLocks/>
                <a:stCxn id="52" idx="4"/>
                <a:endCxn id="53" idx="0"/>
              </p:cNvCxnSpPr>
              <p:nvPr/>
            </p:nvCxnSpPr>
            <p:spPr>
              <a:xfrm>
                <a:off x="8518207" y="3730337"/>
                <a:ext cx="0" cy="501197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9C5A64BB-2533-4020-897D-8BE346C1BBD7}"/>
                  </a:ext>
                </a:extLst>
              </p:cNvPr>
              <p:cNvCxnSpPr>
                <a:cxnSpLocks/>
                <a:stCxn id="56" idx="4"/>
                <a:endCxn id="52" idx="1"/>
              </p:cNvCxnSpPr>
              <p:nvPr/>
            </p:nvCxnSpPr>
            <p:spPr>
              <a:xfrm>
                <a:off x="7456205" y="2952742"/>
                <a:ext cx="890693" cy="413540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753E7AE-B3E4-46FB-870B-BAFCE063C46A}"/>
              </a:ext>
            </a:extLst>
          </p:cNvPr>
          <p:cNvGrpSpPr/>
          <p:nvPr/>
        </p:nvGrpSpPr>
        <p:grpSpPr>
          <a:xfrm>
            <a:off x="1360059" y="4664340"/>
            <a:ext cx="5001404" cy="2315159"/>
            <a:chOff x="1960961" y="4094980"/>
            <a:chExt cx="5001404" cy="23151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A48BDD3-1605-482C-B9E2-391B76547482}"/>
                </a:ext>
              </a:extLst>
            </p:cNvPr>
            <p:cNvSpPr/>
            <p:nvPr/>
          </p:nvSpPr>
          <p:spPr>
            <a:xfrm>
              <a:off x="3619228" y="4094980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343C3524-C632-49C4-BE22-E07B0137EE8E}"/>
                </a:ext>
              </a:extLst>
            </p:cNvPr>
            <p:cNvSpPr/>
            <p:nvPr/>
          </p:nvSpPr>
          <p:spPr>
            <a:xfrm>
              <a:off x="1960961" y="5089514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2EBF64A0-3741-4E11-8EEE-CBC98A0F0D94}"/>
                </a:ext>
              </a:extLst>
            </p:cNvPr>
            <p:cNvSpPr/>
            <p:nvPr/>
          </p:nvSpPr>
          <p:spPr>
            <a:xfrm>
              <a:off x="3619228" y="5058595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A4A34F4A-C64F-4A4C-8EF5-2421D746FF9D}"/>
                </a:ext>
              </a:extLst>
            </p:cNvPr>
            <p:cNvSpPr/>
            <p:nvPr/>
          </p:nvSpPr>
          <p:spPr>
            <a:xfrm>
              <a:off x="3194483" y="5966746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59B6424-69BE-4B2E-863B-BA087BE10A2B}"/>
                </a:ext>
              </a:extLst>
            </p:cNvPr>
            <p:cNvSpPr/>
            <p:nvPr/>
          </p:nvSpPr>
          <p:spPr>
            <a:xfrm>
              <a:off x="4110805" y="5966746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7C6CD83C-CFB7-4C29-A8AB-A53C424A5F7A}"/>
                </a:ext>
              </a:extLst>
            </p:cNvPr>
            <p:cNvCxnSpPr>
              <a:stCxn id="59" idx="3"/>
              <a:endCxn id="60" idx="7"/>
            </p:cNvCxnSpPr>
            <p:nvPr/>
          </p:nvCxnSpPr>
          <p:spPr>
            <a:xfrm flipH="1">
              <a:off x="2340515" y="4473124"/>
              <a:ext cx="1343834" cy="681270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26CC4F0E-4CE4-4C93-A77F-A8188E95895F}"/>
                </a:ext>
              </a:extLst>
            </p:cNvPr>
            <p:cNvCxnSpPr>
              <a:stCxn id="59" idx="4"/>
              <a:endCxn id="61" idx="0"/>
            </p:cNvCxnSpPr>
            <p:nvPr/>
          </p:nvCxnSpPr>
          <p:spPr>
            <a:xfrm>
              <a:off x="3841565" y="4538003"/>
              <a:ext cx="0" cy="520593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47981D3-F5B6-4530-921B-2973F36FBF61}"/>
                </a:ext>
              </a:extLst>
            </p:cNvPr>
            <p:cNvCxnSpPr>
              <a:cxnSpLocks/>
              <a:stCxn id="59" idx="5"/>
              <a:endCxn id="75" idx="0"/>
            </p:cNvCxnSpPr>
            <p:nvPr/>
          </p:nvCxnSpPr>
          <p:spPr>
            <a:xfrm>
              <a:off x="3998782" y="4473124"/>
              <a:ext cx="824227" cy="65511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ECAA1121-A916-4FF0-B4E7-07CBF1047642}"/>
                </a:ext>
              </a:extLst>
            </p:cNvPr>
            <p:cNvCxnSpPr>
              <a:stCxn id="61" idx="3"/>
              <a:endCxn id="62" idx="0"/>
            </p:cNvCxnSpPr>
            <p:nvPr/>
          </p:nvCxnSpPr>
          <p:spPr>
            <a:xfrm flipH="1">
              <a:off x="3416821" y="5436739"/>
              <a:ext cx="267528" cy="53000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19512F3C-3153-41B8-A9B9-D366C4D54447}"/>
                </a:ext>
              </a:extLst>
            </p:cNvPr>
            <p:cNvCxnSpPr>
              <a:stCxn id="61" idx="5"/>
              <a:endCxn id="63" idx="0"/>
            </p:cNvCxnSpPr>
            <p:nvPr/>
          </p:nvCxnSpPr>
          <p:spPr>
            <a:xfrm>
              <a:off x="3998782" y="5436739"/>
              <a:ext cx="334361" cy="530007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01503D80-DBD1-4A97-96A2-FDE9C64CA54D}"/>
                </a:ext>
              </a:extLst>
            </p:cNvPr>
            <p:cNvGrpSpPr/>
            <p:nvPr/>
          </p:nvGrpSpPr>
          <p:grpSpPr>
            <a:xfrm>
              <a:off x="3998782" y="4460408"/>
              <a:ext cx="2963583" cy="1949731"/>
              <a:chOff x="5957299" y="1907056"/>
              <a:chExt cx="2963583" cy="1949731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EE3EFB1F-0E23-454A-A7AF-3CC840875D9F}"/>
                  </a:ext>
                </a:extLst>
              </p:cNvPr>
              <p:cNvGrpSpPr/>
              <p:nvPr/>
            </p:nvGrpSpPr>
            <p:grpSpPr>
              <a:xfrm>
                <a:off x="6539258" y="2574890"/>
                <a:ext cx="817187" cy="1281897"/>
                <a:chOff x="7233898" y="3006151"/>
                <a:chExt cx="817187" cy="1281897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0F3D7A8D-8A11-4DF0-B642-BFD4E17D9268}"/>
                    </a:ext>
                  </a:extLst>
                </p:cNvPr>
                <p:cNvSpPr/>
                <p:nvPr/>
              </p:nvSpPr>
              <p:spPr>
                <a:xfrm>
                  <a:off x="7233898" y="3006151"/>
                  <a:ext cx="484535" cy="426517"/>
                </a:xfrm>
                <a:prstGeom prst="ellipse">
                  <a:avLst/>
                </a:prstGeom>
                <a:solidFill>
                  <a:srgbClr val="FFC00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g</a:t>
                  </a: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2302A3DC-A038-4800-997A-4EFC544F5778}"/>
                    </a:ext>
                  </a:extLst>
                </p:cNvPr>
                <p:cNvSpPr/>
                <p:nvPr/>
              </p:nvSpPr>
              <p:spPr>
                <a:xfrm>
                  <a:off x="7566550" y="3861531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solidFill>
                        <a:srgbClr val="000000"/>
                      </a:solidFill>
                    </a:rPr>
                    <a:t>j</a:t>
                  </a:r>
                </a:p>
              </p:txBody>
            </p:sp>
            <p:cxnSp>
              <p:nvCxnSpPr>
                <p:cNvPr id="77" name="Straight Arrow Connector 76">
                  <a:extLst>
                    <a:ext uri="{FF2B5EF4-FFF2-40B4-BE49-F238E27FC236}">
                      <a16:creationId xmlns:a16="http://schemas.microsoft.com/office/drawing/2014/main" id="{6C76A63C-536D-4F42-B17A-6EBEA8B3CA27}"/>
                    </a:ext>
                  </a:extLst>
                </p:cNvPr>
                <p:cNvCxnSpPr>
                  <a:stCxn id="75" idx="4"/>
                  <a:endCxn id="76" idx="0"/>
                </p:cNvCxnSpPr>
                <p:nvPr/>
              </p:nvCxnSpPr>
              <p:spPr>
                <a:xfrm>
                  <a:off x="7476166" y="3432668"/>
                  <a:ext cx="332652" cy="428863"/>
                </a:xfrm>
                <a:prstGeom prst="straightConnector1">
                  <a:avLst/>
                </a:prstGeom>
                <a:solidFill>
                  <a:srgbClr val="00B0F0"/>
                </a:solidFill>
                <a:ln w="28575">
                  <a:solidFill>
                    <a:srgbClr val="0070C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51188CEB-6757-4AA1-9BF1-30D5C2D6495F}"/>
                  </a:ext>
                </a:extLst>
              </p:cNvPr>
              <p:cNvSpPr/>
              <p:nvPr/>
            </p:nvSpPr>
            <p:spPr>
              <a:xfrm>
                <a:off x="7503309" y="2571912"/>
                <a:ext cx="484535" cy="426517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b</a:t>
                </a: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C316486-07BC-401F-9794-E8724BA75B6B}"/>
                  </a:ext>
                </a:extLst>
              </p:cNvPr>
              <p:cNvSpPr/>
              <p:nvPr/>
            </p:nvSpPr>
            <p:spPr>
              <a:xfrm>
                <a:off x="8436347" y="2569341"/>
                <a:ext cx="484535" cy="426517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rgbClr val="000000"/>
                    </a:solidFill>
                  </a:rPr>
                  <a:t>c</a:t>
                </a:r>
              </a:p>
            </p:txBody>
          </p: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7200DD58-80B2-42C3-A400-ACA67A1143C7}"/>
                  </a:ext>
                </a:extLst>
              </p:cNvPr>
              <p:cNvCxnSpPr>
                <a:cxnSpLocks/>
                <a:stCxn id="59" idx="5"/>
                <a:endCxn id="72" idx="0"/>
              </p:cNvCxnSpPr>
              <p:nvPr/>
            </p:nvCxnSpPr>
            <p:spPr>
              <a:xfrm>
                <a:off x="5957299" y="1919772"/>
                <a:ext cx="2721316" cy="649569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56C3D0C9-1D5D-4460-AAAF-DBC7F1CC24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7299" y="1907056"/>
                <a:ext cx="1616969" cy="714602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332377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find(x)</a:t>
            </a:r>
            <a:r>
              <a:rPr lang="en-US" sz="2200" dirty="0"/>
              <a:t>: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current = x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while (</a:t>
            </a:r>
            <a:r>
              <a:rPr lang="en-US" sz="2200" dirty="0" err="1"/>
              <a:t>current.parent</a:t>
            </a:r>
            <a:r>
              <a:rPr lang="en-US" sz="2200" dirty="0"/>
              <a:t> != null)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	current = </a:t>
            </a:r>
            <a:r>
              <a:rPr lang="en-US" sz="2200" dirty="0" err="1"/>
              <a:t>current.parent</a:t>
            </a: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root = current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for each node on the path from x to root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sz="2200" dirty="0"/>
              <a:t>		</a:t>
            </a:r>
            <a:r>
              <a:rPr lang="en-US" sz="2200" dirty="0" err="1"/>
              <a:t>node.parent</a:t>
            </a:r>
            <a:r>
              <a:rPr lang="en-US" sz="2200" dirty="0"/>
              <a:t> = root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en-US" sz="2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B393F2-C83C-4445-A4B7-920047093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1712" y="1959744"/>
            <a:ext cx="4852989" cy="89242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Next time find(x) will </a:t>
            </a:r>
          </a:p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Have running time O(1)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AFB8A6-5E99-4EFC-8E63-C08670E38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7261" y="3779837"/>
            <a:ext cx="4852989" cy="89242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Next time find on any ancestor of x</a:t>
            </a:r>
          </a:p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Will have running time O(1)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08F0F1-5958-4530-88B7-FA090870A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2811" y="5716087"/>
            <a:ext cx="4852989" cy="117048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We pay just a bit more each time,</a:t>
            </a:r>
          </a:p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But this will give us an improvement compared to O(log n).</a:t>
            </a:r>
          </a:p>
        </p:txBody>
      </p:sp>
    </p:spTree>
    <p:extLst>
      <p:ext uri="{BB962C8B-B14F-4D97-AF65-F5344CB8AC3E}">
        <p14:creationId xmlns:p14="http://schemas.microsoft.com/office/powerpoint/2010/main" val="835265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dirty="0"/>
              <a:t>Note that now ranks are not the same as the height of a node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>
              <a:lnSpc>
                <a:spcPct val="100000"/>
              </a:lnSpc>
            </a:pPr>
            <a:r>
              <a:rPr lang="en-US" sz="2200" dirty="0" err="1"/>
              <a:t>d.rank</a:t>
            </a:r>
            <a:r>
              <a:rPr lang="en-US" sz="2200" dirty="0"/>
              <a:t> = 3, but its height changed from 3 to 2</a:t>
            </a:r>
          </a:p>
          <a:p>
            <a:pPr>
              <a:lnSpc>
                <a:spcPct val="100000"/>
              </a:lnSpc>
            </a:pPr>
            <a:r>
              <a:rPr lang="en-US" sz="2200" dirty="0" err="1"/>
              <a:t>b.rank</a:t>
            </a:r>
            <a:r>
              <a:rPr lang="en-US" sz="2200" dirty="0"/>
              <a:t> =1, but it’s height changed to 0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Now you start seeing why I called it rank and not height…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947D699-A1C2-4585-ACB4-9DA1409E016D}"/>
              </a:ext>
            </a:extLst>
          </p:cNvPr>
          <p:cNvGrpSpPr/>
          <p:nvPr/>
        </p:nvGrpSpPr>
        <p:grpSpPr>
          <a:xfrm>
            <a:off x="1231481" y="2332037"/>
            <a:ext cx="3264361" cy="3216741"/>
            <a:chOff x="2553147" y="4000856"/>
            <a:chExt cx="3264361" cy="321674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F5E32E4-5DD6-447B-BCC1-A52611E37482}"/>
                </a:ext>
              </a:extLst>
            </p:cNvPr>
            <p:cNvSpPr/>
            <p:nvPr/>
          </p:nvSpPr>
          <p:spPr>
            <a:xfrm>
              <a:off x="3512948" y="4000856"/>
              <a:ext cx="550955" cy="53714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solidFill>
                    <a:srgbClr val="000000"/>
                  </a:solidFill>
                </a:rPr>
                <a:t>d</a:t>
              </a:r>
              <a:r>
                <a:rPr lang="en-US" sz="1300" baseline="300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DB30AE2-1DE4-4234-8A04-BF8F6E9FAB7B}"/>
                </a:ext>
              </a:extLst>
            </p:cNvPr>
            <p:cNvSpPr/>
            <p:nvPr/>
          </p:nvSpPr>
          <p:spPr>
            <a:xfrm>
              <a:off x="2553147" y="5070034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e</a:t>
              </a:r>
              <a:r>
                <a:rPr lang="en-US" sz="1400" baseline="30000" dirty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853EAD3-AA70-4F60-B096-2FBCEBF78762}"/>
                </a:ext>
              </a:extLst>
            </p:cNvPr>
            <p:cNvSpPr/>
            <p:nvPr/>
          </p:nvSpPr>
          <p:spPr>
            <a:xfrm>
              <a:off x="3619228" y="5058595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solidFill>
                    <a:srgbClr val="000000"/>
                  </a:solidFill>
                </a:rPr>
                <a:t>f</a:t>
              </a:r>
              <a:r>
                <a:rPr lang="en-US" sz="1300" baseline="300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DAB8F38-F44A-4806-A5CE-37C58689C7D6}"/>
                </a:ext>
              </a:extLst>
            </p:cNvPr>
            <p:cNvSpPr/>
            <p:nvPr/>
          </p:nvSpPr>
          <p:spPr>
            <a:xfrm>
              <a:off x="2869895" y="5944641"/>
              <a:ext cx="526995" cy="458856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</a:rPr>
                <a:t>h</a:t>
              </a:r>
              <a:r>
                <a:rPr lang="en-US" sz="1100" baseline="30000" dirty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7775A01-26C5-4916-B32D-43A51FEC4D7C}"/>
                </a:ext>
              </a:extLst>
            </p:cNvPr>
            <p:cNvSpPr/>
            <p:nvPr/>
          </p:nvSpPr>
          <p:spPr>
            <a:xfrm>
              <a:off x="4094120" y="5973887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i</a:t>
              </a:r>
              <a:r>
                <a:rPr lang="en-US" sz="1600" baseline="30000" dirty="0">
                  <a:solidFill>
                    <a:srgbClr val="000000"/>
                  </a:solidFill>
                </a:rPr>
                <a:t>0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15739614-B7BE-4FC1-9960-1C0B822659CE}"/>
                </a:ext>
              </a:extLst>
            </p:cNvPr>
            <p:cNvCxnSpPr>
              <a:cxnSpLocks/>
              <a:stCxn id="5" idx="3"/>
              <a:endCxn id="6" idx="7"/>
            </p:cNvCxnSpPr>
            <p:nvPr/>
          </p:nvCxnSpPr>
          <p:spPr>
            <a:xfrm flipH="1">
              <a:off x="2932701" y="4459340"/>
              <a:ext cx="660932" cy="675573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91671A9-93BF-4628-B338-ADD109C93987}"/>
                </a:ext>
              </a:extLst>
            </p:cNvPr>
            <p:cNvCxnSpPr>
              <a:cxnSpLocks/>
              <a:stCxn id="5" idx="4"/>
              <a:endCxn id="7" idx="0"/>
            </p:cNvCxnSpPr>
            <p:nvPr/>
          </p:nvCxnSpPr>
          <p:spPr>
            <a:xfrm>
              <a:off x="3788426" y="4538003"/>
              <a:ext cx="53140" cy="52059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39470CA-0858-4437-A09B-6556979677A7}"/>
                </a:ext>
              </a:extLst>
            </p:cNvPr>
            <p:cNvCxnSpPr>
              <a:cxnSpLocks/>
              <a:stCxn id="5" idx="5"/>
              <a:endCxn id="21" idx="0"/>
            </p:cNvCxnSpPr>
            <p:nvPr/>
          </p:nvCxnSpPr>
          <p:spPr>
            <a:xfrm>
              <a:off x="3983218" y="4459340"/>
              <a:ext cx="838899" cy="70322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5B0DBD6-2D6F-43F4-B279-CA2310115C98}"/>
                </a:ext>
              </a:extLst>
            </p:cNvPr>
            <p:cNvCxnSpPr>
              <a:cxnSpLocks/>
              <a:stCxn id="7" idx="3"/>
              <a:endCxn id="8" idx="0"/>
            </p:cNvCxnSpPr>
            <p:nvPr/>
          </p:nvCxnSpPr>
          <p:spPr>
            <a:xfrm flipH="1">
              <a:off x="3133393" y="5436739"/>
              <a:ext cx="550956" cy="50790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FFA18D8-5108-40EE-9F74-DEC7FFDF2DB5}"/>
                </a:ext>
              </a:extLst>
            </p:cNvPr>
            <p:cNvCxnSpPr>
              <a:stCxn id="7" idx="5"/>
              <a:endCxn id="9" idx="0"/>
            </p:cNvCxnSpPr>
            <p:nvPr/>
          </p:nvCxnSpPr>
          <p:spPr>
            <a:xfrm>
              <a:off x="3998782" y="5436739"/>
              <a:ext cx="317676" cy="53714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99943D-3FA5-43C4-8973-5120867764E5}"/>
                </a:ext>
              </a:extLst>
            </p:cNvPr>
            <p:cNvGrpSpPr/>
            <p:nvPr/>
          </p:nvGrpSpPr>
          <p:grpSpPr>
            <a:xfrm>
              <a:off x="4579849" y="5162568"/>
              <a:ext cx="1237659" cy="2055029"/>
              <a:chOff x="6538366" y="2609216"/>
              <a:chExt cx="1237659" cy="2055029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494A1A0-ED52-4290-805D-245FC4AEFCB2}"/>
                  </a:ext>
                </a:extLst>
              </p:cNvPr>
              <p:cNvGrpSpPr/>
              <p:nvPr/>
            </p:nvGrpSpPr>
            <p:grpSpPr>
              <a:xfrm>
                <a:off x="6538366" y="2609216"/>
                <a:ext cx="484535" cy="1340294"/>
                <a:chOff x="7233006" y="3040477"/>
                <a:chExt cx="484535" cy="1340294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C1FB2856-1C70-4C02-82D1-4FE314CEB228}"/>
                    </a:ext>
                  </a:extLst>
                </p:cNvPr>
                <p:cNvSpPr/>
                <p:nvPr/>
              </p:nvSpPr>
              <p:spPr>
                <a:xfrm>
                  <a:off x="7233006" y="3040477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300" dirty="0">
                      <a:solidFill>
                        <a:srgbClr val="000000"/>
                      </a:solidFill>
                    </a:rPr>
                    <a:t>g</a:t>
                  </a:r>
                  <a:r>
                    <a:rPr lang="en-US" sz="1300" baseline="30000" dirty="0">
                      <a:solidFill>
                        <a:srgbClr val="000000"/>
                      </a:solidFill>
                    </a:rPr>
                    <a:t>2</a:t>
                  </a: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F9EE7E9A-133F-4F74-964E-8D71B4D812E6}"/>
                    </a:ext>
                  </a:extLst>
                </p:cNvPr>
                <p:cNvSpPr/>
                <p:nvPr/>
              </p:nvSpPr>
              <p:spPr>
                <a:xfrm>
                  <a:off x="7233006" y="3954254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dirty="0">
                      <a:solidFill>
                        <a:srgbClr val="000000"/>
                      </a:solidFill>
                    </a:rPr>
                    <a:t>j</a:t>
                  </a:r>
                  <a:r>
                    <a:rPr lang="en-US" sz="1400" baseline="30000" dirty="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cxnSp>
              <p:nvCxnSpPr>
                <p:cNvPr id="23" name="Straight Arrow Connector 22">
                  <a:extLst>
                    <a:ext uri="{FF2B5EF4-FFF2-40B4-BE49-F238E27FC236}">
                      <a16:creationId xmlns:a16="http://schemas.microsoft.com/office/drawing/2014/main" id="{5AF7B541-B7E7-47E1-8EC2-6273BF507B44}"/>
                    </a:ext>
                  </a:extLst>
                </p:cNvPr>
                <p:cNvCxnSpPr>
                  <a:stCxn id="21" idx="4"/>
                  <a:endCxn id="22" idx="0"/>
                </p:cNvCxnSpPr>
                <p:nvPr/>
              </p:nvCxnSpPr>
              <p:spPr>
                <a:xfrm>
                  <a:off x="7475274" y="3466994"/>
                  <a:ext cx="0" cy="487260"/>
                </a:xfrm>
                <a:prstGeom prst="straightConnector1">
                  <a:avLst/>
                </a:prstGeom>
                <a:solidFill>
                  <a:srgbClr val="00B0F0"/>
                </a:solidFill>
                <a:ln w="28575">
                  <a:solidFill>
                    <a:srgbClr val="0070C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A897A603-4D5C-49D5-8FB8-C958F8044788}"/>
                  </a:ext>
                </a:extLst>
              </p:cNvPr>
              <p:cNvSpPr/>
              <p:nvPr/>
            </p:nvSpPr>
            <p:spPr>
              <a:xfrm>
                <a:off x="7291490" y="3528954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300" dirty="0">
                    <a:solidFill>
                      <a:srgbClr val="000000"/>
                    </a:solidFill>
                  </a:rPr>
                  <a:t>b</a:t>
                </a:r>
                <a:r>
                  <a:rPr lang="en-US" sz="1300" baseline="30000" dirty="0">
                    <a:solidFill>
                      <a:srgbClr val="000000"/>
                    </a:solidFill>
                  </a:rPr>
                  <a:t>1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0A73961-DEDD-4900-9A32-09F06729C53D}"/>
                  </a:ext>
                </a:extLst>
              </p:cNvPr>
              <p:cNvSpPr/>
              <p:nvPr/>
            </p:nvSpPr>
            <p:spPr>
              <a:xfrm>
                <a:off x="7290012" y="4237728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rgbClr val="000000"/>
                    </a:solidFill>
                  </a:rPr>
                  <a:t>c</a:t>
                </a:r>
                <a:r>
                  <a:rPr lang="en-US" sz="1400" baseline="30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66470054-F9A4-45ED-9F3B-EB2D131A2A08}"/>
                  </a:ext>
                </a:extLst>
              </p:cNvPr>
              <p:cNvCxnSpPr>
                <a:cxnSpLocks/>
                <a:stCxn id="17" idx="4"/>
                <a:endCxn id="18" idx="0"/>
              </p:cNvCxnSpPr>
              <p:nvPr/>
            </p:nvCxnSpPr>
            <p:spPr>
              <a:xfrm flipH="1">
                <a:off x="7532280" y="3955471"/>
                <a:ext cx="1478" cy="282257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B716B667-5C0C-4FE4-9CB6-A5FD2F7FB11B}"/>
                  </a:ext>
                </a:extLst>
              </p:cNvPr>
              <p:cNvCxnSpPr>
                <a:cxnSpLocks/>
                <a:stCxn id="21" idx="4"/>
                <a:endCxn id="17" idx="1"/>
              </p:cNvCxnSpPr>
              <p:nvPr/>
            </p:nvCxnSpPr>
            <p:spPr>
              <a:xfrm>
                <a:off x="6780634" y="3035733"/>
                <a:ext cx="581815" cy="555683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EA58DF9-F4F5-4BC6-A336-18C92196BE6C}"/>
              </a:ext>
            </a:extLst>
          </p:cNvPr>
          <p:cNvGrpSpPr/>
          <p:nvPr/>
        </p:nvGrpSpPr>
        <p:grpSpPr>
          <a:xfrm>
            <a:off x="5705095" y="2458408"/>
            <a:ext cx="3938490" cy="2502006"/>
            <a:chOff x="2553147" y="4000856"/>
            <a:chExt cx="3938490" cy="250200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5C02B415-3586-47A8-AA39-741C3C413B02}"/>
                </a:ext>
              </a:extLst>
            </p:cNvPr>
            <p:cNvSpPr/>
            <p:nvPr/>
          </p:nvSpPr>
          <p:spPr>
            <a:xfrm>
              <a:off x="3512948" y="4000856"/>
              <a:ext cx="550955" cy="537147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solidFill>
                    <a:srgbClr val="000000"/>
                  </a:solidFill>
                </a:rPr>
                <a:t>d</a:t>
              </a:r>
              <a:r>
                <a:rPr lang="en-US" sz="1300" baseline="300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DD92687-2270-48D9-9373-B09FD5589B9B}"/>
                </a:ext>
              </a:extLst>
            </p:cNvPr>
            <p:cNvSpPr/>
            <p:nvPr/>
          </p:nvSpPr>
          <p:spPr>
            <a:xfrm>
              <a:off x="2553147" y="5070034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rgbClr val="000000"/>
                  </a:solidFill>
                </a:rPr>
                <a:t>e</a:t>
              </a:r>
              <a:r>
                <a:rPr lang="en-US" sz="1400" baseline="30000" dirty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D68B59F-79BF-4CD2-90FE-DB7351C8D6FD}"/>
                </a:ext>
              </a:extLst>
            </p:cNvPr>
            <p:cNvSpPr/>
            <p:nvPr/>
          </p:nvSpPr>
          <p:spPr>
            <a:xfrm>
              <a:off x="3619228" y="5058595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solidFill>
                    <a:srgbClr val="000000"/>
                  </a:solidFill>
                </a:rPr>
                <a:t>f</a:t>
              </a:r>
              <a:r>
                <a:rPr lang="en-US" sz="1300" baseline="300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2450940-F2E3-4541-BD62-B095BAD71A29}"/>
                </a:ext>
              </a:extLst>
            </p:cNvPr>
            <p:cNvSpPr/>
            <p:nvPr/>
          </p:nvSpPr>
          <p:spPr>
            <a:xfrm>
              <a:off x="2869895" y="5944641"/>
              <a:ext cx="526995" cy="458856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dirty="0">
                  <a:solidFill>
                    <a:srgbClr val="000000"/>
                  </a:solidFill>
                </a:rPr>
                <a:t>h</a:t>
              </a:r>
              <a:r>
                <a:rPr lang="en-US" sz="1100" baseline="30000" dirty="0">
                  <a:solidFill>
                    <a:srgbClr val="000000"/>
                  </a:solidFill>
                </a:rPr>
                <a:t>0</a:t>
              </a: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53B6FE6D-63A2-4592-A1BC-04D6FC404125}"/>
                </a:ext>
              </a:extLst>
            </p:cNvPr>
            <p:cNvSpPr/>
            <p:nvPr/>
          </p:nvSpPr>
          <p:spPr>
            <a:xfrm>
              <a:off x="4094120" y="5973887"/>
              <a:ext cx="444675" cy="44302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i</a:t>
              </a:r>
              <a:r>
                <a:rPr lang="en-US" sz="1600" baseline="30000" dirty="0">
                  <a:solidFill>
                    <a:srgbClr val="000000"/>
                  </a:solidFill>
                </a:rPr>
                <a:t>0</a:t>
              </a:r>
            </a:p>
          </p:txBody>
        </p: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24079B31-E10E-401A-8F33-CD4FA26D16D8}"/>
                </a:ext>
              </a:extLst>
            </p:cNvPr>
            <p:cNvCxnSpPr>
              <a:cxnSpLocks/>
              <a:stCxn id="63" idx="4"/>
              <a:endCxn id="64" idx="7"/>
            </p:cNvCxnSpPr>
            <p:nvPr/>
          </p:nvCxnSpPr>
          <p:spPr>
            <a:xfrm flipH="1">
              <a:off x="2932701" y="4538003"/>
              <a:ext cx="855725" cy="596910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1FEF0BCE-B564-42E8-9C6B-6598445290DA}"/>
                </a:ext>
              </a:extLst>
            </p:cNvPr>
            <p:cNvCxnSpPr>
              <a:cxnSpLocks/>
              <a:stCxn id="63" idx="4"/>
              <a:endCxn id="65" idx="0"/>
            </p:cNvCxnSpPr>
            <p:nvPr/>
          </p:nvCxnSpPr>
          <p:spPr>
            <a:xfrm>
              <a:off x="3788426" y="4538003"/>
              <a:ext cx="53140" cy="52059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5AF67512-33D1-4590-83E3-ADE411C050FF}"/>
                </a:ext>
              </a:extLst>
            </p:cNvPr>
            <p:cNvCxnSpPr>
              <a:cxnSpLocks/>
              <a:stCxn id="63" idx="4"/>
              <a:endCxn id="79" idx="0"/>
            </p:cNvCxnSpPr>
            <p:nvPr/>
          </p:nvCxnSpPr>
          <p:spPr>
            <a:xfrm>
              <a:off x="3788426" y="4538003"/>
              <a:ext cx="1033691" cy="624565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E150C56C-F220-4344-AA4F-00911466EA83}"/>
                </a:ext>
              </a:extLst>
            </p:cNvPr>
            <p:cNvCxnSpPr>
              <a:cxnSpLocks/>
              <a:stCxn id="65" idx="3"/>
              <a:endCxn id="66" idx="0"/>
            </p:cNvCxnSpPr>
            <p:nvPr/>
          </p:nvCxnSpPr>
          <p:spPr>
            <a:xfrm flipH="1">
              <a:off x="3133393" y="5436739"/>
              <a:ext cx="550956" cy="507902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342842A1-941E-4402-BA3C-5F795538AE17}"/>
                </a:ext>
              </a:extLst>
            </p:cNvPr>
            <p:cNvCxnSpPr>
              <a:stCxn id="65" idx="5"/>
              <a:endCxn id="67" idx="0"/>
            </p:cNvCxnSpPr>
            <p:nvPr/>
          </p:nvCxnSpPr>
          <p:spPr>
            <a:xfrm>
              <a:off x="3998782" y="5436739"/>
              <a:ext cx="317676" cy="537148"/>
            </a:xfrm>
            <a:prstGeom prst="straightConnector1">
              <a:avLst/>
            </a:prstGeom>
            <a:solidFill>
              <a:srgbClr val="00B0F0"/>
            </a:solidFill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0DBD5D4-CE9E-4E6D-8969-7C4555C0CF06}"/>
                </a:ext>
              </a:extLst>
            </p:cNvPr>
            <p:cNvGrpSpPr/>
            <p:nvPr/>
          </p:nvGrpSpPr>
          <p:grpSpPr>
            <a:xfrm>
              <a:off x="3983218" y="4459340"/>
              <a:ext cx="2508419" cy="2043522"/>
              <a:chOff x="5941735" y="1905988"/>
              <a:chExt cx="2508419" cy="2043522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6D252E50-110E-4EF6-9B1D-0B6F8214552F}"/>
                  </a:ext>
                </a:extLst>
              </p:cNvPr>
              <p:cNvGrpSpPr/>
              <p:nvPr/>
            </p:nvGrpSpPr>
            <p:grpSpPr>
              <a:xfrm>
                <a:off x="6538366" y="2609216"/>
                <a:ext cx="484535" cy="1340294"/>
                <a:chOff x="7233006" y="3040477"/>
                <a:chExt cx="484535" cy="1340294"/>
              </a:xfrm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B3680A67-18E1-45DE-948D-150507207E50}"/>
                    </a:ext>
                  </a:extLst>
                </p:cNvPr>
                <p:cNvSpPr/>
                <p:nvPr/>
              </p:nvSpPr>
              <p:spPr>
                <a:xfrm>
                  <a:off x="7233006" y="3040477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300" dirty="0">
                      <a:solidFill>
                        <a:srgbClr val="000000"/>
                      </a:solidFill>
                    </a:rPr>
                    <a:t>g</a:t>
                  </a:r>
                  <a:r>
                    <a:rPr lang="en-US" sz="1300" baseline="30000" dirty="0">
                      <a:solidFill>
                        <a:srgbClr val="000000"/>
                      </a:solidFill>
                    </a:rPr>
                    <a:t>2</a:t>
                  </a: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5A19C35E-5162-4629-899C-2FDBCA5B63A6}"/>
                    </a:ext>
                  </a:extLst>
                </p:cNvPr>
                <p:cNvSpPr/>
                <p:nvPr/>
              </p:nvSpPr>
              <p:spPr>
                <a:xfrm>
                  <a:off x="7233006" y="3954254"/>
                  <a:ext cx="484535" cy="426517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dirty="0">
                      <a:solidFill>
                        <a:srgbClr val="000000"/>
                      </a:solidFill>
                    </a:rPr>
                    <a:t>j</a:t>
                  </a:r>
                  <a:r>
                    <a:rPr lang="en-US" sz="1400" baseline="30000" dirty="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cxnSp>
              <p:nvCxnSpPr>
                <p:cNvPr id="81" name="Straight Arrow Connector 80">
                  <a:extLst>
                    <a:ext uri="{FF2B5EF4-FFF2-40B4-BE49-F238E27FC236}">
                      <a16:creationId xmlns:a16="http://schemas.microsoft.com/office/drawing/2014/main" id="{0C392273-356A-47CC-8E4E-1E4A684CAC16}"/>
                    </a:ext>
                  </a:extLst>
                </p:cNvPr>
                <p:cNvCxnSpPr>
                  <a:stCxn id="79" idx="4"/>
                  <a:endCxn id="80" idx="0"/>
                </p:cNvCxnSpPr>
                <p:nvPr/>
              </p:nvCxnSpPr>
              <p:spPr>
                <a:xfrm>
                  <a:off x="7475274" y="3466994"/>
                  <a:ext cx="0" cy="487260"/>
                </a:xfrm>
                <a:prstGeom prst="straightConnector1">
                  <a:avLst/>
                </a:prstGeom>
                <a:solidFill>
                  <a:srgbClr val="00B0F0"/>
                </a:solidFill>
                <a:ln w="28575">
                  <a:solidFill>
                    <a:srgbClr val="0070C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C413071F-ED61-4BB6-85E7-BA6EED9250EA}"/>
                  </a:ext>
                </a:extLst>
              </p:cNvPr>
              <p:cNvSpPr/>
              <p:nvPr/>
            </p:nvSpPr>
            <p:spPr>
              <a:xfrm>
                <a:off x="7965619" y="2595884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300" dirty="0">
                    <a:solidFill>
                      <a:srgbClr val="000000"/>
                    </a:solidFill>
                  </a:rPr>
                  <a:t>b</a:t>
                </a:r>
                <a:r>
                  <a:rPr lang="en-US" sz="1300" baseline="30000" dirty="0">
                    <a:solidFill>
                      <a:srgbClr val="000000"/>
                    </a:solidFill>
                  </a:rPr>
                  <a:t>1</a:t>
                </a: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0361FCDD-2B78-4B3D-BA4B-CA3A66F1C5BD}"/>
                  </a:ext>
                </a:extLst>
              </p:cNvPr>
              <p:cNvSpPr/>
              <p:nvPr/>
            </p:nvSpPr>
            <p:spPr>
              <a:xfrm>
                <a:off x="7144625" y="2627115"/>
                <a:ext cx="484535" cy="426517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rgbClr val="000000"/>
                    </a:solidFill>
                  </a:rPr>
                  <a:t>c</a:t>
                </a:r>
                <a:r>
                  <a:rPr lang="en-US" sz="1400" baseline="30000" dirty="0">
                    <a:solidFill>
                      <a:srgbClr val="000000"/>
                    </a:solidFill>
                  </a:rPr>
                  <a:t>0</a:t>
                </a:r>
              </a:p>
            </p:txBody>
          </p:sp>
          <p:cxnSp>
            <p:nvCxnSpPr>
              <p:cNvPr id="77" name="Straight Arrow Connector 76">
                <a:extLst>
                  <a:ext uri="{FF2B5EF4-FFF2-40B4-BE49-F238E27FC236}">
                    <a16:creationId xmlns:a16="http://schemas.microsoft.com/office/drawing/2014/main" id="{1DB1251F-BCDA-4571-B553-530C33D00E66}"/>
                  </a:ext>
                </a:extLst>
              </p:cNvPr>
              <p:cNvCxnSpPr>
                <a:cxnSpLocks/>
                <a:stCxn id="63" idx="5"/>
                <a:endCxn id="76" idx="0"/>
              </p:cNvCxnSpPr>
              <p:nvPr/>
            </p:nvCxnSpPr>
            <p:spPr>
              <a:xfrm>
                <a:off x="5941735" y="1905988"/>
                <a:ext cx="1445158" cy="721127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DF659118-9CD0-4733-9BB5-BB36C2411F9A}"/>
                  </a:ext>
                </a:extLst>
              </p:cNvPr>
              <p:cNvCxnSpPr>
                <a:cxnSpLocks/>
                <a:stCxn id="63" idx="5"/>
                <a:endCxn id="75" idx="1"/>
              </p:cNvCxnSpPr>
              <p:nvPr/>
            </p:nvCxnSpPr>
            <p:spPr>
              <a:xfrm>
                <a:off x="5941735" y="1905988"/>
                <a:ext cx="2094843" cy="752358"/>
              </a:xfrm>
              <a:prstGeom prst="straightConnector1">
                <a:avLst/>
              </a:prstGeom>
              <a:solidFill>
                <a:srgbClr val="00B0F0"/>
              </a:solidFill>
              <a:ln w="28575">
                <a:solidFill>
                  <a:srgbClr val="0070C0"/>
                </a:solidFill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580292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Not a key observation</a:t>
            </a:r>
            <a:r>
              <a:rPr lang="en-US" sz="2200" dirty="0"/>
              <a:t>: </a:t>
            </a:r>
            <a:r>
              <a:rPr lang="en-US" sz="2200" dirty="0" err="1"/>
              <a:t>makeSet</a:t>
            </a:r>
            <a:r>
              <a:rPr lang="en-US" sz="2200" dirty="0"/>
              <a:t>(x) makes x a root (of itself)</a:t>
            </a:r>
            <a:endParaRPr lang="en-US" sz="2200" u="sng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Key observation</a:t>
            </a:r>
            <a:r>
              <a:rPr lang="en-US" sz="2200" dirty="0"/>
              <a:t>: once a node is not a root (due to union), it will never be a root again, and its rank will never change again.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/>
              <a:t>Therefore, the ranks of all nodes are unchanged by path compression, even though these are no longer the heights.</a:t>
            </a:r>
            <a:endParaRPr lang="en-US" sz="2200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DF55CD4-E075-441C-A7F0-E6E74ADCFDA5}"/>
              </a:ext>
            </a:extLst>
          </p:cNvPr>
          <p:cNvGrpSpPr/>
          <p:nvPr/>
        </p:nvGrpSpPr>
        <p:grpSpPr>
          <a:xfrm>
            <a:off x="773112" y="3254538"/>
            <a:ext cx="484535" cy="1354231"/>
            <a:chOff x="2873375" y="1623032"/>
            <a:chExt cx="304800" cy="967768"/>
          </a:xfrm>
          <a:solidFill>
            <a:srgbClr val="00B0F0"/>
          </a:solidFill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6AD3E81-9640-418C-B0F8-FC6F7EEB30EE}"/>
                </a:ext>
              </a:extLst>
            </p:cNvPr>
            <p:cNvSpPr/>
            <p:nvPr/>
          </p:nvSpPr>
          <p:spPr>
            <a:xfrm>
              <a:off x="2873375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2ABFFF78-1EAA-4D5C-B566-21747D5C3E8E}"/>
                </a:ext>
              </a:extLst>
            </p:cNvPr>
            <p:cNvSpPr/>
            <p:nvPr/>
          </p:nvSpPr>
          <p:spPr>
            <a:xfrm>
              <a:off x="2873375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9DFF69B3-2F1C-4D72-A282-79EAED6E5E2B}"/>
                </a:ext>
              </a:extLst>
            </p:cNvPr>
            <p:cNvCxnSpPr>
              <a:stCxn id="45" idx="4"/>
              <a:endCxn id="46" idx="0"/>
            </p:cNvCxnSpPr>
            <p:nvPr/>
          </p:nvCxnSpPr>
          <p:spPr>
            <a:xfrm>
              <a:off x="3025775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3250DD6-DF02-4ACE-B4BD-4BC53EDA6AC7}"/>
              </a:ext>
            </a:extLst>
          </p:cNvPr>
          <p:cNvGrpSpPr/>
          <p:nvPr/>
        </p:nvGrpSpPr>
        <p:grpSpPr>
          <a:xfrm>
            <a:off x="2137836" y="3246437"/>
            <a:ext cx="2476539" cy="2209761"/>
            <a:chOff x="5258366" y="1623032"/>
            <a:chExt cx="1557885" cy="1579151"/>
          </a:xfrm>
          <a:solidFill>
            <a:srgbClr val="00B0F0"/>
          </a:solidFill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BFA3C712-FDD0-4715-A11F-5CD1ED64B39B}"/>
                </a:ext>
              </a:extLst>
            </p:cNvPr>
            <p:cNvSpPr/>
            <p:nvPr/>
          </p:nvSpPr>
          <p:spPr>
            <a:xfrm>
              <a:off x="5867400" y="162303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98122B4-85C7-4C5A-B6AE-5EB0ADA46668}"/>
                </a:ext>
              </a:extLst>
            </p:cNvPr>
            <p:cNvSpPr/>
            <p:nvPr/>
          </p:nvSpPr>
          <p:spPr>
            <a:xfrm>
              <a:off x="5258366" y="2279362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D74B49B-56D4-4812-8A39-D232092BCD2F}"/>
                </a:ext>
              </a:extLst>
            </p:cNvPr>
            <p:cNvSpPr/>
            <p:nvPr/>
          </p:nvSpPr>
          <p:spPr>
            <a:xfrm>
              <a:off x="5867400" y="22860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72AF8FF-5FB9-49A7-B455-8B8CC68DB732}"/>
                </a:ext>
              </a:extLst>
            </p:cNvPr>
            <p:cNvSpPr/>
            <p:nvPr/>
          </p:nvSpPr>
          <p:spPr>
            <a:xfrm>
              <a:off x="6511451" y="2287783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C0928B1C-6BC9-4830-A904-2B6B364FAAAB}"/>
                </a:ext>
              </a:extLst>
            </p:cNvPr>
            <p:cNvSpPr/>
            <p:nvPr/>
          </p:nvSpPr>
          <p:spPr>
            <a:xfrm>
              <a:off x="5410200" y="28956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FE3088C-8892-48A3-81E4-FBA14615BF39}"/>
                </a:ext>
              </a:extLst>
            </p:cNvPr>
            <p:cNvSpPr/>
            <p:nvPr/>
          </p:nvSpPr>
          <p:spPr>
            <a:xfrm>
              <a:off x="6096136" y="2876219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49AD03B-8E97-488C-BEFC-BBF0F76C39DE}"/>
                </a:ext>
              </a:extLst>
            </p:cNvPr>
            <p:cNvSpPr/>
            <p:nvPr/>
          </p:nvSpPr>
          <p:spPr>
            <a:xfrm>
              <a:off x="6511451" y="2897383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D4C6AEF8-15EE-45CF-9E6D-96FBC0594C9E}"/>
                </a:ext>
              </a:extLst>
            </p:cNvPr>
            <p:cNvCxnSpPr>
              <a:stCxn id="49" idx="3"/>
              <a:endCxn id="50" idx="7"/>
            </p:cNvCxnSpPr>
            <p:nvPr/>
          </p:nvCxnSpPr>
          <p:spPr>
            <a:xfrm flipH="1">
              <a:off x="5518529" y="1883195"/>
              <a:ext cx="393508" cy="440804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C4C69B57-81E0-48CA-96BB-AFD30F6926CB}"/>
                </a:ext>
              </a:extLst>
            </p:cNvPr>
            <p:cNvCxnSpPr>
              <a:stCxn id="49" idx="4"/>
              <a:endCxn id="51" idx="0"/>
            </p:cNvCxnSpPr>
            <p:nvPr/>
          </p:nvCxnSpPr>
          <p:spPr>
            <a:xfrm>
              <a:off x="6019800" y="19278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B1A665D5-292D-4FB5-AA3C-9E837DBD854B}"/>
                </a:ext>
              </a:extLst>
            </p:cNvPr>
            <p:cNvCxnSpPr>
              <a:stCxn id="49" idx="5"/>
              <a:endCxn id="52" idx="1"/>
            </p:cNvCxnSpPr>
            <p:nvPr/>
          </p:nvCxnSpPr>
          <p:spPr>
            <a:xfrm>
              <a:off x="6127563" y="1883195"/>
              <a:ext cx="428525" cy="449225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CD09B7D7-9009-4CED-B1D1-A3D1E81D9860}"/>
                </a:ext>
              </a:extLst>
            </p:cNvPr>
            <p:cNvCxnSpPr>
              <a:stCxn id="51" idx="3"/>
              <a:endCxn id="53" idx="0"/>
            </p:cNvCxnSpPr>
            <p:nvPr/>
          </p:nvCxnSpPr>
          <p:spPr>
            <a:xfrm flipH="1">
              <a:off x="5562600" y="25461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CC0A8429-3ECD-45F6-995B-2EB157134118}"/>
                </a:ext>
              </a:extLst>
            </p:cNvPr>
            <p:cNvCxnSpPr>
              <a:stCxn id="51" idx="5"/>
              <a:endCxn id="54" idx="0"/>
            </p:cNvCxnSpPr>
            <p:nvPr/>
          </p:nvCxnSpPr>
          <p:spPr>
            <a:xfrm>
              <a:off x="6127563" y="2546163"/>
              <a:ext cx="120973" cy="330056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DA321CD3-3906-484C-99D3-47A5ED729ADD}"/>
                </a:ext>
              </a:extLst>
            </p:cNvPr>
            <p:cNvCxnSpPr>
              <a:stCxn id="52" idx="4"/>
              <a:endCxn id="55" idx="0"/>
            </p:cNvCxnSpPr>
            <p:nvPr/>
          </p:nvCxnSpPr>
          <p:spPr>
            <a:xfrm>
              <a:off x="6663852" y="2592583"/>
              <a:ext cx="0" cy="304801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C9305DD-405B-4A46-AF48-50D917EA025E}"/>
              </a:ext>
            </a:extLst>
          </p:cNvPr>
          <p:cNvCxnSpPr>
            <a:cxnSpLocks/>
          </p:cNvCxnSpPr>
          <p:nvPr/>
        </p:nvCxnSpPr>
        <p:spPr>
          <a:xfrm>
            <a:off x="1302336" y="3988924"/>
            <a:ext cx="929016" cy="0"/>
          </a:xfrm>
          <a:prstGeom prst="straightConnector1">
            <a:avLst/>
          </a:prstGeom>
          <a:ln w="63500" cmpd="dbl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6FE182A-A16F-452B-B85A-B5E0E232A00B}"/>
              </a:ext>
            </a:extLst>
          </p:cNvPr>
          <p:cNvGrpSpPr/>
          <p:nvPr/>
        </p:nvGrpSpPr>
        <p:grpSpPr>
          <a:xfrm>
            <a:off x="6295629" y="3161021"/>
            <a:ext cx="3381620" cy="2292682"/>
            <a:chOff x="2708461" y="3451833"/>
            <a:chExt cx="2317913" cy="1577367"/>
          </a:xfrm>
          <a:solidFill>
            <a:srgbClr val="00B0F0"/>
          </a:solidFill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9A6E9A80-13BB-4B4D-8BC8-4B54A271D6C8}"/>
                </a:ext>
              </a:extLst>
            </p:cNvPr>
            <p:cNvSpPr/>
            <p:nvPr/>
          </p:nvSpPr>
          <p:spPr>
            <a:xfrm>
              <a:off x="2715445" y="4159438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D8A83BFC-3B61-4360-B2A0-A8014C430C68}"/>
                </a:ext>
              </a:extLst>
            </p:cNvPr>
            <p:cNvSpPr/>
            <p:nvPr/>
          </p:nvSpPr>
          <p:spPr>
            <a:xfrm>
              <a:off x="2708461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72A2763-2563-49E1-BFF8-60BF4ACD2BDB}"/>
                </a:ext>
              </a:extLst>
            </p:cNvPr>
            <p:cNvSpPr/>
            <p:nvPr/>
          </p:nvSpPr>
          <p:spPr>
            <a:xfrm>
              <a:off x="3810000" y="3451833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68F6E78-4E9B-4A15-ABD4-D58BB9B23724}"/>
                </a:ext>
              </a:extLst>
            </p:cNvPr>
            <p:cNvSpPr/>
            <p:nvPr/>
          </p:nvSpPr>
          <p:spPr>
            <a:xfrm>
              <a:off x="3246125" y="4118079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e</a:t>
              </a: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315F154-6B54-4AEA-9CC2-2763EB3D2397}"/>
                </a:ext>
              </a:extLst>
            </p:cNvPr>
            <p:cNvSpPr/>
            <p:nvPr/>
          </p:nvSpPr>
          <p:spPr>
            <a:xfrm>
              <a:off x="3810000" y="41148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f</a:t>
              </a: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FC96D039-2A97-4CDB-9719-38AABC54E526}"/>
                </a:ext>
              </a:extLst>
            </p:cNvPr>
            <p:cNvCxnSpPr>
              <a:stCxn id="64" idx="4"/>
              <a:endCxn id="65" idx="0"/>
            </p:cNvCxnSpPr>
            <p:nvPr/>
          </p:nvCxnSpPr>
          <p:spPr>
            <a:xfrm flipH="1">
              <a:off x="2860862" y="4464238"/>
              <a:ext cx="6984" cy="260162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5D17AF8-66E4-466F-A815-5A485EF63C42}"/>
                </a:ext>
              </a:extLst>
            </p:cNvPr>
            <p:cNvSpPr/>
            <p:nvPr/>
          </p:nvSpPr>
          <p:spPr>
            <a:xfrm>
              <a:off x="4721574" y="41148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g</a:t>
              </a: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36C5D1F-A159-47FD-AC88-19038DF44FC7}"/>
                </a:ext>
              </a:extLst>
            </p:cNvPr>
            <p:cNvSpPr/>
            <p:nvPr/>
          </p:nvSpPr>
          <p:spPr>
            <a:xfrm>
              <a:off x="33528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h</a:t>
              </a: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228447F-8E22-4F1D-8A95-CA20F88472CE}"/>
                </a:ext>
              </a:extLst>
            </p:cNvPr>
            <p:cNvSpPr/>
            <p:nvPr/>
          </p:nvSpPr>
          <p:spPr>
            <a:xfrm>
              <a:off x="4267200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i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5D78A9F-06CE-4A99-B4A6-2A1019B65A9A}"/>
                </a:ext>
              </a:extLst>
            </p:cNvPr>
            <p:cNvSpPr/>
            <p:nvPr/>
          </p:nvSpPr>
          <p:spPr>
            <a:xfrm>
              <a:off x="4721574" y="4724400"/>
              <a:ext cx="304800" cy="304800"/>
            </a:xfrm>
            <a:prstGeom prst="ellipse">
              <a:avLst/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000000"/>
                  </a:solidFill>
                </a:rPr>
                <a:t>j</a:t>
              </a: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52E16E82-6F11-4849-A16A-5D5A368A90B7}"/>
                </a:ext>
              </a:extLst>
            </p:cNvPr>
            <p:cNvCxnSpPr>
              <a:cxnSpLocks/>
              <a:stCxn id="66" idx="3"/>
              <a:endCxn id="67" idx="7"/>
            </p:cNvCxnSpPr>
            <p:nvPr/>
          </p:nvCxnSpPr>
          <p:spPr>
            <a:xfrm flipH="1">
              <a:off x="3506288" y="3711995"/>
              <a:ext cx="348349" cy="450720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63D9A482-97CD-4358-AB4D-32324B6BFC39}"/>
                </a:ext>
              </a:extLst>
            </p:cNvPr>
            <p:cNvCxnSpPr>
              <a:cxnSpLocks/>
              <a:stCxn id="66" idx="4"/>
              <a:endCxn id="68" idx="0"/>
            </p:cNvCxnSpPr>
            <p:nvPr/>
          </p:nvCxnSpPr>
          <p:spPr>
            <a:xfrm>
              <a:off x="3962400" y="3756632"/>
              <a:ext cx="0" cy="358168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3040F464-AF38-4CAC-AC08-D811523765C4}"/>
                </a:ext>
              </a:extLst>
            </p:cNvPr>
            <p:cNvCxnSpPr>
              <a:cxnSpLocks/>
              <a:stCxn id="66" idx="5"/>
              <a:endCxn id="70" idx="1"/>
            </p:cNvCxnSpPr>
            <p:nvPr/>
          </p:nvCxnSpPr>
          <p:spPr>
            <a:xfrm>
              <a:off x="4070163" y="3711996"/>
              <a:ext cx="696048" cy="447441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1EC052E-4194-4D5A-BE9B-75543F8EEB76}"/>
                </a:ext>
              </a:extLst>
            </p:cNvPr>
            <p:cNvCxnSpPr>
              <a:stCxn id="68" idx="3"/>
              <a:endCxn id="71" idx="0"/>
            </p:cNvCxnSpPr>
            <p:nvPr/>
          </p:nvCxnSpPr>
          <p:spPr>
            <a:xfrm flipH="1">
              <a:off x="3505200" y="43749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1AAE249E-77C6-4602-99D1-F5CE76AD7FF2}"/>
                </a:ext>
              </a:extLst>
            </p:cNvPr>
            <p:cNvCxnSpPr>
              <a:stCxn id="68" idx="5"/>
              <a:endCxn id="72" idx="0"/>
            </p:cNvCxnSpPr>
            <p:nvPr/>
          </p:nvCxnSpPr>
          <p:spPr>
            <a:xfrm>
              <a:off x="4070163" y="4374963"/>
              <a:ext cx="349437" cy="349437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EF39E3F1-55D2-4AE7-AE3E-C34D60750E23}"/>
                </a:ext>
              </a:extLst>
            </p:cNvPr>
            <p:cNvCxnSpPr>
              <a:stCxn id="70" idx="4"/>
              <a:endCxn id="73" idx="0"/>
            </p:cNvCxnSpPr>
            <p:nvPr/>
          </p:nvCxnSpPr>
          <p:spPr>
            <a:xfrm>
              <a:off x="4873975" y="4419600"/>
              <a:ext cx="0" cy="304800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B8980C33-772F-4A84-8FDB-44975541DCA7}"/>
                </a:ext>
              </a:extLst>
            </p:cNvPr>
            <p:cNvCxnSpPr>
              <a:cxnSpLocks/>
              <a:stCxn id="66" idx="2"/>
              <a:endCxn id="64" idx="0"/>
            </p:cNvCxnSpPr>
            <p:nvPr/>
          </p:nvCxnSpPr>
          <p:spPr>
            <a:xfrm flipH="1">
              <a:off x="2867846" y="3604232"/>
              <a:ext cx="942154" cy="555205"/>
            </a:xfrm>
            <a:prstGeom prst="straightConnector1">
              <a:avLst/>
            </a:prstGeom>
            <a:grpFill/>
            <a:ln w="28575">
              <a:solidFill>
                <a:srgbClr val="0070C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EF65D4EA-2571-4C7F-B9EC-550ACBE98FA7}"/>
              </a:ext>
            </a:extLst>
          </p:cNvPr>
          <p:cNvSpPr txBox="1"/>
          <p:nvPr/>
        </p:nvSpPr>
        <p:spPr>
          <a:xfrm>
            <a:off x="1230312" y="3475037"/>
            <a:ext cx="1618656" cy="40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union(</a:t>
            </a:r>
            <a:r>
              <a:rPr lang="en-US" sz="2200" dirty="0" err="1">
                <a:solidFill>
                  <a:schemeClr val="tx1"/>
                </a:solidFill>
              </a:rPr>
              <a:t>c,j</a:t>
            </a:r>
            <a:r>
              <a:rPr lang="en-US" sz="2200" dirty="0">
                <a:solidFill>
                  <a:schemeClr val="tx1"/>
                </a:solidFill>
              </a:rPr>
              <a:t>)</a:t>
            </a:r>
            <a:endParaRPr lang="en-CA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92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Theorem</a:t>
            </a:r>
            <a:r>
              <a:rPr lang="en-US" sz="2200" dirty="0"/>
              <a:t>: Suppose we make the following calls: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 err="1"/>
              <a:t>makeSet</a:t>
            </a:r>
            <a:r>
              <a:rPr lang="en-US" sz="2200" dirty="0"/>
              <a:t>() - n times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find() – O(n) times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/>
              <a:t>union() – at most n-1 times</a:t>
            </a:r>
          </a:p>
          <a:p>
            <a:pPr marL="0" indent="0">
              <a:lnSpc>
                <a:spcPct val="100000"/>
              </a:lnSpc>
            </a:pPr>
            <a:r>
              <a:rPr lang="en-US" sz="2200" dirty="0"/>
              <a:t>The total running time of all operations is O(n log</a:t>
            </a:r>
            <a:r>
              <a:rPr lang="en-US" sz="2200" baseline="30000" dirty="0"/>
              <a:t>*</a:t>
            </a:r>
            <a:r>
              <a:rPr lang="en-US" sz="2200" dirty="0"/>
              <a:t>(n)).</a:t>
            </a:r>
          </a:p>
          <a:p>
            <a:pPr marL="0" indent="0">
              <a:lnSpc>
                <a:spcPct val="100000"/>
              </a:lnSpc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r>
              <a:rPr lang="en-US" sz="2200" dirty="0"/>
              <a:t>Here log*(n) = the number of time you apply log</a:t>
            </a:r>
            <a:r>
              <a:rPr lang="en-US" sz="2200" baseline="-25000" dirty="0"/>
              <a:t>2</a:t>
            </a:r>
            <a:r>
              <a:rPr lang="en-US" sz="2200" dirty="0"/>
              <a:t>() to get &lt;2.</a:t>
            </a:r>
          </a:p>
          <a:p>
            <a:pPr marL="0" indent="0">
              <a:lnSpc>
                <a:spcPct val="100000"/>
              </a:lnSpc>
            </a:pPr>
            <a:endParaRPr lang="en-US" sz="22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445647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log*()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dirty="0"/>
              <a:t>log*(n) = is the number of time you apply log</a:t>
            </a:r>
            <a:r>
              <a:rPr lang="en-US" sz="2200" baseline="-25000" dirty="0"/>
              <a:t>2</a:t>
            </a:r>
            <a:r>
              <a:rPr lang="en-US" sz="2200" dirty="0"/>
              <a:t>() to get &lt;2.</a:t>
            </a:r>
          </a:p>
          <a:p>
            <a:pPr marL="0" indent="0">
              <a:lnSpc>
                <a:spcPct val="100000"/>
              </a:lnSpc>
            </a:pPr>
            <a:r>
              <a:rPr lang="en-US" sz="2200" u="sng" dirty="0"/>
              <a:t>Examples</a:t>
            </a:r>
            <a:r>
              <a:rPr lang="en-US" sz="2200" dirty="0"/>
              <a:t>: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(16))) = 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(4)) = log</a:t>
            </a:r>
            <a:r>
              <a:rPr lang="en-US" sz="2200" baseline="-25000" dirty="0"/>
              <a:t>2</a:t>
            </a:r>
            <a:r>
              <a:rPr lang="en-US" sz="2200" dirty="0"/>
              <a:t>(2) = 1</a:t>
            </a:r>
          </a:p>
          <a:p>
            <a:pPr marL="0" indent="0">
              <a:lnSpc>
                <a:spcPct val="100000"/>
              </a:lnSpc>
            </a:pPr>
            <a:r>
              <a:rPr lang="en-US" sz="2200" dirty="0"/>
              <a:t>	Therefore, log*(16) = 3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(2</a:t>
            </a:r>
            <a:r>
              <a:rPr lang="en-US" sz="2200" baseline="30000" dirty="0"/>
              <a:t>16</a:t>
            </a:r>
            <a:r>
              <a:rPr lang="en-US" sz="2200" dirty="0"/>
              <a:t>=65,536)))) = 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(log</a:t>
            </a:r>
            <a:r>
              <a:rPr lang="en-US" sz="2200" baseline="-25000" dirty="0"/>
              <a:t>2</a:t>
            </a:r>
            <a:r>
              <a:rPr lang="en-US" sz="2200" dirty="0"/>
              <a:t>(16))) = 1</a:t>
            </a:r>
          </a:p>
          <a:p>
            <a:pPr marL="0" indent="0">
              <a:lnSpc>
                <a:spcPct val="100000"/>
              </a:lnSpc>
            </a:pPr>
            <a:r>
              <a:rPr lang="en-US" sz="2200" dirty="0"/>
              <a:t>	Therefore, log*(65,000) = 4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log*(2</a:t>
            </a:r>
            <a:r>
              <a:rPr lang="en-US" sz="2200" baseline="30000" dirty="0"/>
              <a:t>65,536</a:t>
            </a:r>
            <a:r>
              <a:rPr lang="en-US" sz="2200" dirty="0"/>
              <a:t>) = 5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For all practical purposes log*(n) ≤ 5 for all numbers n that represent anything semi-meaningful in the universe.</a:t>
            </a:r>
          </a:p>
          <a:p>
            <a:pPr marL="0" indent="0">
              <a:lnSpc>
                <a:spcPct val="100000"/>
              </a:lnSpc>
            </a:pPr>
            <a:endParaRPr lang="en-US" sz="22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668310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Union–find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Theorem</a:t>
            </a:r>
            <a:r>
              <a:rPr lang="en-US" sz="2200" dirty="0"/>
              <a:t>: If we </a:t>
            </a:r>
            <a:r>
              <a:rPr lang="en-US" sz="2200" dirty="0" err="1"/>
              <a:t>we</a:t>
            </a:r>
            <a:r>
              <a:rPr lang="en-US" sz="2200" dirty="0"/>
              <a:t> make the following calls</a:t>
            </a:r>
          </a:p>
          <a:p>
            <a:pPr>
              <a:lnSpc>
                <a:spcPct val="100000"/>
              </a:lnSpc>
            </a:pPr>
            <a:r>
              <a:rPr lang="en-US" sz="2200" dirty="0" err="1"/>
              <a:t>makeSet</a:t>
            </a:r>
            <a:r>
              <a:rPr lang="en-US" sz="2200" dirty="0"/>
              <a:t>() - n times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find() – O(n) times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union() – at most n-1 times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The total running time of all operations is O(n log</a:t>
            </a:r>
            <a:r>
              <a:rPr lang="en-US" sz="2200" baseline="30000" dirty="0"/>
              <a:t>*</a:t>
            </a:r>
            <a:r>
              <a:rPr lang="en-US" sz="2200" dirty="0"/>
              <a:t>(n)).</a:t>
            </a:r>
          </a:p>
          <a:p>
            <a:pPr marL="0" indent="0">
              <a:lnSpc>
                <a:spcPct val="100000"/>
              </a:lnSpc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r>
              <a:rPr lang="en-US" sz="2200" dirty="0"/>
              <a:t>We’ll skip the proof of this this time.</a:t>
            </a:r>
          </a:p>
          <a:p>
            <a:pPr marL="0" indent="0">
              <a:lnSpc>
                <a:spcPct val="100000"/>
              </a:lnSpc>
            </a:pPr>
            <a:r>
              <a:rPr lang="en-US" sz="2200" dirty="0"/>
              <a:t>Ask your CMPT307/CMPT405 instructor</a:t>
            </a:r>
          </a:p>
          <a:p>
            <a:pPr>
              <a:lnSpc>
                <a:spcPct val="100000"/>
              </a:lnSpc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740293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874837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An Application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Mimimum Spanning Tree</a:t>
            </a:r>
          </a:p>
        </p:txBody>
      </p:sp>
    </p:spTree>
    <p:extLst>
      <p:ext uri="{BB962C8B-B14F-4D97-AF65-F5344CB8AC3E}">
        <p14:creationId xmlns:p14="http://schemas.microsoft.com/office/powerpoint/2010/main" val="29639846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The Minimum Spanning Tree Problem (MST)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Input</a:t>
            </a:r>
            <a:r>
              <a:rPr lang="en-US" sz="2200" dirty="0"/>
              <a:t>: an undirected graph G = (V,E) and costs on the edges {</a:t>
            </a:r>
            <a:r>
              <a:rPr lang="en-US" sz="2200" dirty="0" err="1"/>
              <a:t>c</a:t>
            </a:r>
            <a:r>
              <a:rPr lang="en-US" sz="2200" baseline="-25000" dirty="0" err="1"/>
              <a:t>e</a:t>
            </a:r>
            <a:r>
              <a:rPr lang="en-US" sz="2200" dirty="0"/>
              <a:t> : </a:t>
            </a:r>
            <a:r>
              <a:rPr lang="en-US" sz="2200" dirty="0" err="1"/>
              <a:t>e∈E</a:t>
            </a:r>
            <a:r>
              <a:rPr lang="en-US" sz="2200" dirty="0"/>
              <a:t>}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Output</a:t>
            </a:r>
            <a:r>
              <a:rPr lang="en-US" sz="2200" dirty="0"/>
              <a:t>: a spanning tree of minimum cost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Definition</a:t>
            </a:r>
            <a:r>
              <a:rPr lang="en-US" sz="2200" dirty="0"/>
              <a:t>: A spanning tree of a connected graph G=(V,E) is a subset T⊆E of the edges such that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200" dirty="0"/>
              <a:t>T has |V|-1 edges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200" dirty="0"/>
              <a:t>the graph (V,T) is connected.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200" dirty="0"/>
              <a:t>The costs of a spanning tree is defined as </a:t>
            </a:r>
            <a:r>
              <a:rPr lang="el-GR" sz="2200" dirty="0"/>
              <a:t>Σ</a:t>
            </a:r>
            <a:r>
              <a:rPr lang="en-US" sz="2200" baseline="-25000" dirty="0" err="1"/>
              <a:t>e∈T</a:t>
            </a:r>
            <a:r>
              <a:rPr lang="en-US" sz="2200" baseline="-25000" dirty="0"/>
              <a:t> </a:t>
            </a:r>
            <a:r>
              <a:rPr lang="en-US" sz="2200" dirty="0" err="1"/>
              <a:t>c</a:t>
            </a:r>
            <a:r>
              <a:rPr lang="en-US" sz="2200" baseline="-25000" dirty="0" err="1"/>
              <a:t>e</a:t>
            </a:r>
            <a:r>
              <a:rPr lang="en-US" sz="2200" dirty="0"/>
              <a:t> 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602960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E913ECD-A41B-460A-8DF0-C80A5C716861}"/>
              </a:ext>
            </a:extLst>
          </p:cNvPr>
          <p:cNvGrpSpPr/>
          <p:nvPr/>
        </p:nvGrpSpPr>
        <p:grpSpPr>
          <a:xfrm>
            <a:off x="990600" y="2209800"/>
            <a:ext cx="3276600" cy="3810000"/>
            <a:chOff x="990600" y="2209800"/>
            <a:chExt cx="3276600" cy="381000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88F7A3B-60A0-4179-BC04-32FB29505A1A}"/>
                </a:ext>
              </a:extLst>
            </p:cNvPr>
            <p:cNvGrpSpPr/>
            <p:nvPr/>
          </p:nvGrpSpPr>
          <p:grpSpPr>
            <a:xfrm>
              <a:off x="990600" y="2209800"/>
              <a:ext cx="3276600" cy="3810000"/>
              <a:chOff x="990600" y="2562255"/>
              <a:chExt cx="3276600" cy="381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1D0728A-3B33-41FE-9167-E0391F90EE48}"/>
                  </a:ext>
                </a:extLst>
              </p:cNvPr>
              <p:cNvSpPr/>
              <p:nvPr/>
            </p:nvSpPr>
            <p:spPr>
              <a:xfrm>
                <a:off x="2286000" y="25622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a</a:t>
                </a:r>
              </a:p>
            </p:txBody>
          </p: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7F2093ED-C673-4864-8C54-E8FE548A3B77}"/>
                  </a:ext>
                </a:extLst>
              </p:cNvPr>
              <p:cNvCxnSpPr>
                <a:stCxn id="75" idx="5"/>
                <a:endCxn id="78" idx="1"/>
              </p:cNvCxnSpPr>
              <p:nvPr/>
            </p:nvCxnSpPr>
            <p:spPr>
              <a:xfrm>
                <a:off x="2546163" y="2822418"/>
                <a:ext cx="6226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193641E1-62C1-47D0-BAFC-AD1957B5DE48}"/>
                  </a:ext>
                </a:extLst>
              </p:cNvPr>
              <p:cNvSpPr/>
              <p:nvPr/>
            </p:nvSpPr>
            <p:spPr>
              <a:xfrm>
                <a:off x="1524000" y="36290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b</a:t>
                </a: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BE88771A-9315-4CC4-A0BD-C24A7867DA57}"/>
                  </a:ext>
                </a:extLst>
              </p:cNvPr>
              <p:cNvSpPr/>
              <p:nvPr/>
            </p:nvSpPr>
            <p:spPr>
              <a:xfrm>
                <a:off x="3124200" y="36290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c</a:t>
                </a: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55E56A90-ACA9-457E-AC3B-473753AE406E}"/>
                  </a:ext>
                </a:extLst>
              </p:cNvPr>
              <p:cNvSpPr/>
              <p:nvPr/>
            </p:nvSpPr>
            <p:spPr>
              <a:xfrm>
                <a:off x="9906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d</a:t>
                </a: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B95F3AE6-31A1-4C37-8308-1EFD5A490E3C}"/>
                  </a:ext>
                </a:extLst>
              </p:cNvPr>
              <p:cNvSpPr/>
              <p:nvPr/>
            </p:nvSpPr>
            <p:spPr>
              <a:xfrm>
                <a:off x="22860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e</a:t>
                </a: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9BA798CE-3BA0-420F-ACD9-0CDC71542159}"/>
                  </a:ext>
                </a:extLst>
              </p:cNvPr>
              <p:cNvSpPr/>
              <p:nvPr/>
            </p:nvSpPr>
            <p:spPr>
              <a:xfrm>
                <a:off x="39624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f</a:t>
                </a: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B2F65DBD-7CED-40D8-ACCE-918F0DCA56D6}"/>
                  </a:ext>
                </a:extLst>
              </p:cNvPr>
              <p:cNvSpPr/>
              <p:nvPr/>
            </p:nvSpPr>
            <p:spPr>
              <a:xfrm>
                <a:off x="3200400" y="6067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h</a:t>
                </a:r>
              </a:p>
            </p:txBody>
          </p: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D65543B4-0A4F-4692-9168-A395D0FF5BD0}"/>
                  </a:ext>
                </a:extLst>
              </p:cNvPr>
              <p:cNvCxnSpPr>
                <a:stCxn id="75" idx="3"/>
                <a:endCxn id="77" idx="7"/>
              </p:cNvCxnSpPr>
              <p:nvPr/>
            </p:nvCxnSpPr>
            <p:spPr>
              <a:xfrm flipH="1">
                <a:off x="1784163" y="2822418"/>
                <a:ext cx="5464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45E9D778-4A9B-4626-B1AD-33017F9F4856}"/>
                  </a:ext>
                </a:extLst>
              </p:cNvPr>
              <p:cNvCxnSpPr>
                <a:stCxn id="78" idx="5"/>
                <a:endCxn id="81" idx="0"/>
              </p:cNvCxnSpPr>
              <p:nvPr/>
            </p:nvCxnSpPr>
            <p:spPr>
              <a:xfrm>
                <a:off x="3384363" y="3889218"/>
                <a:ext cx="730437" cy="10352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D137515E-F5A8-4BD9-B39E-9FD76CC1054F}"/>
                  </a:ext>
                </a:extLst>
              </p:cNvPr>
              <p:cNvCxnSpPr>
                <a:stCxn id="77" idx="4"/>
                <a:endCxn id="79" idx="0"/>
              </p:cNvCxnSpPr>
              <p:nvPr/>
            </p:nvCxnSpPr>
            <p:spPr>
              <a:xfrm flipH="1">
                <a:off x="1143000" y="3933855"/>
                <a:ext cx="533400" cy="990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Arrow Connector 85">
                <a:extLst>
                  <a:ext uri="{FF2B5EF4-FFF2-40B4-BE49-F238E27FC236}">
                    <a16:creationId xmlns:a16="http://schemas.microsoft.com/office/drawing/2014/main" id="{9FABF81F-C66B-4675-AB3A-80647F02F76C}"/>
                  </a:ext>
                </a:extLst>
              </p:cNvPr>
              <p:cNvCxnSpPr>
                <a:stCxn id="80" idx="2"/>
              </p:cNvCxnSpPr>
              <p:nvPr/>
            </p:nvCxnSpPr>
            <p:spPr>
              <a:xfrm flipH="1">
                <a:off x="1295400" y="5076855"/>
                <a:ext cx="990600" cy="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894CA935-8A73-4663-BB75-D6131706CAD6}"/>
                  </a:ext>
                </a:extLst>
              </p:cNvPr>
              <p:cNvCxnSpPr>
                <a:stCxn id="78" idx="3"/>
                <a:endCxn id="79" idx="7"/>
              </p:cNvCxnSpPr>
              <p:nvPr/>
            </p:nvCxnSpPr>
            <p:spPr>
              <a:xfrm flipH="1">
                <a:off x="1250763" y="3889218"/>
                <a:ext cx="1918074" cy="10798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21E32BA3-4FAF-40A4-8E0F-8D162F7A0AEC}"/>
                  </a:ext>
                </a:extLst>
              </p:cNvPr>
              <p:cNvCxnSpPr>
                <a:stCxn id="82" idx="1"/>
                <a:endCxn id="79" idx="5"/>
              </p:cNvCxnSpPr>
              <p:nvPr/>
            </p:nvCxnSpPr>
            <p:spPr>
              <a:xfrm flipH="1" flipV="1">
                <a:off x="1250763" y="5184618"/>
                <a:ext cx="1994274" cy="9274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8EA54413-BC08-4BA8-B501-19A1235FFB6F}"/>
                  </a:ext>
                </a:extLst>
              </p:cNvPr>
              <p:cNvCxnSpPr>
                <a:stCxn id="82" idx="0"/>
                <a:endCxn id="78" idx="4"/>
              </p:cNvCxnSpPr>
              <p:nvPr/>
            </p:nvCxnSpPr>
            <p:spPr>
              <a:xfrm flipH="1" flipV="1">
                <a:off x="3276600" y="3933855"/>
                <a:ext cx="76200" cy="2133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9E2CD4F-E75F-4E23-AFB3-A0F35C4EC047}"/>
                  </a:ext>
                </a:extLst>
              </p:cNvPr>
              <p:cNvSpPr/>
              <p:nvPr/>
            </p:nvSpPr>
            <p:spPr>
              <a:xfrm>
                <a:off x="1752600" y="6067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g</a:t>
                </a:r>
              </a:p>
            </p:txBody>
          </p: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44A16178-2313-40BD-A741-2416B8BE11B8}"/>
                  </a:ext>
                </a:extLst>
              </p:cNvPr>
              <p:cNvCxnSpPr>
                <a:stCxn id="90" idx="1"/>
                <a:endCxn id="79" idx="4"/>
              </p:cNvCxnSpPr>
              <p:nvPr/>
            </p:nvCxnSpPr>
            <p:spPr>
              <a:xfrm flipH="1" flipV="1">
                <a:off x="1143000" y="5229255"/>
                <a:ext cx="654237" cy="8828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1337D9D4-0B2D-4174-972F-2FF3B0E930FC}"/>
                  </a:ext>
                </a:extLst>
              </p:cNvPr>
              <p:cNvCxnSpPr>
                <a:stCxn id="81" idx="3"/>
                <a:endCxn id="90" idx="7"/>
              </p:cNvCxnSpPr>
              <p:nvPr/>
            </p:nvCxnSpPr>
            <p:spPr>
              <a:xfrm flipH="1">
                <a:off x="2012763" y="5184618"/>
                <a:ext cx="1994274" cy="9274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49E757CA-3578-4DFC-B2C7-1C500C1F0C3C}"/>
                  </a:ext>
                </a:extLst>
              </p:cNvPr>
              <p:cNvCxnSpPr>
                <a:stCxn id="75" idx="4"/>
                <a:endCxn id="80" idx="0"/>
              </p:cNvCxnSpPr>
              <p:nvPr/>
            </p:nvCxnSpPr>
            <p:spPr>
              <a:xfrm>
                <a:off x="2438400" y="2867055"/>
                <a:ext cx="0" cy="20574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TextBox 42">
              <a:extLst>
                <a:ext uri="{FF2B5EF4-FFF2-40B4-BE49-F238E27FC236}">
                  <a16:creationId xmlns:a16="http://schemas.microsoft.com/office/drawing/2014/main" id="{212FED41-88BD-4A11-BE97-4992ABCDD4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6194" y="2568195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5" name="TextBox 42">
              <a:extLst>
                <a:ext uri="{FF2B5EF4-FFF2-40B4-BE49-F238E27FC236}">
                  <a16:creationId xmlns:a16="http://schemas.microsoft.com/office/drawing/2014/main" id="{FCB80851-B16C-452A-8605-79140D79E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225" y="3221738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6" name="TextBox 42">
              <a:extLst>
                <a:ext uri="{FF2B5EF4-FFF2-40B4-BE49-F238E27FC236}">
                  <a16:creationId xmlns:a16="http://schemas.microsoft.com/office/drawing/2014/main" id="{9945956F-8A40-4BF8-B6F9-F5D9F6908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662" y="388055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8</a:t>
              </a:r>
            </a:p>
          </p:txBody>
        </p:sp>
        <p:sp>
          <p:nvSpPr>
            <p:cNvPr id="67" name="TextBox 42">
              <a:extLst>
                <a:ext uri="{FF2B5EF4-FFF2-40B4-BE49-F238E27FC236}">
                  <a16:creationId xmlns:a16="http://schemas.microsoft.com/office/drawing/2014/main" id="{D6354A1A-DD2F-4437-9A2F-3670994DB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3749" y="5325732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8" name="TextBox 42">
              <a:extLst>
                <a:ext uri="{FF2B5EF4-FFF2-40B4-BE49-F238E27FC236}">
                  <a16:creationId xmlns:a16="http://schemas.microsoft.com/office/drawing/2014/main" id="{208425EB-41B3-4A29-A220-AE335C30E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1462" y="5650468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9" name="TextBox 42">
              <a:extLst>
                <a:ext uri="{FF2B5EF4-FFF2-40B4-BE49-F238E27FC236}">
                  <a16:creationId xmlns:a16="http://schemas.microsoft.com/office/drawing/2014/main" id="{AC3CCFB6-F9FE-4A26-92A2-535F349589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2436" y="3695328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70" name="TextBox 42">
              <a:extLst>
                <a:ext uri="{FF2B5EF4-FFF2-40B4-BE49-F238E27FC236}">
                  <a16:creationId xmlns:a16="http://schemas.microsoft.com/office/drawing/2014/main" id="{B14402EE-CB87-4BFF-B0E2-DBD1AEDF9A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0900" y="401913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71" name="TextBox 42">
              <a:extLst>
                <a:ext uri="{FF2B5EF4-FFF2-40B4-BE49-F238E27FC236}">
                  <a16:creationId xmlns:a16="http://schemas.microsoft.com/office/drawing/2014/main" id="{2E2D9409-3B90-433E-8676-1D6E5E1D89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3093" y="4389664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72" name="TextBox 42">
              <a:extLst>
                <a:ext uri="{FF2B5EF4-FFF2-40B4-BE49-F238E27FC236}">
                  <a16:creationId xmlns:a16="http://schemas.microsoft.com/office/drawing/2014/main" id="{67AC6537-0CFB-4A2D-8F65-E6C4336492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0454" y="4955844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73" name="TextBox 42">
              <a:extLst>
                <a:ext uri="{FF2B5EF4-FFF2-40B4-BE49-F238E27FC236}">
                  <a16:creationId xmlns:a16="http://schemas.microsoft.com/office/drawing/2014/main" id="{361E02B0-4957-404B-96F3-AB2BA0D891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553" y="3786242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74" name="TextBox 42">
              <a:extLst>
                <a:ext uri="{FF2B5EF4-FFF2-40B4-BE49-F238E27FC236}">
                  <a16:creationId xmlns:a16="http://schemas.microsoft.com/office/drawing/2014/main" id="{96130F30-4911-41C2-9129-A91A4A4D9E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662" y="2667000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6ED50CC-9982-4D23-9C3D-D602602946DA}"/>
              </a:ext>
            </a:extLst>
          </p:cNvPr>
          <p:cNvGrpSpPr/>
          <p:nvPr/>
        </p:nvGrpSpPr>
        <p:grpSpPr>
          <a:xfrm>
            <a:off x="5334000" y="2209800"/>
            <a:ext cx="3276600" cy="3810000"/>
            <a:chOff x="5334000" y="2209800"/>
            <a:chExt cx="3276600" cy="3810000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AA5507A2-3F53-4CF4-832D-19ACC0EC14D0}"/>
                </a:ext>
              </a:extLst>
            </p:cNvPr>
            <p:cNvGrpSpPr/>
            <p:nvPr/>
          </p:nvGrpSpPr>
          <p:grpSpPr>
            <a:xfrm>
              <a:off x="5334000" y="2209800"/>
              <a:ext cx="3276600" cy="3810000"/>
              <a:chOff x="5334000" y="2590800"/>
              <a:chExt cx="3276600" cy="3810000"/>
            </a:xfrm>
          </p:grpSpPr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C3379FC2-1242-481B-9A1B-4B09F4782014}"/>
                  </a:ext>
                </a:extLst>
              </p:cNvPr>
              <p:cNvSpPr/>
              <p:nvPr/>
            </p:nvSpPr>
            <p:spPr>
              <a:xfrm>
                <a:off x="6629400" y="25908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a</a:t>
                </a: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11B70FB7-6959-4286-8E91-5F85EFC5C000}"/>
                  </a:ext>
                </a:extLst>
              </p:cNvPr>
              <p:cNvSpPr/>
              <p:nvPr/>
            </p:nvSpPr>
            <p:spPr>
              <a:xfrm>
                <a:off x="5867400" y="36576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b</a:t>
                </a: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73DD97CE-A01A-40EA-86DB-4CCB5C7C44C5}"/>
                  </a:ext>
                </a:extLst>
              </p:cNvPr>
              <p:cNvSpPr/>
              <p:nvPr/>
            </p:nvSpPr>
            <p:spPr>
              <a:xfrm>
                <a:off x="7467600" y="36576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c</a:t>
                </a: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75BA28CD-0A84-419F-8562-345DDD51BEB8}"/>
                  </a:ext>
                </a:extLst>
              </p:cNvPr>
              <p:cNvSpPr/>
              <p:nvPr/>
            </p:nvSpPr>
            <p:spPr>
              <a:xfrm>
                <a:off x="5334000" y="49530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d</a:t>
                </a: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0E6206EE-7AEA-438F-80D4-0FFE6F0F4970}"/>
                  </a:ext>
                </a:extLst>
              </p:cNvPr>
              <p:cNvSpPr/>
              <p:nvPr/>
            </p:nvSpPr>
            <p:spPr>
              <a:xfrm>
                <a:off x="6629400" y="49530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e</a:t>
                </a: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F53E18F7-83BC-451F-A86F-0287B1B40459}"/>
                  </a:ext>
                </a:extLst>
              </p:cNvPr>
              <p:cNvSpPr/>
              <p:nvPr/>
            </p:nvSpPr>
            <p:spPr>
              <a:xfrm>
                <a:off x="8305800" y="49530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f</a:t>
                </a:r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8579E8FA-AC08-4D9A-AC89-6FE49B34D62C}"/>
                  </a:ext>
                </a:extLst>
              </p:cNvPr>
              <p:cNvSpPr/>
              <p:nvPr/>
            </p:nvSpPr>
            <p:spPr>
              <a:xfrm>
                <a:off x="7543800" y="60960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h</a:t>
                </a:r>
              </a:p>
            </p:txBody>
          </p:sp>
          <p:cxnSp>
            <p:nvCxnSpPr>
              <p:cNvPr id="110" name="Straight Arrow Connector 109">
                <a:extLst>
                  <a:ext uri="{FF2B5EF4-FFF2-40B4-BE49-F238E27FC236}">
                    <a16:creationId xmlns:a16="http://schemas.microsoft.com/office/drawing/2014/main" id="{AA153165-D547-4812-B7DA-4449C35DA151}"/>
                  </a:ext>
                </a:extLst>
              </p:cNvPr>
              <p:cNvCxnSpPr>
                <a:stCxn id="103" idx="3"/>
                <a:endCxn id="104" idx="7"/>
              </p:cNvCxnSpPr>
              <p:nvPr/>
            </p:nvCxnSpPr>
            <p:spPr>
              <a:xfrm flipH="1">
                <a:off x="6127563" y="2850963"/>
                <a:ext cx="5464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Arrow Connector 110">
                <a:extLst>
                  <a:ext uri="{FF2B5EF4-FFF2-40B4-BE49-F238E27FC236}">
                    <a16:creationId xmlns:a16="http://schemas.microsoft.com/office/drawing/2014/main" id="{F73069E1-2F1C-47C7-8C99-AADC7488F8BB}"/>
                  </a:ext>
                </a:extLst>
              </p:cNvPr>
              <p:cNvCxnSpPr>
                <a:stCxn id="104" idx="4"/>
                <a:endCxn id="106" idx="0"/>
              </p:cNvCxnSpPr>
              <p:nvPr/>
            </p:nvCxnSpPr>
            <p:spPr>
              <a:xfrm flipH="1">
                <a:off x="5486400" y="3962400"/>
                <a:ext cx="533400" cy="990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Arrow Connector 111">
                <a:extLst>
                  <a:ext uri="{FF2B5EF4-FFF2-40B4-BE49-F238E27FC236}">
                    <a16:creationId xmlns:a16="http://schemas.microsoft.com/office/drawing/2014/main" id="{F91FAD3F-7C10-454C-B68D-F34BC2A8DBC1}"/>
                  </a:ext>
                </a:extLst>
              </p:cNvPr>
              <p:cNvCxnSpPr>
                <a:stCxn id="108" idx="1"/>
                <a:endCxn id="105" idx="5"/>
              </p:cNvCxnSpPr>
              <p:nvPr/>
            </p:nvCxnSpPr>
            <p:spPr>
              <a:xfrm flipH="1" flipV="1">
                <a:off x="7727763" y="3917763"/>
                <a:ext cx="622674" cy="10798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Arrow Connector 112">
                <a:extLst>
                  <a:ext uri="{FF2B5EF4-FFF2-40B4-BE49-F238E27FC236}">
                    <a16:creationId xmlns:a16="http://schemas.microsoft.com/office/drawing/2014/main" id="{D7993F81-3E0F-4C4E-8B50-C798CCC6B2DE}"/>
                  </a:ext>
                </a:extLst>
              </p:cNvPr>
              <p:cNvCxnSpPr>
                <a:stCxn id="105" idx="1"/>
                <a:endCxn id="103" idx="5"/>
              </p:cNvCxnSpPr>
              <p:nvPr/>
            </p:nvCxnSpPr>
            <p:spPr>
              <a:xfrm flipH="1" flipV="1">
                <a:off x="6889563" y="2850963"/>
                <a:ext cx="6226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F9F5874D-53E5-4A44-92C4-FA294AB303A5}"/>
                  </a:ext>
                </a:extLst>
              </p:cNvPr>
              <p:cNvCxnSpPr>
                <a:stCxn id="107" idx="0"/>
                <a:endCxn id="103" idx="4"/>
              </p:cNvCxnSpPr>
              <p:nvPr/>
            </p:nvCxnSpPr>
            <p:spPr>
              <a:xfrm flipV="1">
                <a:off x="6781800" y="2895600"/>
                <a:ext cx="0" cy="20574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316F2E94-0436-4256-B94E-8D2FDBC19E39}"/>
                  </a:ext>
                </a:extLst>
              </p:cNvPr>
              <p:cNvSpPr/>
              <p:nvPr/>
            </p:nvSpPr>
            <p:spPr>
              <a:xfrm>
                <a:off x="6096000" y="6096000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g</a:t>
                </a:r>
              </a:p>
            </p:txBody>
          </p: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8A97975A-E4BE-4F23-B3BF-914C773439E4}"/>
                  </a:ext>
                </a:extLst>
              </p:cNvPr>
              <p:cNvCxnSpPr>
                <a:stCxn id="115" idx="1"/>
                <a:endCxn id="106" idx="4"/>
              </p:cNvCxnSpPr>
              <p:nvPr/>
            </p:nvCxnSpPr>
            <p:spPr>
              <a:xfrm flipH="1" flipV="1">
                <a:off x="5486400" y="5257800"/>
                <a:ext cx="654237" cy="8828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Arrow Connector 116">
                <a:extLst>
                  <a:ext uri="{FF2B5EF4-FFF2-40B4-BE49-F238E27FC236}">
                    <a16:creationId xmlns:a16="http://schemas.microsoft.com/office/drawing/2014/main" id="{C9CF3BE7-8D7E-49CF-A812-21F5F15604C5}"/>
                  </a:ext>
                </a:extLst>
              </p:cNvPr>
              <p:cNvCxnSpPr>
                <a:stCxn id="105" idx="4"/>
                <a:endCxn id="109" idx="0"/>
              </p:cNvCxnSpPr>
              <p:nvPr/>
            </p:nvCxnSpPr>
            <p:spPr>
              <a:xfrm>
                <a:off x="7620000" y="3962400"/>
                <a:ext cx="76200" cy="2133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Box 42">
              <a:extLst>
                <a:ext uri="{FF2B5EF4-FFF2-40B4-BE49-F238E27FC236}">
                  <a16:creationId xmlns:a16="http://schemas.microsoft.com/office/drawing/2014/main" id="{A371F1BA-14DA-42EF-9F68-0EDB84D8C4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7910" y="2596483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97" name="TextBox 42">
              <a:extLst>
                <a:ext uri="{FF2B5EF4-FFF2-40B4-BE49-F238E27FC236}">
                  <a16:creationId xmlns:a16="http://schemas.microsoft.com/office/drawing/2014/main" id="{27F65B1F-9DAF-467D-B328-EBB6494EA6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4943" y="2646549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98" name="TextBox 42">
              <a:extLst>
                <a:ext uri="{FF2B5EF4-FFF2-40B4-BE49-F238E27FC236}">
                  <a16:creationId xmlns:a16="http://schemas.microsoft.com/office/drawing/2014/main" id="{7A0877C7-3740-4968-B220-DE075DC5A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631" y="3833908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99" name="TextBox 42">
              <a:extLst>
                <a:ext uri="{FF2B5EF4-FFF2-40B4-BE49-F238E27FC236}">
                  <a16:creationId xmlns:a16="http://schemas.microsoft.com/office/drawing/2014/main" id="{B06C151F-C785-4449-9A15-501E0EE80D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397" y="3649242"/>
              <a:ext cx="265520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100" name="TextBox 42">
              <a:extLst>
                <a:ext uri="{FF2B5EF4-FFF2-40B4-BE49-F238E27FC236}">
                  <a16:creationId xmlns:a16="http://schemas.microsoft.com/office/drawing/2014/main" id="{8DC78E15-9B48-40AD-A257-C87E99DE6B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0780" y="518024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101" name="TextBox 42">
              <a:extLst>
                <a:ext uri="{FF2B5EF4-FFF2-40B4-BE49-F238E27FC236}">
                  <a16:creationId xmlns:a16="http://schemas.microsoft.com/office/drawing/2014/main" id="{90C4FE46-2655-4343-95BB-E69BC1893A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5010" y="4648989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102" name="TextBox 42">
              <a:extLst>
                <a:ext uri="{FF2B5EF4-FFF2-40B4-BE49-F238E27FC236}">
                  <a16:creationId xmlns:a16="http://schemas.microsoft.com/office/drawing/2014/main" id="{426E2C85-A49B-41B2-AF53-2080DA81B4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7783" y="3705564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559738DD-E017-4C13-8900-1D9BB27C84CB}"/>
              </a:ext>
            </a:extLst>
          </p:cNvPr>
          <p:cNvSpPr txBox="1"/>
          <p:nvPr/>
        </p:nvSpPr>
        <p:spPr>
          <a:xfrm>
            <a:off x="4903046" y="2300125"/>
            <a:ext cx="1002454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>
                <a:solidFill>
                  <a:schemeClr val="tx1"/>
                </a:solidFill>
                <a:latin typeface="+mn-lt"/>
              </a:rPr>
              <a:t>MST: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CFBE298-99B6-493A-9553-89942C7B184C}"/>
              </a:ext>
            </a:extLst>
          </p:cNvPr>
          <p:cNvSpPr txBox="1"/>
          <p:nvPr/>
        </p:nvSpPr>
        <p:spPr>
          <a:xfrm>
            <a:off x="6831591" y="6127563"/>
            <a:ext cx="165301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>
                <a:solidFill>
                  <a:schemeClr val="tx1"/>
                </a:solidFill>
                <a:latin typeface="+mn-lt"/>
              </a:rPr>
              <a:t>cost = 13</a:t>
            </a:r>
          </a:p>
        </p:txBody>
      </p:sp>
    </p:spTree>
    <p:extLst>
      <p:ext uri="{BB962C8B-B14F-4D97-AF65-F5344CB8AC3E}">
        <p14:creationId xmlns:p14="http://schemas.microsoft.com/office/powerpoint/2010/main" val="9739846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Practice question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latin typeface="Albany"/>
              </a:rPr>
              <a:t>Write a function that gets a sequence of opening and closing parentheses, and check if the sequence is legal.</a:t>
            </a:r>
          </a:p>
          <a:p>
            <a:r>
              <a:rPr lang="en-US" altLang="he-IL" sz="2000" u="sng" dirty="0">
                <a:latin typeface="Albany"/>
              </a:rPr>
              <a:t>Examples: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)</a:t>
            </a:r>
            <a:r>
              <a:rPr lang="en-US" altLang="he-IL" sz="2000" dirty="0">
                <a:latin typeface="Albany"/>
              </a:rPr>
              <a:t> – 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</a:t>
            </a:r>
            <a:r>
              <a:rPr lang="en-US" altLang="he-IL" sz="2000" b="1" dirty="0">
                <a:solidFill>
                  <a:srgbClr val="0070C0"/>
                </a:solidFill>
                <a:latin typeface="Albany"/>
              </a:rPr>
              <a:t>( )</a:t>
            </a:r>
            <a:r>
              <a:rPr lang="en-US" altLang="he-IL" sz="2000" b="1" dirty="0">
                <a:latin typeface="Albany"/>
              </a:rPr>
              <a:t> )</a:t>
            </a:r>
            <a:r>
              <a:rPr lang="en-US" altLang="he-IL" sz="2000" dirty="0">
                <a:latin typeface="Albany"/>
              </a:rPr>
              <a:t> - 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</a:t>
            </a:r>
            <a:r>
              <a:rPr lang="en-US" altLang="he-IL" sz="2000" b="1" dirty="0">
                <a:solidFill>
                  <a:srgbClr val="0070C0"/>
                </a:solidFill>
                <a:latin typeface="Albany"/>
              </a:rPr>
              <a:t>( ) 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( </a:t>
            </a:r>
            <a:r>
              <a:rPr lang="en-US" altLang="he-IL" sz="2000" b="1" dirty="0">
                <a:solidFill>
                  <a:srgbClr val="00B050"/>
                </a:solidFill>
                <a:latin typeface="Albany"/>
              </a:rPr>
              <a:t>( 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</a:t>
            </a:r>
            <a:r>
              <a:rPr lang="en-US" altLang="he-IL" sz="2000" b="1" dirty="0">
                <a:solidFill>
                  <a:schemeClr val="tx2"/>
                </a:solidFill>
                <a:latin typeface="Albany"/>
              </a:rPr>
              <a:t>( 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)</a:t>
            </a:r>
            <a:r>
              <a:rPr lang="en-US" altLang="he-IL" sz="2000" b="1" dirty="0">
                <a:latin typeface="Albany"/>
              </a:rPr>
              <a:t> )</a:t>
            </a:r>
            <a:r>
              <a:rPr lang="en-US" altLang="he-IL" sz="2000" dirty="0">
                <a:latin typeface="Albany"/>
              </a:rPr>
              <a:t> - 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</a:t>
            </a:r>
            <a:r>
              <a:rPr lang="en-US" altLang="he-IL" sz="2000" b="1" dirty="0">
                <a:solidFill>
                  <a:srgbClr val="0070C0"/>
                </a:solidFill>
                <a:latin typeface="Albany"/>
              </a:rPr>
              <a:t>( ) </a:t>
            </a:r>
            <a:r>
              <a:rPr lang="en-US" altLang="he-IL" sz="2000" b="1" dirty="0">
                <a:latin typeface="Albany"/>
              </a:rPr>
              <a:t>) 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)</a:t>
            </a:r>
            <a:r>
              <a:rPr lang="en-US" altLang="he-IL" sz="2000" b="1" dirty="0">
                <a:solidFill>
                  <a:srgbClr val="E21E97"/>
                </a:solidFill>
                <a:latin typeface="Albany"/>
              </a:rPr>
              <a:t> </a:t>
            </a:r>
            <a:r>
              <a:rPr lang="en-US" altLang="he-IL" sz="2000" b="1" dirty="0">
                <a:solidFill>
                  <a:srgbClr val="00B050"/>
                </a:solidFill>
                <a:latin typeface="Albany"/>
              </a:rPr>
              <a:t>( 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</a:t>
            </a:r>
            <a:r>
              <a:rPr lang="en-US" altLang="he-IL" sz="2000" b="1" dirty="0">
                <a:solidFill>
                  <a:schemeClr val="tx2"/>
                </a:solidFill>
                <a:latin typeface="Albany"/>
              </a:rPr>
              <a:t>( 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</a:t>
            </a:r>
            <a:r>
              <a:rPr lang="en-US" altLang="he-IL" sz="2000" dirty="0">
                <a:latin typeface="Albany"/>
              </a:rPr>
              <a:t>- ILLEGAL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</a:t>
            </a:r>
            <a:r>
              <a:rPr lang="en-US" altLang="he-IL" sz="2000" b="1" dirty="0">
                <a:solidFill>
                  <a:srgbClr val="0070C0"/>
                </a:solidFill>
                <a:latin typeface="Albany"/>
              </a:rPr>
              <a:t>( ) </a:t>
            </a:r>
            <a:r>
              <a:rPr lang="en-US" altLang="he-IL" sz="2000" b="1" dirty="0">
                <a:latin typeface="Albany"/>
              </a:rPr>
              <a:t>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</a:t>
            </a:r>
            <a:r>
              <a:rPr lang="en-US" altLang="he-IL" sz="2000" b="1" dirty="0">
                <a:solidFill>
                  <a:srgbClr val="00B050"/>
                </a:solidFill>
                <a:latin typeface="Albany"/>
              </a:rPr>
              <a:t>( 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</a:t>
            </a:r>
            <a:r>
              <a:rPr lang="en-US" altLang="he-IL" sz="2000" b="1" dirty="0">
                <a:solidFill>
                  <a:schemeClr val="tx2"/>
                </a:solidFill>
                <a:latin typeface="Albany"/>
              </a:rPr>
              <a:t>( )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 )</a:t>
            </a:r>
            <a:r>
              <a:rPr lang="en-US" altLang="he-IL" sz="2000" b="1" dirty="0">
                <a:latin typeface="Albany"/>
              </a:rPr>
              <a:t> </a:t>
            </a:r>
            <a:r>
              <a:rPr lang="en-US" altLang="he-IL" sz="2000" b="1" dirty="0">
                <a:solidFill>
                  <a:srgbClr val="E21E97"/>
                </a:solidFill>
                <a:latin typeface="Albany"/>
              </a:rPr>
              <a:t>)</a:t>
            </a:r>
            <a:r>
              <a:rPr lang="en-US" altLang="he-IL" sz="2000" dirty="0">
                <a:latin typeface="Albany"/>
              </a:rPr>
              <a:t> - ILLEGAL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) </a:t>
            </a:r>
            <a:r>
              <a:rPr lang="en-US" altLang="he-IL" sz="2000" b="1" dirty="0">
                <a:latin typeface="Albany"/>
              </a:rPr>
              <a:t>( </a:t>
            </a:r>
            <a:r>
              <a:rPr lang="en-US" altLang="he-IL" sz="2000" dirty="0">
                <a:latin typeface="Albany"/>
              </a:rPr>
              <a:t>- ILLEGAL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) ) ( ( ) </a:t>
            </a:r>
            <a:r>
              <a:rPr lang="en-US" altLang="he-IL" sz="2000" dirty="0">
                <a:latin typeface="Albany"/>
              </a:rPr>
              <a:t>- ILLEGAL</a:t>
            </a:r>
          </a:p>
          <a:p>
            <a:endParaRPr lang="en-US" altLang="he-IL" sz="2000" dirty="0">
              <a:latin typeface="Albany"/>
            </a:endParaRPr>
          </a:p>
        </p:txBody>
      </p:sp>
    </p:spTree>
    <p:extLst>
      <p:ext uri="{BB962C8B-B14F-4D97-AF65-F5344CB8AC3E}">
        <p14:creationId xmlns:p14="http://schemas.microsoft.com/office/powerpoint/2010/main" val="86050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Input</a:t>
            </a:r>
            <a:r>
              <a:rPr lang="en-US" sz="2200" dirty="0"/>
              <a:t>: an undirected graph G = (V,E) and costs on the edges {</a:t>
            </a:r>
            <a:r>
              <a:rPr lang="en-US" sz="2200" dirty="0" err="1"/>
              <a:t>c</a:t>
            </a:r>
            <a:r>
              <a:rPr lang="en-US" sz="2200" baseline="-25000" dirty="0" err="1"/>
              <a:t>e</a:t>
            </a:r>
            <a:r>
              <a:rPr lang="en-US" sz="2200" dirty="0"/>
              <a:t> : </a:t>
            </a:r>
            <a:r>
              <a:rPr lang="en-US" sz="2200" dirty="0" err="1"/>
              <a:t>e∈E</a:t>
            </a:r>
            <a:r>
              <a:rPr lang="en-US" sz="2200" dirty="0"/>
              <a:t>}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Output</a:t>
            </a:r>
            <a:r>
              <a:rPr lang="en-US" sz="2200" dirty="0"/>
              <a:t>: a spanning tree of minimum cost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r>
              <a:rPr lang="en-US" sz="2200" u="sng" dirty="0"/>
              <a:t>Kruskal’s Algorithm</a:t>
            </a:r>
            <a:r>
              <a:rPr lang="en-US" sz="2200" dirty="0"/>
              <a:t>: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/>
              <a:t>Set T = empty set</a:t>
            </a:r>
            <a:endParaRPr lang="en-US" altLang="en-US" sz="2000" dirty="0"/>
          </a:p>
          <a:p>
            <a:pPr marL="457200" indent="-457200">
              <a:buAutoNum type="arabicPeriod"/>
            </a:pPr>
            <a:r>
              <a:rPr lang="en-US" sz="2000" dirty="0"/>
              <a:t>While |T| &lt; |V|-1 do</a:t>
            </a:r>
          </a:p>
          <a:p>
            <a:pPr lvl="2" indent="-457200">
              <a:buFont typeface="+mj-lt"/>
              <a:buAutoNum type="alphaLcParenR"/>
            </a:pPr>
            <a:r>
              <a:rPr lang="en-CA" sz="2000" dirty="0"/>
              <a:t>Pick an </a:t>
            </a:r>
            <a:r>
              <a:rPr lang="en-CA" sz="2000"/>
              <a:t>edge e ∈ E</a:t>
            </a:r>
            <a:r>
              <a:rPr lang="en-CA" sz="2000" dirty="0"/>
              <a:t>\T with minimum weight</a:t>
            </a:r>
            <a:br>
              <a:rPr lang="en-US" sz="2000" dirty="0"/>
            </a:br>
            <a:r>
              <a:rPr lang="en-US" sz="2000" dirty="0"/>
              <a:t>such that T∪{e} does not contain a cycle.</a:t>
            </a:r>
          </a:p>
          <a:p>
            <a:pPr lvl="2" indent="-457200">
              <a:buFont typeface="+mj-lt"/>
              <a:buAutoNum type="alphaLcParenR"/>
            </a:pPr>
            <a:r>
              <a:rPr lang="en-US" sz="2000" dirty="0"/>
              <a:t>Add e to T</a:t>
            </a:r>
          </a:p>
          <a:p>
            <a:pPr marL="457200" indent="-457200">
              <a:buAutoNum type="arabicPeriod"/>
            </a:pPr>
            <a:r>
              <a:rPr lang="en-US" sz="2000" dirty="0"/>
              <a:t>Return T</a:t>
            </a:r>
          </a:p>
        </p:txBody>
      </p:sp>
    </p:spTree>
    <p:extLst>
      <p:ext uri="{BB962C8B-B14F-4D97-AF65-F5344CB8AC3E}">
        <p14:creationId xmlns:p14="http://schemas.microsoft.com/office/powerpoint/2010/main" val="40453821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E913ECD-A41B-460A-8DF0-C80A5C716861}"/>
              </a:ext>
            </a:extLst>
          </p:cNvPr>
          <p:cNvGrpSpPr/>
          <p:nvPr/>
        </p:nvGrpSpPr>
        <p:grpSpPr>
          <a:xfrm>
            <a:off x="990600" y="2209800"/>
            <a:ext cx="3276600" cy="3810000"/>
            <a:chOff x="990600" y="2209800"/>
            <a:chExt cx="3276600" cy="381000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88F7A3B-60A0-4179-BC04-32FB29505A1A}"/>
                </a:ext>
              </a:extLst>
            </p:cNvPr>
            <p:cNvGrpSpPr/>
            <p:nvPr/>
          </p:nvGrpSpPr>
          <p:grpSpPr>
            <a:xfrm>
              <a:off x="990600" y="2209800"/>
              <a:ext cx="3276600" cy="3810000"/>
              <a:chOff x="990600" y="2562255"/>
              <a:chExt cx="3276600" cy="381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1D0728A-3B33-41FE-9167-E0391F90EE48}"/>
                  </a:ext>
                </a:extLst>
              </p:cNvPr>
              <p:cNvSpPr/>
              <p:nvPr/>
            </p:nvSpPr>
            <p:spPr>
              <a:xfrm>
                <a:off x="2286000" y="25622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a</a:t>
                </a:r>
              </a:p>
            </p:txBody>
          </p: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7F2093ED-C673-4864-8C54-E8FE548A3B77}"/>
                  </a:ext>
                </a:extLst>
              </p:cNvPr>
              <p:cNvCxnSpPr>
                <a:stCxn id="75" idx="5"/>
                <a:endCxn id="78" idx="1"/>
              </p:cNvCxnSpPr>
              <p:nvPr/>
            </p:nvCxnSpPr>
            <p:spPr>
              <a:xfrm>
                <a:off x="2546163" y="2822418"/>
                <a:ext cx="6226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193641E1-62C1-47D0-BAFC-AD1957B5DE48}"/>
                  </a:ext>
                </a:extLst>
              </p:cNvPr>
              <p:cNvSpPr/>
              <p:nvPr/>
            </p:nvSpPr>
            <p:spPr>
              <a:xfrm>
                <a:off x="1524000" y="36290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b</a:t>
                </a: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BE88771A-9315-4CC4-A0BD-C24A7867DA57}"/>
                  </a:ext>
                </a:extLst>
              </p:cNvPr>
              <p:cNvSpPr/>
              <p:nvPr/>
            </p:nvSpPr>
            <p:spPr>
              <a:xfrm>
                <a:off x="3124200" y="36290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c</a:t>
                </a: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55E56A90-ACA9-457E-AC3B-473753AE406E}"/>
                  </a:ext>
                </a:extLst>
              </p:cNvPr>
              <p:cNvSpPr/>
              <p:nvPr/>
            </p:nvSpPr>
            <p:spPr>
              <a:xfrm>
                <a:off x="9906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d</a:t>
                </a: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B95F3AE6-31A1-4C37-8308-1EFD5A490E3C}"/>
                  </a:ext>
                </a:extLst>
              </p:cNvPr>
              <p:cNvSpPr/>
              <p:nvPr/>
            </p:nvSpPr>
            <p:spPr>
              <a:xfrm>
                <a:off x="22860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e</a:t>
                </a: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9BA798CE-3BA0-420F-ACD9-0CDC71542159}"/>
                  </a:ext>
                </a:extLst>
              </p:cNvPr>
              <p:cNvSpPr/>
              <p:nvPr/>
            </p:nvSpPr>
            <p:spPr>
              <a:xfrm>
                <a:off x="39624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f</a:t>
                </a: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B2F65DBD-7CED-40D8-ACCE-918F0DCA56D6}"/>
                  </a:ext>
                </a:extLst>
              </p:cNvPr>
              <p:cNvSpPr/>
              <p:nvPr/>
            </p:nvSpPr>
            <p:spPr>
              <a:xfrm>
                <a:off x="3200400" y="6067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h</a:t>
                </a:r>
              </a:p>
            </p:txBody>
          </p: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D65543B4-0A4F-4692-9168-A395D0FF5BD0}"/>
                  </a:ext>
                </a:extLst>
              </p:cNvPr>
              <p:cNvCxnSpPr>
                <a:stCxn id="75" idx="3"/>
                <a:endCxn id="77" idx="7"/>
              </p:cNvCxnSpPr>
              <p:nvPr/>
            </p:nvCxnSpPr>
            <p:spPr>
              <a:xfrm flipH="1">
                <a:off x="1784163" y="2822418"/>
                <a:ext cx="5464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45E9D778-4A9B-4626-B1AD-33017F9F4856}"/>
                  </a:ext>
                </a:extLst>
              </p:cNvPr>
              <p:cNvCxnSpPr>
                <a:stCxn id="78" idx="5"/>
                <a:endCxn id="81" idx="0"/>
              </p:cNvCxnSpPr>
              <p:nvPr/>
            </p:nvCxnSpPr>
            <p:spPr>
              <a:xfrm>
                <a:off x="3384363" y="3889218"/>
                <a:ext cx="730437" cy="10352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D137515E-F5A8-4BD9-B39E-9FD76CC1054F}"/>
                  </a:ext>
                </a:extLst>
              </p:cNvPr>
              <p:cNvCxnSpPr>
                <a:stCxn id="77" idx="4"/>
                <a:endCxn id="79" idx="0"/>
              </p:cNvCxnSpPr>
              <p:nvPr/>
            </p:nvCxnSpPr>
            <p:spPr>
              <a:xfrm flipH="1">
                <a:off x="1143000" y="3933855"/>
                <a:ext cx="533400" cy="990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Arrow Connector 85">
                <a:extLst>
                  <a:ext uri="{FF2B5EF4-FFF2-40B4-BE49-F238E27FC236}">
                    <a16:creationId xmlns:a16="http://schemas.microsoft.com/office/drawing/2014/main" id="{9FABF81F-C66B-4675-AB3A-80647F02F76C}"/>
                  </a:ext>
                </a:extLst>
              </p:cNvPr>
              <p:cNvCxnSpPr>
                <a:stCxn id="80" idx="2"/>
              </p:cNvCxnSpPr>
              <p:nvPr/>
            </p:nvCxnSpPr>
            <p:spPr>
              <a:xfrm flipH="1">
                <a:off x="1295400" y="5076855"/>
                <a:ext cx="990600" cy="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894CA935-8A73-4663-BB75-D6131706CAD6}"/>
                  </a:ext>
                </a:extLst>
              </p:cNvPr>
              <p:cNvCxnSpPr>
                <a:stCxn id="78" idx="3"/>
                <a:endCxn id="79" idx="7"/>
              </p:cNvCxnSpPr>
              <p:nvPr/>
            </p:nvCxnSpPr>
            <p:spPr>
              <a:xfrm flipH="1">
                <a:off x="1250763" y="3889218"/>
                <a:ext cx="1918074" cy="10798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21E32BA3-4FAF-40A4-8E0F-8D162F7A0AEC}"/>
                  </a:ext>
                </a:extLst>
              </p:cNvPr>
              <p:cNvCxnSpPr>
                <a:stCxn id="82" idx="1"/>
                <a:endCxn id="79" idx="5"/>
              </p:cNvCxnSpPr>
              <p:nvPr/>
            </p:nvCxnSpPr>
            <p:spPr>
              <a:xfrm flipH="1" flipV="1">
                <a:off x="1250763" y="5184618"/>
                <a:ext cx="1994274" cy="9274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8EA54413-BC08-4BA8-B501-19A1235FFB6F}"/>
                  </a:ext>
                </a:extLst>
              </p:cNvPr>
              <p:cNvCxnSpPr>
                <a:stCxn id="82" idx="0"/>
                <a:endCxn id="78" idx="4"/>
              </p:cNvCxnSpPr>
              <p:nvPr/>
            </p:nvCxnSpPr>
            <p:spPr>
              <a:xfrm flipH="1" flipV="1">
                <a:off x="3276600" y="3933855"/>
                <a:ext cx="76200" cy="2133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9E2CD4F-E75F-4E23-AFB3-A0F35C4EC047}"/>
                  </a:ext>
                </a:extLst>
              </p:cNvPr>
              <p:cNvSpPr/>
              <p:nvPr/>
            </p:nvSpPr>
            <p:spPr>
              <a:xfrm>
                <a:off x="1752600" y="6067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g</a:t>
                </a:r>
              </a:p>
            </p:txBody>
          </p: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44A16178-2313-40BD-A741-2416B8BE11B8}"/>
                  </a:ext>
                </a:extLst>
              </p:cNvPr>
              <p:cNvCxnSpPr>
                <a:stCxn id="90" idx="1"/>
                <a:endCxn id="79" idx="4"/>
              </p:cNvCxnSpPr>
              <p:nvPr/>
            </p:nvCxnSpPr>
            <p:spPr>
              <a:xfrm flipH="1" flipV="1">
                <a:off x="1143000" y="5229255"/>
                <a:ext cx="654237" cy="8828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1337D9D4-0B2D-4174-972F-2FF3B0E930FC}"/>
                  </a:ext>
                </a:extLst>
              </p:cNvPr>
              <p:cNvCxnSpPr>
                <a:stCxn id="81" idx="3"/>
                <a:endCxn id="90" idx="7"/>
              </p:cNvCxnSpPr>
              <p:nvPr/>
            </p:nvCxnSpPr>
            <p:spPr>
              <a:xfrm flipH="1">
                <a:off x="2012763" y="5184618"/>
                <a:ext cx="1994274" cy="9274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49E757CA-3578-4DFC-B2C7-1C500C1F0C3C}"/>
                  </a:ext>
                </a:extLst>
              </p:cNvPr>
              <p:cNvCxnSpPr>
                <a:stCxn id="75" idx="4"/>
                <a:endCxn id="80" idx="0"/>
              </p:cNvCxnSpPr>
              <p:nvPr/>
            </p:nvCxnSpPr>
            <p:spPr>
              <a:xfrm>
                <a:off x="2438400" y="2867055"/>
                <a:ext cx="0" cy="20574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TextBox 42">
              <a:extLst>
                <a:ext uri="{FF2B5EF4-FFF2-40B4-BE49-F238E27FC236}">
                  <a16:creationId xmlns:a16="http://schemas.microsoft.com/office/drawing/2014/main" id="{212FED41-88BD-4A11-BE97-4992ABCDD4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6194" y="2568195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5" name="TextBox 42">
              <a:extLst>
                <a:ext uri="{FF2B5EF4-FFF2-40B4-BE49-F238E27FC236}">
                  <a16:creationId xmlns:a16="http://schemas.microsoft.com/office/drawing/2014/main" id="{FCB80851-B16C-452A-8605-79140D79E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225" y="3221738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6" name="TextBox 42">
              <a:extLst>
                <a:ext uri="{FF2B5EF4-FFF2-40B4-BE49-F238E27FC236}">
                  <a16:creationId xmlns:a16="http://schemas.microsoft.com/office/drawing/2014/main" id="{9945956F-8A40-4BF8-B6F9-F5D9F6908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662" y="388055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8</a:t>
              </a:r>
            </a:p>
          </p:txBody>
        </p:sp>
        <p:sp>
          <p:nvSpPr>
            <p:cNvPr id="67" name="TextBox 42">
              <a:extLst>
                <a:ext uri="{FF2B5EF4-FFF2-40B4-BE49-F238E27FC236}">
                  <a16:creationId xmlns:a16="http://schemas.microsoft.com/office/drawing/2014/main" id="{D6354A1A-DD2F-4437-9A2F-3670994DB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3749" y="5325732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8" name="TextBox 42">
              <a:extLst>
                <a:ext uri="{FF2B5EF4-FFF2-40B4-BE49-F238E27FC236}">
                  <a16:creationId xmlns:a16="http://schemas.microsoft.com/office/drawing/2014/main" id="{208425EB-41B3-4A29-A220-AE335C30E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1462" y="5650468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9" name="TextBox 42">
              <a:extLst>
                <a:ext uri="{FF2B5EF4-FFF2-40B4-BE49-F238E27FC236}">
                  <a16:creationId xmlns:a16="http://schemas.microsoft.com/office/drawing/2014/main" id="{AC3CCFB6-F9FE-4A26-92A2-535F349589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2436" y="3695328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70" name="TextBox 42">
              <a:extLst>
                <a:ext uri="{FF2B5EF4-FFF2-40B4-BE49-F238E27FC236}">
                  <a16:creationId xmlns:a16="http://schemas.microsoft.com/office/drawing/2014/main" id="{B14402EE-CB87-4BFF-B0E2-DBD1AEDF9A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0900" y="401913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71" name="TextBox 42">
              <a:extLst>
                <a:ext uri="{FF2B5EF4-FFF2-40B4-BE49-F238E27FC236}">
                  <a16:creationId xmlns:a16="http://schemas.microsoft.com/office/drawing/2014/main" id="{2E2D9409-3B90-433E-8676-1D6E5E1D89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3093" y="4389664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72" name="TextBox 42">
              <a:extLst>
                <a:ext uri="{FF2B5EF4-FFF2-40B4-BE49-F238E27FC236}">
                  <a16:creationId xmlns:a16="http://schemas.microsoft.com/office/drawing/2014/main" id="{67AC6537-0CFB-4A2D-8F65-E6C4336492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5879" y="4995018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73" name="TextBox 42">
              <a:extLst>
                <a:ext uri="{FF2B5EF4-FFF2-40B4-BE49-F238E27FC236}">
                  <a16:creationId xmlns:a16="http://schemas.microsoft.com/office/drawing/2014/main" id="{361E02B0-4957-404B-96F3-AB2BA0D891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553" y="3786242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74" name="TextBox 42">
              <a:extLst>
                <a:ext uri="{FF2B5EF4-FFF2-40B4-BE49-F238E27FC236}">
                  <a16:creationId xmlns:a16="http://schemas.microsoft.com/office/drawing/2014/main" id="{96130F30-4911-41C2-9129-A91A4A4D9E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662" y="2667000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</p:grp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AA153165-D547-4812-B7DA-4449C35DA151}"/>
              </a:ext>
            </a:extLst>
          </p:cNvPr>
          <p:cNvCxnSpPr>
            <a:stCxn id="103" idx="3"/>
            <a:endCxn id="104" idx="7"/>
          </p:cNvCxnSpPr>
          <p:nvPr/>
        </p:nvCxnSpPr>
        <p:spPr>
          <a:xfrm flipH="1">
            <a:off x="6127563" y="2469963"/>
            <a:ext cx="546474" cy="851274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F73069E1-2F1C-47C7-8C99-AADC7488F8BB}"/>
              </a:ext>
            </a:extLst>
          </p:cNvPr>
          <p:cNvCxnSpPr>
            <a:stCxn id="104" idx="4"/>
            <a:endCxn id="106" idx="0"/>
          </p:cNvCxnSpPr>
          <p:nvPr/>
        </p:nvCxnSpPr>
        <p:spPr>
          <a:xfrm flipH="1">
            <a:off x="5486400" y="3581400"/>
            <a:ext cx="533400" cy="99060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F91FAD3F-7C10-454C-B68D-F34BC2A8DBC1}"/>
              </a:ext>
            </a:extLst>
          </p:cNvPr>
          <p:cNvCxnSpPr>
            <a:stCxn id="108" idx="1"/>
            <a:endCxn id="105" idx="5"/>
          </p:cNvCxnSpPr>
          <p:nvPr/>
        </p:nvCxnSpPr>
        <p:spPr>
          <a:xfrm flipH="1" flipV="1">
            <a:off x="7727763" y="3536763"/>
            <a:ext cx="622674" cy="1079874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D7993F81-3E0F-4C4E-8B50-C798CCC6B2DE}"/>
              </a:ext>
            </a:extLst>
          </p:cNvPr>
          <p:cNvCxnSpPr>
            <a:stCxn id="105" idx="1"/>
            <a:endCxn id="103" idx="5"/>
          </p:cNvCxnSpPr>
          <p:nvPr/>
        </p:nvCxnSpPr>
        <p:spPr>
          <a:xfrm flipH="1" flipV="1">
            <a:off x="6889563" y="2469963"/>
            <a:ext cx="622674" cy="851274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F9F5874D-53E5-4A44-92C4-FA294AB303A5}"/>
              </a:ext>
            </a:extLst>
          </p:cNvPr>
          <p:cNvCxnSpPr>
            <a:stCxn id="107" idx="0"/>
            <a:endCxn id="103" idx="4"/>
          </p:cNvCxnSpPr>
          <p:nvPr/>
        </p:nvCxnSpPr>
        <p:spPr>
          <a:xfrm flipV="1">
            <a:off x="6781800" y="2514600"/>
            <a:ext cx="0" cy="205740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8600CE18-3DE4-41BC-980A-F87FF4680696}"/>
              </a:ext>
            </a:extLst>
          </p:cNvPr>
          <p:cNvGrpSpPr/>
          <p:nvPr/>
        </p:nvGrpSpPr>
        <p:grpSpPr>
          <a:xfrm>
            <a:off x="5334000" y="2209800"/>
            <a:ext cx="3276600" cy="3810000"/>
            <a:chOff x="5334000" y="2209800"/>
            <a:chExt cx="3276600" cy="3810000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C3379FC2-1242-481B-9A1B-4B09F4782014}"/>
                </a:ext>
              </a:extLst>
            </p:cNvPr>
            <p:cNvSpPr/>
            <p:nvPr/>
          </p:nvSpPr>
          <p:spPr>
            <a:xfrm>
              <a:off x="6629400" y="22098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11B70FB7-6959-4286-8E91-5F85EFC5C000}"/>
                </a:ext>
              </a:extLst>
            </p:cNvPr>
            <p:cNvSpPr/>
            <p:nvPr/>
          </p:nvSpPr>
          <p:spPr>
            <a:xfrm>
              <a:off x="5867400" y="32766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b</a:t>
              </a: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73DD97CE-A01A-40EA-86DB-4CCB5C7C44C5}"/>
                </a:ext>
              </a:extLst>
            </p:cNvPr>
            <p:cNvSpPr/>
            <p:nvPr/>
          </p:nvSpPr>
          <p:spPr>
            <a:xfrm>
              <a:off x="7467600" y="32766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75BA28CD-0A84-419F-8562-345DDD51BEB8}"/>
                </a:ext>
              </a:extLst>
            </p:cNvPr>
            <p:cNvSpPr/>
            <p:nvPr/>
          </p:nvSpPr>
          <p:spPr>
            <a:xfrm>
              <a:off x="5334000" y="4572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d</a:t>
              </a: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0E6206EE-7AEA-438F-80D4-0FFE6F0F4970}"/>
                </a:ext>
              </a:extLst>
            </p:cNvPr>
            <p:cNvSpPr/>
            <p:nvPr/>
          </p:nvSpPr>
          <p:spPr>
            <a:xfrm>
              <a:off x="6629400" y="4572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e</a:t>
              </a: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F53E18F7-83BC-451F-A86F-0287B1B40459}"/>
                </a:ext>
              </a:extLst>
            </p:cNvPr>
            <p:cNvSpPr/>
            <p:nvPr/>
          </p:nvSpPr>
          <p:spPr>
            <a:xfrm>
              <a:off x="8305800" y="4572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f</a:t>
              </a: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8579E8FA-AC08-4D9A-AC89-6FE49B34D62C}"/>
                </a:ext>
              </a:extLst>
            </p:cNvPr>
            <p:cNvSpPr/>
            <p:nvPr/>
          </p:nvSpPr>
          <p:spPr>
            <a:xfrm>
              <a:off x="7543800" y="5715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h</a:t>
              </a: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316F2E94-0436-4256-B94E-8D2FDBC19E39}"/>
                </a:ext>
              </a:extLst>
            </p:cNvPr>
            <p:cNvSpPr/>
            <p:nvPr/>
          </p:nvSpPr>
          <p:spPr>
            <a:xfrm>
              <a:off x="6096000" y="5715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g</a:t>
              </a:r>
            </a:p>
          </p:txBody>
        </p:sp>
      </p:grp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8A97975A-E4BE-4F23-B3BF-914C773439E4}"/>
              </a:ext>
            </a:extLst>
          </p:cNvPr>
          <p:cNvCxnSpPr>
            <a:stCxn id="115" idx="1"/>
            <a:endCxn id="106" idx="4"/>
          </p:cNvCxnSpPr>
          <p:nvPr/>
        </p:nvCxnSpPr>
        <p:spPr>
          <a:xfrm flipH="1" flipV="1">
            <a:off x="5486400" y="4876800"/>
            <a:ext cx="654237" cy="882837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C9CF3BE7-8D7E-49CF-A812-21F5F15604C5}"/>
              </a:ext>
            </a:extLst>
          </p:cNvPr>
          <p:cNvCxnSpPr>
            <a:stCxn id="105" idx="4"/>
            <a:endCxn id="109" idx="0"/>
          </p:cNvCxnSpPr>
          <p:nvPr/>
        </p:nvCxnSpPr>
        <p:spPr>
          <a:xfrm>
            <a:off x="7620000" y="3581400"/>
            <a:ext cx="76200" cy="213360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42">
            <a:extLst>
              <a:ext uri="{FF2B5EF4-FFF2-40B4-BE49-F238E27FC236}">
                <a16:creationId xmlns:a16="http://schemas.microsoft.com/office/drawing/2014/main" id="{A371F1BA-14DA-42EF-9F68-0EDB84D8C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7910" y="2596483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97" name="TextBox 42">
            <a:extLst>
              <a:ext uri="{FF2B5EF4-FFF2-40B4-BE49-F238E27FC236}">
                <a16:creationId xmlns:a16="http://schemas.microsoft.com/office/drawing/2014/main" id="{27F65B1F-9DAF-467D-B328-EBB6494EA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4943" y="2646549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8" name="TextBox 42">
            <a:extLst>
              <a:ext uri="{FF2B5EF4-FFF2-40B4-BE49-F238E27FC236}">
                <a16:creationId xmlns:a16="http://schemas.microsoft.com/office/drawing/2014/main" id="{7A0877C7-3740-4968-B220-DE075DC5A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3631" y="3833908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9" name="TextBox 42">
            <a:extLst>
              <a:ext uri="{FF2B5EF4-FFF2-40B4-BE49-F238E27FC236}">
                <a16:creationId xmlns:a16="http://schemas.microsoft.com/office/drawing/2014/main" id="{B06C151F-C785-4449-9A15-501E0EE80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97" y="3649242"/>
            <a:ext cx="265520" cy="36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00" name="TextBox 42">
            <a:extLst>
              <a:ext uri="{FF2B5EF4-FFF2-40B4-BE49-F238E27FC236}">
                <a16:creationId xmlns:a16="http://schemas.microsoft.com/office/drawing/2014/main" id="{8DC78E15-9B48-40AD-A257-C87E99DE6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0780" y="5180240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01" name="TextBox 42">
            <a:extLst>
              <a:ext uri="{FF2B5EF4-FFF2-40B4-BE49-F238E27FC236}">
                <a16:creationId xmlns:a16="http://schemas.microsoft.com/office/drawing/2014/main" id="{90C4FE46-2655-4343-95BB-E69BC1893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5010" y="4648989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02" name="TextBox 42">
            <a:extLst>
              <a:ext uri="{FF2B5EF4-FFF2-40B4-BE49-F238E27FC236}">
                <a16:creationId xmlns:a16="http://schemas.microsoft.com/office/drawing/2014/main" id="{426E2C85-A49B-41B2-AF53-2080DA81B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7783" y="3705564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559738DD-E017-4C13-8900-1D9BB27C84CB}"/>
              </a:ext>
            </a:extLst>
          </p:cNvPr>
          <p:cNvSpPr txBox="1"/>
          <p:nvPr/>
        </p:nvSpPr>
        <p:spPr>
          <a:xfrm>
            <a:off x="4903046" y="2300125"/>
            <a:ext cx="1002454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>
                <a:solidFill>
                  <a:schemeClr val="tx1"/>
                </a:solidFill>
                <a:latin typeface="+mn-lt"/>
              </a:rPr>
              <a:t>MST: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CFBE298-99B6-493A-9553-89942C7B184C}"/>
              </a:ext>
            </a:extLst>
          </p:cNvPr>
          <p:cNvSpPr txBox="1"/>
          <p:nvPr/>
        </p:nvSpPr>
        <p:spPr>
          <a:xfrm>
            <a:off x="6831591" y="6127563"/>
            <a:ext cx="165301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>
                <a:solidFill>
                  <a:schemeClr val="tx1"/>
                </a:solidFill>
                <a:latin typeface="+mn-lt"/>
              </a:rPr>
              <a:t>cost = 13</a:t>
            </a:r>
          </a:p>
        </p:txBody>
      </p:sp>
    </p:spTree>
    <p:extLst>
      <p:ext uri="{BB962C8B-B14F-4D97-AF65-F5344CB8AC3E}">
        <p14:creationId xmlns:p14="http://schemas.microsoft.com/office/powerpoint/2010/main" val="39053030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0" grpId="0"/>
      <p:bldP spid="101" grpId="0"/>
      <p:bldP spid="102" grpId="0"/>
      <p:bldP spid="118" grpId="0"/>
      <p:bldP spid="11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Input</a:t>
            </a:r>
            <a:r>
              <a:rPr lang="en-US" sz="2200" dirty="0"/>
              <a:t>: an undirected graph G = (V,E) and costs on the edges {</a:t>
            </a:r>
            <a:r>
              <a:rPr lang="en-US" sz="2200" dirty="0" err="1"/>
              <a:t>c</a:t>
            </a:r>
            <a:r>
              <a:rPr lang="en-US" sz="2200" baseline="-25000" dirty="0" err="1"/>
              <a:t>e</a:t>
            </a:r>
            <a:r>
              <a:rPr lang="en-US" sz="2200" dirty="0"/>
              <a:t> : </a:t>
            </a:r>
            <a:r>
              <a:rPr lang="en-US" sz="2200" dirty="0" err="1"/>
              <a:t>e∈E</a:t>
            </a:r>
            <a:r>
              <a:rPr lang="en-US" sz="2200" dirty="0"/>
              <a:t>}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Output</a:t>
            </a:r>
            <a:r>
              <a:rPr lang="en-US" sz="2200" dirty="0"/>
              <a:t>: a spanning tree of minimum cost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lnSpc>
                <a:spcPct val="100000"/>
              </a:lnSpc>
            </a:pPr>
            <a:r>
              <a:rPr lang="en-US" sz="2200" u="sng" dirty="0"/>
              <a:t>Kruskal’s Algorithm</a:t>
            </a:r>
            <a:r>
              <a:rPr lang="en-US" sz="2200" dirty="0"/>
              <a:t>: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/>
              <a:t>Set T = empty set</a:t>
            </a:r>
            <a:endParaRPr lang="en-US" altLang="en-US" sz="2000" dirty="0"/>
          </a:p>
          <a:p>
            <a:pPr marL="457200" indent="-457200">
              <a:buAutoNum type="arabicPeriod"/>
            </a:pPr>
            <a:r>
              <a:rPr lang="en-US" sz="2000" dirty="0"/>
              <a:t>While |T| &lt; |V|-1 do</a:t>
            </a:r>
          </a:p>
          <a:p>
            <a:pPr lvl="2" indent="-457200">
              <a:buFont typeface="+mj-lt"/>
              <a:buAutoNum type="alphaLcParenR"/>
            </a:pPr>
            <a:r>
              <a:rPr lang="en-CA" sz="2000" dirty="0"/>
              <a:t>Pick an edge </a:t>
            </a:r>
            <a:r>
              <a:rPr lang="en-CA" sz="2000" dirty="0" err="1"/>
              <a:t>e∈E</a:t>
            </a:r>
            <a:r>
              <a:rPr lang="en-CA" sz="2000" dirty="0"/>
              <a:t>\T with minimum weight</a:t>
            </a:r>
            <a:br>
              <a:rPr lang="en-US" sz="2000" dirty="0"/>
            </a:br>
            <a:r>
              <a:rPr lang="en-US" sz="2000" dirty="0"/>
              <a:t>such that T∪{e} does not contain a cycle.</a:t>
            </a:r>
          </a:p>
          <a:p>
            <a:pPr lvl="2" indent="-457200">
              <a:buFont typeface="+mj-lt"/>
              <a:buAutoNum type="alphaLcParenR"/>
            </a:pPr>
            <a:r>
              <a:rPr lang="en-US" sz="2000" dirty="0"/>
              <a:t>Add e to T</a:t>
            </a:r>
          </a:p>
          <a:p>
            <a:pPr marL="457200" indent="-457200">
              <a:buAutoNum type="arabicPeriod"/>
            </a:pPr>
            <a:r>
              <a:rPr lang="en-US" sz="2000" dirty="0"/>
              <a:t>Return T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D5BA95-072A-4EDE-87C8-CB366A41F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312" y="3044311"/>
            <a:ext cx="4343400" cy="81172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Q: how can you check if e=(</a:t>
            </a:r>
            <a:r>
              <a:rPr lang="en-US" altLang="en-US" sz="2000" dirty="0" err="1"/>
              <a:t>u,v</a:t>
            </a:r>
            <a:r>
              <a:rPr lang="en-US" altLang="en-US" sz="2000" dirty="0"/>
              <a:t>) closes a cycle in T?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5558CF-458B-4938-A5FB-8C8673B6D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312" y="4003826"/>
            <a:ext cx="4343400" cy="81172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A: run BFS/DFS on T from u, and check if v is reachable</a:t>
            </a:r>
          </a:p>
        </p:txBody>
      </p:sp>
    </p:spTree>
    <p:extLst>
      <p:ext uri="{BB962C8B-B14F-4D97-AF65-F5344CB8AC3E}">
        <p14:creationId xmlns:p14="http://schemas.microsoft.com/office/powerpoint/2010/main" val="42152266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2019299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Running time</a:t>
            </a:r>
            <a:r>
              <a:rPr lang="en-US" sz="2200" dirty="0"/>
              <a:t>: Suppose the graph has n vertices and m edges (m&gt;n-1).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u="sng" dirty="0"/>
              <a:t>Naively</a:t>
            </a:r>
            <a:r>
              <a:rPr lang="en-US" sz="2200" dirty="0"/>
              <a:t>: We add n-1 edges, each time looking for the lightest edge that does not close a cycle.</a:t>
            </a:r>
          </a:p>
          <a:p>
            <a:pPr marL="0" indent="0">
              <a:buNone/>
            </a:pPr>
            <a:r>
              <a:rPr lang="en-US" sz="2200" dirty="0"/>
              <a:t>Kruskal’s algorithm runs in time at most (n-1) * m * O(n) = O(n</a:t>
            </a:r>
            <a:r>
              <a:rPr lang="en-US" sz="2200" baseline="30000" dirty="0"/>
              <a:t>2</a:t>
            </a:r>
            <a:r>
              <a:rPr lang="en-US" sz="2200" dirty="0"/>
              <a:t>m)</a:t>
            </a:r>
          </a:p>
          <a:p>
            <a:pPr marL="0" indent="0">
              <a:buNone/>
            </a:pPr>
            <a:r>
              <a:rPr lang="en-US" sz="2200" dirty="0"/>
              <a:t>	</a:t>
            </a:r>
            <a:r>
              <a:rPr lang="en-US" sz="2200" i="1" dirty="0"/>
              <a:t>O(n) – is the time to run BFS to check if (</a:t>
            </a:r>
            <a:r>
              <a:rPr lang="en-US" sz="2200" i="1" dirty="0" err="1"/>
              <a:t>u,v</a:t>
            </a:r>
            <a:r>
              <a:rPr lang="en-US" sz="2200" i="1" dirty="0"/>
              <a:t>) closes a cycle</a:t>
            </a:r>
          </a:p>
          <a:p>
            <a:pPr marL="0" indent="0">
              <a:buNone/>
            </a:pPr>
            <a:r>
              <a:rPr lang="en-US" sz="2200" u="sng" dirty="0"/>
              <a:t>An improvement</a:t>
            </a:r>
            <a:r>
              <a:rPr lang="en-US" sz="2200" dirty="0"/>
              <a:t>: We can first sort the edges by their costs</a:t>
            </a:r>
          </a:p>
          <a:p>
            <a:pPr marL="0" indent="0">
              <a:buNone/>
            </a:pPr>
            <a:r>
              <a:rPr lang="en-US" sz="2200" dirty="0"/>
              <a:t>Go over the edges in the increasing order, and for each edge see if it closes a cycle.</a:t>
            </a:r>
          </a:p>
          <a:p>
            <a:pPr marL="0" indent="0">
              <a:buNone/>
            </a:pPr>
            <a:r>
              <a:rPr lang="en-US" sz="2200" dirty="0"/>
              <a:t>Then the running time will be O(m log(m)) + m * O(n) = O(nm)</a:t>
            </a:r>
          </a:p>
        </p:txBody>
      </p:sp>
    </p:spTree>
    <p:extLst>
      <p:ext uri="{BB962C8B-B14F-4D97-AF65-F5344CB8AC3E}">
        <p14:creationId xmlns:p14="http://schemas.microsoft.com/office/powerpoint/2010/main" val="5514145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2019299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Running time</a:t>
            </a:r>
            <a:r>
              <a:rPr lang="en-US" sz="2200" dirty="0"/>
              <a:t>: Suppose the graph has n vertices and m edges (m&gt;n-1).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u="sng" dirty="0"/>
              <a:t>Improvement using union-find</a:t>
            </a:r>
            <a:r>
              <a:rPr lang="en-US" sz="2200" dirty="0"/>
              <a:t>: </a:t>
            </a:r>
          </a:p>
          <a:p>
            <a:pPr marL="0" indent="0">
              <a:buNone/>
            </a:pPr>
            <a:r>
              <a:rPr lang="en-US" sz="2200" dirty="0"/>
              <a:t>First sort the edges by their costs.</a:t>
            </a:r>
          </a:p>
          <a:p>
            <a:pPr marL="0" indent="0">
              <a:buNone/>
            </a:pPr>
            <a:r>
              <a:rPr lang="en-US" sz="2200" dirty="0"/>
              <a:t>Go over the edges in the increasing order, and for each edge see if it closes a cycle.</a:t>
            </a:r>
          </a:p>
          <a:p>
            <a:pPr marL="0" indent="0">
              <a:buNone/>
            </a:pPr>
            <a:r>
              <a:rPr lang="en-US" sz="2200" dirty="0"/>
              <a:t>Check if an edge closes a cycle using union-find. </a:t>
            </a:r>
          </a:p>
          <a:p>
            <a:pPr marL="0" indent="0">
              <a:buNone/>
            </a:pPr>
            <a:r>
              <a:rPr lang="en-US" sz="2200" dirty="0"/>
              <a:t>Then the running time will be O(m log(m)) + O(m log(n)) = O(m log(m))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DBFC81-91AF-4C02-B55A-E8BBED1C9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5312" y="4770437"/>
            <a:ext cx="914400" cy="4572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000" dirty="0"/>
              <a:t>How?</a:t>
            </a:r>
          </a:p>
        </p:txBody>
      </p:sp>
    </p:spTree>
    <p:extLst>
      <p:ext uri="{BB962C8B-B14F-4D97-AF65-F5344CB8AC3E}">
        <p14:creationId xmlns:p14="http://schemas.microsoft.com/office/powerpoint/2010/main" val="37610007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000" u="sng" dirty="0"/>
              <a:t>Input</a:t>
            </a:r>
            <a:r>
              <a:rPr lang="en-US" sz="2000" dirty="0"/>
              <a:t>: an undirected graph G = (V,E) and costs on the edges {</a:t>
            </a:r>
            <a:r>
              <a:rPr lang="en-US" sz="2000" dirty="0" err="1"/>
              <a:t>c</a:t>
            </a:r>
            <a:r>
              <a:rPr lang="en-US" sz="2000" baseline="-25000" dirty="0" err="1"/>
              <a:t>e</a:t>
            </a:r>
            <a:r>
              <a:rPr lang="en-US" sz="2000" dirty="0"/>
              <a:t> : </a:t>
            </a:r>
            <a:r>
              <a:rPr lang="en-US" sz="2000" dirty="0" err="1"/>
              <a:t>e∈E</a:t>
            </a:r>
            <a:r>
              <a:rPr lang="en-US" sz="2000" dirty="0"/>
              <a:t>}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u="sng" dirty="0"/>
              <a:t>Output</a:t>
            </a:r>
            <a:r>
              <a:rPr lang="en-US" sz="2000" dirty="0"/>
              <a:t>: a spanning tree of minimum cost</a:t>
            </a:r>
          </a:p>
          <a:p>
            <a:pPr marL="0" indent="0">
              <a:lnSpc>
                <a:spcPct val="100000"/>
              </a:lnSpc>
            </a:pPr>
            <a:r>
              <a:rPr lang="en-US" sz="2000" u="sng" dirty="0"/>
              <a:t>Kruskal’s Algorithm</a:t>
            </a:r>
            <a:r>
              <a:rPr lang="en-US" sz="2000" dirty="0"/>
              <a:t>: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/>
              <a:t>Set T = empty set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/>
              <a:t>Sort the edges according to </a:t>
            </a:r>
            <a:r>
              <a:rPr lang="en-US" sz="2000" dirty="0" err="1"/>
              <a:t>c</a:t>
            </a:r>
            <a:r>
              <a:rPr lang="en-US" sz="2000" baseline="-25000" dirty="0" err="1"/>
              <a:t>e</a:t>
            </a:r>
            <a:r>
              <a:rPr lang="en-US" sz="2000" dirty="0" err="1"/>
              <a:t>’s</a:t>
            </a:r>
            <a:r>
              <a:rPr lang="en-US" sz="2000" dirty="0"/>
              <a:t> in the non-decreasing order.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altLang="en-US" sz="2000" dirty="0"/>
              <a:t>For each vertex v</a:t>
            </a:r>
            <a:r>
              <a:rPr lang="en-US" sz="2000" dirty="0"/>
              <a:t> ∈ V </a:t>
            </a:r>
            <a:br>
              <a:rPr lang="en-US" sz="2000" dirty="0"/>
            </a:br>
            <a:r>
              <a:rPr lang="en-US" sz="2000" dirty="0"/>
              <a:t>		</a:t>
            </a:r>
            <a:r>
              <a:rPr lang="en-US" altLang="en-US" sz="2000" dirty="0" err="1"/>
              <a:t>makeset</a:t>
            </a:r>
            <a:r>
              <a:rPr lang="en-US" altLang="en-US" sz="2000" dirty="0"/>
              <a:t>(v)</a:t>
            </a:r>
          </a:p>
          <a:p>
            <a:pPr marL="457200" indent="-457200">
              <a:buAutoNum type="arabicPeriod"/>
            </a:pPr>
            <a:r>
              <a:rPr lang="en-US" sz="2000" dirty="0"/>
              <a:t>For each edge e=(</a:t>
            </a:r>
            <a:r>
              <a:rPr lang="en-US" sz="2000" dirty="0" err="1"/>
              <a:t>u,v</a:t>
            </a:r>
            <a:r>
              <a:rPr lang="en-US" sz="2000" dirty="0"/>
              <a:t>) in the sorted set</a:t>
            </a:r>
          </a:p>
          <a:p>
            <a:pPr marL="685800" lvl="2" indent="0">
              <a:buNone/>
            </a:pPr>
            <a:r>
              <a:rPr lang="en-CA" sz="2000" dirty="0"/>
              <a:t>If find(u) != find(v) 	// if u, v are in different connected components</a:t>
            </a:r>
          </a:p>
          <a:p>
            <a:pPr marL="685800" lvl="2" indent="0">
              <a:buNone/>
            </a:pPr>
            <a:r>
              <a:rPr lang="en-US" sz="2000" dirty="0"/>
              <a:t>	union(</a:t>
            </a:r>
            <a:r>
              <a:rPr lang="en-US" sz="2000" dirty="0" err="1"/>
              <a:t>u,v</a:t>
            </a:r>
            <a:r>
              <a:rPr lang="en-US" sz="2000" dirty="0"/>
              <a:t>)</a:t>
            </a:r>
          </a:p>
          <a:p>
            <a:pPr marL="685800" lvl="2" indent="0">
              <a:buNone/>
            </a:pPr>
            <a:r>
              <a:rPr lang="en-US" sz="2000" dirty="0"/>
              <a:t>	add e to T</a:t>
            </a:r>
          </a:p>
          <a:p>
            <a:pPr marL="457200" indent="-457200">
              <a:buAutoNum type="arabicPeriod"/>
            </a:pPr>
            <a:r>
              <a:rPr lang="en-US" sz="2000" dirty="0"/>
              <a:t>Return T</a:t>
            </a:r>
          </a:p>
          <a:p>
            <a:pPr marL="685800" lvl="2" indent="0"/>
            <a:endParaRPr lang="en-US" sz="2000" dirty="0"/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005078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E913ECD-A41B-460A-8DF0-C80A5C716861}"/>
              </a:ext>
            </a:extLst>
          </p:cNvPr>
          <p:cNvGrpSpPr/>
          <p:nvPr/>
        </p:nvGrpSpPr>
        <p:grpSpPr>
          <a:xfrm>
            <a:off x="990600" y="2209800"/>
            <a:ext cx="3276600" cy="3810000"/>
            <a:chOff x="990600" y="2209800"/>
            <a:chExt cx="3276600" cy="381000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88F7A3B-60A0-4179-BC04-32FB29505A1A}"/>
                </a:ext>
              </a:extLst>
            </p:cNvPr>
            <p:cNvGrpSpPr/>
            <p:nvPr/>
          </p:nvGrpSpPr>
          <p:grpSpPr>
            <a:xfrm>
              <a:off x="990600" y="2209800"/>
              <a:ext cx="3276600" cy="3810000"/>
              <a:chOff x="990600" y="2562255"/>
              <a:chExt cx="3276600" cy="381000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1D0728A-3B33-41FE-9167-E0391F90EE48}"/>
                  </a:ext>
                </a:extLst>
              </p:cNvPr>
              <p:cNvSpPr/>
              <p:nvPr/>
            </p:nvSpPr>
            <p:spPr>
              <a:xfrm>
                <a:off x="2286000" y="25622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a</a:t>
                </a:r>
              </a:p>
            </p:txBody>
          </p:sp>
          <p:cxnSp>
            <p:nvCxnSpPr>
              <p:cNvPr id="76" name="Straight Arrow Connector 75">
                <a:extLst>
                  <a:ext uri="{FF2B5EF4-FFF2-40B4-BE49-F238E27FC236}">
                    <a16:creationId xmlns:a16="http://schemas.microsoft.com/office/drawing/2014/main" id="{7F2093ED-C673-4864-8C54-E8FE548A3B77}"/>
                  </a:ext>
                </a:extLst>
              </p:cNvPr>
              <p:cNvCxnSpPr>
                <a:stCxn id="75" idx="5"/>
                <a:endCxn id="78" idx="1"/>
              </p:cNvCxnSpPr>
              <p:nvPr/>
            </p:nvCxnSpPr>
            <p:spPr>
              <a:xfrm>
                <a:off x="2546163" y="2822418"/>
                <a:ext cx="6226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193641E1-62C1-47D0-BAFC-AD1957B5DE48}"/>
                  </a:ext>
                </a:extLst>
              </p:cNvPr>
              <p:cNvSpPr/>
              <p:nvPr/>
            </p:nvSpPr>
            <p:spPr>
              <a:xfrm>
                <a:off x="1524000" y="36290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b</a:t>
                </a: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BE88771A-9315-4CC4-A0BD-C24A7867DA57}"/>
                  </a:ext>
                </a:extLst>
              </p:cNvPr>
              <p:cNvSpPr/>
              <p:nvPr/>
            </p:nvSpPr>
            <p:spPr>
              <a:xfrm>
                <a:off x="3124200" y="36290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c</a:t>
                </a: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55E56A90-ACA9-457E-AC3B-473753AE406E}"/>
                  </a:ext>
                </a:extLst>
              </p:cNvPr>
              <p:cNvSpPr/>
              <p:nvPr/>
            </p:nvSpPr>
            <p:spPr>
              <a:xfrm>
                <a:off x="9906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d</a:t>
                </a: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B95F3AE6-31A1-4C37-8308-1EFD5A490E3C}"/>
                  </a:ext>
                </a:extLst>
              </p:cNvPr>
              <p:cNvSpPr/>
              <p:nvPr/>
            </p:nvSpPr>
            <p:spPr>
              <a:xfrm>
                <a:off x="22860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e</a:t>
                </a: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9BA798CE-3BA0-420F-ACD9-0CDC71542159}"/>
                  </a:ext>
                </a:extLst>
              </p:cNvPr>
              <p:cNvSpPr/>
              <p:nvPr/>
            </p:nvSpPr>
            <p:spPr>
              <a:xfrm>
                <a:off x="3962400" y="4924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f</a:t>
                </a: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B2F65DBD-7CED-40D8-ACCE-918F0DCA56D6}"/>
                  </a:ext>
                </a:extLst>
              </p:cNvPr>
              <p:cNvSpPr/>
              <p:nvPr/>
            </p:nvSpPr>
            <p:spPr>
              <a:xfrm>
                <a:off x="3200400" y="6067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h</a:t>
                </a:r>
              </a:p>
            </p:txBody>
          </p: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D65543B4-0A4F-4692-9168-A395D0FF5BD0}"/>
                  </a:ext>
                </a:extLst>
              </p:cNvPr>
              <p:cNvCxnSpPr>
                <a:stCxn id="75" idx="3"/>
                <a:endCxn id="77" idx="7"/>
              </p:cNvCxnSpPr>
              <p:nvPr/>
            </p:nvCxnSpPr>
            <p:spPr>
              <a:xfrm flipH="1">
                <a:off x="1784163" y="2822418"/>
                <a:ext cx="546474" cy="8512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45E9D778-4A9B-4626-B1AD-33017F9F4856}"/>
                  </a:ext>
                </a:extLst>
              </p:cNvPr>
              <p:cNvCxnSpPr>
                <a:stCxn id="78" idx="5"/>
                <a:endCxn id="81" idx="0"/>
              </p:cNvCxnSpPr>
              <p:nvPr/>
            </p:nvCxnSpPr>
            <p:spPr>
              <a:xfrm>
                <a:off x="3384363" y="3889218"/>
                <a:ext cx="730437" cy="10352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D137515E-F5A8-4BD9-B39E-9FD76CC1054F}"/>
                  </a:ext>
                </a:extLst>
              </p:cNvPr>
              <p:cNvCxnSpPr>
                <a:stCxn id="77" idx="4"/>
                <a:endCxn id="79" idx="0"/>
              </p:cNvCxnSpPr>
              <p:nvPr/>
            </p:nvCxnSpPr>
            <p:spPr>
              <a:xfrm flipH="1">
                <a:off x="1143000" y="3933855"/>
                <a:ext cx="533400" cy="990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Arrow Connector 85">
                <a:extLst>
                  <a:ext uri="{FF2B5EF4-FFF2-40B4-BE49-F238E27FC236}">
                    <a16:creationId xmlns:a16="http://schemas.microsoft.com/office/drawing/2014/main" id="{9FABF81F-C66B-4675-AB3A-80647F02F76C}"/>
                  </a:ext>
                </a:extLst>
              </p:cNvPr>
              <p:cNvCxnSpPr>
                <a:stCxn id="80" idx="2"/>
              </p:cNvCxnSpPr>
              <p:nvPr/>
            </p:nvCxnSpPr>
            <p:spPr>
              <a:xfrm flipH="1">
                <a:off x="1295400" y="5076855"/>
                <a:ext cx="990600" cy="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894CA935-8A73-4663-BB75-D6131706CAD6}"/>
                  </a:ext>
                </a:extLst>
              </p:cNvPr>
              <p:cNvCxnSpPr>
                <a:stCxn id="78" idx="3"/>
                <a:endCxn id="79" idx="7"/>
              </p:cNvCxnSpPr>
              <p:nvPr/>
            </p:nvCxnSpPr>
            <p:spPr>
              <a:xfrm flipH="1">
                <a:off x="1250763" y="3889218"/>
                <a:ext cx="1918074" cy="10798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Arrow Connector 87">
                <a:extLst>
                  <a:ext uri="{FF2B5EF4-FFF2-40B4-BE49-F238E27FC236}">
                    <a16:creationId xmlns:a16="http://schemas.microsoft.com/office/drawing/2014/main" id="{21E32BA3-4FAF-40A4-8E0F-8D162F7A0AEC}"/>
                  </a:ext>
                </a:extLst>
              </p:cNvPr>
              <p:cNvCxnSpPr>
                <a:stCxn id="82" idx="1"/>
                <a:endCxn id="79" idx="5"/>
              </p:cNvCxnSpPr>
              <p:nvPr/>
            </p:nvCxnSpPr>
            <p:spPr>
              <a:xfrm flipH="1" flipV="1">
                <a:off x="1250763" y="5184618"/>
                <a:ext cx="1994274" cy="9274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8EA54413-BC08-4BA8-B501-19A1235FFB6F}"/>
                  </a:ext>
                </a:extLst>
              </p:cNvPr>
              <p:cNvCxnSpPr>
                <a:stCxn id="82" idx="0"/>
                <a:endCxn id="78" idx="4"/>
              </p:cNvCxnSpPr>
              <p:nvPr/>
            </p:nvCxnSpPr>
            <p:spPr>
              <a:xfrm flipH="1" flipV="1">
                <a:off x="3276600" y="3933855"/>
                <a:ext cx="76200" cy="21336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9E2CD4F-E75F-4E23-AFB3-A0F35C4EC047}"/>
                  </a:ext>
                </a:extLst>
              </p:cNvPr>
              <p:cNvSpPr/>
              <p:nvPr/>
            </p:nvSpPr>
            <p:spPr>
              <a:xfrm>
                <a:off x="1752600" y="6067455"/>
                <a:ext cx="304800" cy="30480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/>
                  <a:t>g</a:t>
                </a:r>
              </a:p>
            </p:txBody>
          </p: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44A16178-2313-40BD-A741-2416B8BE11B8}"/>
                  </a:ext>
                </a:extLst>
              </p:cNvPr>
              <p:cNvCxnSpPr>
                <a:stCxn id="90" idx="1"/>
                <a:endCxn id="79" idx="4"/>
              </p:cNvCxnSpPr>
              <p:nvPr/>
            </p:nvCxnSpPr>
            <p:spPr>
              <a:xfrm flipH="1" flipV="1">
                <a:off x="1143000" y="5229255"/>
                <a:ext cx="654237" cy="88283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>
                <a:extLst>
                  <a:ext uri="{FF2B5EF4-FFF2-40B4-BE49-F238E27FC236}">
                    <a16:creationId xmlns:a16="http://schemas.microsoft.com/office/drawing/2014/main" id="{1337D9D4-0B2D-4174-972F-2FF3B0E930FC}"/>
                  </a:ext>
                </a:extLst>
              </p:cNvPr>
              <p:cNvCxnSpPr>
                <a:stCxn id="81" idx="3"/>
                <a:endCxn id="90" idx="7"/>
              </p:cNvCxnSpPr>
              <p:nvPr/>
            </p:nvCxnSpPr>
            <p:spPr>
              <a:xfrm flipH="1">
                <a:off x="2012763" y="5184618"/>
                <a:ext cx="1994274" cy="927474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49E757CA-3578-4DFC-B2C7-1C500C1F0C3C}"/>
                  </a:ext>
                </a:extLst>
              </p:cNvPr>
              <p:cNvCxnSpPr>
                <a:stCxn id="75" idx="4"/>
                <a:endCxn id="80" idx="0"/>
              </p:cNvCxnSpPr>
              <p:nvPr/>
            </p:nvCxnSpPr>
            <p:spPr>
              <a:xfrm>
                <a:off x="2438400" y="2867055"/>
                <a:ext cx="0" cy="2057400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TextBox 42">
              <a:extLst>
                <a:ext uri="{FF2B5EF4-FFF2-40B4-BE49-F238E27FC236}">
                  <a16:creationId xmlns:a16="http://schemas.microsoft.com/office/drawing/2014/main" id="{212FED41-88BD-4A11-BE97-4992ABCDD4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6194" y="2568195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5" name="TextBox 42">
              <a:extLst>
                <a:ext uri="{FF2B5EF4-FFF2-40B4-BE49-F238E27FC236}">
                  <a16:creationId xmlns:a16="http://schemas.microsoft.com/office/drawing/2014/main" id="{FCB80851-B16C-452A-8605-79140D79E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225" y="3221738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6" name="TextBox 42">
              <a:extLst>
                <a:ext uri="{FF2B5EF4-FFF2-40B4-BE49-F238E27FC236}">
                  <a16:creationId xmlns:a16="http://schemas.microsoft.com/office/drawing/2014/main" id="{9945956F-8A40-4BF8-B6F9-F5D9F6908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662" y="388055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8</a:t>
              </a:r>
            </a:p>
          </p:txBody>
        </p:sp>
        <p:sp>
          <p:nvSpPr>
            <p:cNvPr id="67" name="TextBox 42">
              <a:extLst>
                <a:ext uri="{FF2B5EF4-FFF2-40B4-BE49-F238E27FC236}">
                  <a16:creationId xmlns:a16="http://schemas.microsoft.com/office/drawing/2014/main" id="{D6354A1A-DD2F-4437-9A2F-3670994DB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3749" y="5325732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68" name="TextBox 42">
              <a:extLst>
                <a:ext uri="{FF2B5EF4-FFF2-40B4-BE49-F238E27FC236}">
                  <a16:creationId xmlns:a16="http://schemas.microsoft.com/office/drawing/2014/main" id="{208425EB-41B3-4A29-A220-AE335C30E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1462" y="5650468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7</a:t>
              </a:r>
            </a:p>
          </p:txBody>
        </p:sp>
        <p:sp>
          <p:nvSpPr>
            <p:cNvPr id="69" name="TextBox 42">
              <a:extLst>
                <a:ext uri="{FF2B5EF4-FFF2-40B4-BE49-F238E27FC236}">
                  <a16:creationId xmlns:a16="http://schemas.microsoft.com/office/drawing/2014/main" id="{AC3CCFB6-F9FE-4A26-92A2-535F349589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2436" y="3695328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70" name="TextBox 42">
              <a:extLst>
                <a:ext uri="{FF2B5EF4-FFF2-40B4-BE49-F238E27FC236}">
                  <a16:creationId xmlns:a16="http://schemas.microsoft.com/office/drawing/2014/main" id="{B14402EE-CB87-4BFF-B0E2-DBD1AEDF9A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0900" y="4019130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71" name="TextBox 42">
              <a:extLst>
                <a:ext uri="{FF2B5EF4-FFF2-40B4-BE49-F238E27FC236}">
                  <a16:creationId xmlns:a16="http://schemas.microsoft.com/office/drawing/2014/main" id="{2E2D9409-3B90-433E-8676-1D6E5E1D89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3093" y="4389664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72" name="TextBox 42">
              <a:extLst>
                <a:ext uri="{FF2B5EF4-FFF2-40B4-BE49-F238E27FC236}">
                  <a16:creationId xmlns:a16="http://schemas.microsoft.com/office/drawing/2014/main" id="{67AC6537-0CFB-4A2D-8F65-E6C4336492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5879" y="4995018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  <p:sp>
          <p:nvSpPr>
            <p:cNvPr id="73" name="TextBox 42">
              <a:extLst>
                <a:ext uri="{FF2B5EF4-FFF2-40B4-BE49-F238E27FC236}">
                  <a16:creationId xmlns:a16="http://schemas.microsoft.com/office/drawing/2014/main" id="{361E02B0-4957-404B-96F3-AB2BA0D891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4553" y="3786242"/>
              <a:ext cx="2904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74" name="TextBox 42">
              <a:extLst>
                <a:ext uri="{FF2B5EF4-FFF2-40B4-BE49-F238E27FC236}">
                  <a16:creationId xmlns:a16="http://schemas.microsoft.com/office/drawing/2014/main" id="{96130F30-4911-41C2-9129-A91A4A4D9E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4662" y="2667000"/>
              <a:ext cx="3127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 Narrow" pitchFamily="34" charset="0"/>
                  <a:cs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rgbClr val="000000"/>
                  </a:solidFill>
                </a:rPr>
                <a:t>2</a:t>
              </a:r>
            </a:p>
          </p:txBody>
        </p:sp>
      </p:grp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AA153165-D547-4812-B7DA-4449C35DA151}"/>
              </a:ext>
            </a:extLst>
          </p:cNvPr>
          <p:cNvCxnSpPr>
            <a:stCxn id="103" idx="3"/>
            <a:endCxn id="104" idx="7"/>
          </p:cNvCxnSpPr>
          <p:nvPr/>
        </p:nvCxnSpPr>
        <p:spPr>
          <a:xfrm flipH="1">
            <a:off x="6127563" y="2469963"/>
            <a:ext cx="546474" cy="851274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F73069E1-2F1C-47C7-8C99-AADC7488F8BB}"/>
              </a:ext>
            </a:extLst>
          </p:cNvPr>
          <p:cNvCxnSpPr>
            <a:stCxn id="104" idx="4"/>
            <a:endCxn id="106" idx="0"/>
          </p:cNvCxnSpPr>
          <p:nvPr/>
        </p:nvCxnSpPr>
        <p:spPr>
          <a:xfrm flipH="1">
            <a:off x="5486400" y="3581400"/>
            <a:ext cx="533400" cy="99060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F91FAD3F-7C10-454C-B68D-F34BC2A8DBC1}"/>
              </a:ext>
            </a:extLst>
          </p:cNvPr>
          <p:cNvCxnSpPr>
            <a:stCxn id="108" idx="1"/>
            <a:endCxn id="105" idx="5"/>
          </p:cNvCxnSpPr>
          <p:nvPr/>
        </p:nvCxnSpPr>
        <p:spPr>
          <a:xfrm flipH="1" flipV="1">
            <a:off x="7727763" y="3536763"/>
            <a:ext cx="622674" cy="1079874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D7993F81-3E0F-4C4E-8B50-C798CCC6B2DE}"/>
              </a:ext>
            </a:extLst>
          </p:cNvPr>
          <p:cNvCxnSpPr>
            <a:stCxn id="105" idx="1"/>
            <a:endCxn id="103" idx="5"/>
          </p:cNvCxnSpPr>
          <p:nvPr/>
        </p:nvCxnSpPr>
        <p:spPr>
          <a:xfrm flipH="1" flipV="1">
            <a:off x="6889563" y="2469963"/>
            <a:ext cx="622674" cy="851274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F9F5874D-53E5-4A44-92C4-FA294AB303A5}"/>
              </a:ext>
            </a:extLst>
          </p:cNvPr>
          <p:cNvCxnSpPr>
            <a:stCxn id="107" idx="0"/>
            <a:endCxn id="103" idx="4"/>
          </p:cNvCxnSpPr>
          <p:nvPr/>
        </p:nvCxnSpPr>
        <p:spPr>
          <a:xfrm flipV="1">
            <a:off x="6781800" y="2514600"/>
            <a:ext cx="0" cy="205740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8600CE18-3DE4-41BC-980A-F87FF4680696}"/>
              </a:ext>
            </a:extLst>
          </p:cNvPr>
          <p:cNvGrpSpPr/>
          <p:nvPr/>
        </p:nvGrpSpPr>
        <p:grpSpPr>
          <a:xfrm>
            <a:off x="5334000" y="2209800"/>
            <a:ext cx="3276600" cy="3810000"/>
            <a:chOff x="5334000" y="2209800"/>
            <a:chExt cx="3276600" cy="3810000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C3379FC2-1242-481B-9A1B-4B09F4782014}"/>
                </a:ext>
              </a:extLst>
            </p:cNvPr>
            <p:cNvSpPr/>
            <p:nvPr/>
          </p:nvSpPr>
          <p:spPr>
            <a:xfrm>
              <a:off x="6629400" y="22098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11B70FB7-6959-4286-8E91-5F85EFC5C000}"/>
                </a:ext>
              </a:extLst>
            </p:cNvPr>
            <p:cNvSpPr/>
            <p:nvPr/>
          </p:nvSpPr>
          <p:spPr>
            <a:xfrm>
              <a:off x="5867400" y="32766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b</a:t>
              </a: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73DD97CE-A01A-40EA-86DB-4CCB5C7C44C5}"/>
                </a:ext>
              </a:extLst>
            </p:cNvPr>
            <p:cNvSpPr/>
            <p:nvPr/>
          </p:nvSpPr>
          <p:spPr>
            <a:xfrm>
              <a:off x="7467600" y="32766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75BA28CD-0A84-419F-8562-345DDD51BEB8}"/>
                </a:ext>
              </a:extLst>
            </p:cNvPr>
            <p:cNvSpPr/>
            <p:nvPr/>
          </p:nvSpPr>
          <p:spPr>
            <a:xfrm>
              <a:off x="5334000" y="4572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d</a:t>
              </a: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0E6206EE-7AEA-438F-80D4-0FFE6F0F4970}"/>
                </a:ext>
              </a:extLst>
            </p:cNvPr>
            <p:cNvSpPr/>
            <p:nvPr/>
          </p:nvSpPr>
          <p:spPr>
            <a:xfrm>
              <a:off x="6629400" y="4572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e</a:t>
              </a: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F53E18F7-83BC-451F-A86F-0287B1B40459}"/>
                </a:ext>
              </a:extLst>
            </p:cNvPr>
            <p:cNvSpPr/>
            <p:nvPr/>
          </p:nvSpPr>
          <p:spPr>
            <a:xfrm>
              <a:off x="8305800" y="4572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f</a:t>
              </a: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8579E8FA-AC08-4D9A-AC89-6FE49B34D62C}"/>
                </a:ext>
              </a:extLst>
            </p:cNvPr>
            <p:cNvSpPr/>
            <p:nvPr/>
          </p:nvSpPr>
          <p:spPr>
            <a:xfrm>
              <a:off x="7543800" y="5715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h</a:t>
              </a: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316F2E94-0436-4256-B94E-8D2FDBC19E39}"/>
                </a:ext>
              </a:extLst>
            </p:cNvPr>
            <p:cNvSpPr/>
            <p:nvPr/>
          </p:nvSpPr>
          <p:spPr>
            <a:xfrm>
              <a:off x="6096000" y="5715000"/>
              <a:ext cx="304800" cy="3048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g</a:t>
              </a:r>
            </a:p>
          </p:txBody>
        </p:sp>
      </p:grp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8A97975A-E4BE-4F23-B3BF-914C773439E4}"/>
              </a:ext>
            </a:extLst>
          </p:cNvPr>
          <p:cNvCxnSpPr>
            <a:stCxn id="115" idx="1"/>
            <a:endCxn id="106" idx="4"/>
          </p:cNvCxnSpPr>
          <p:nvPr/>
        </p:nvCxnSpPr>
        <p:spPr>
          <a:xfrm flipH="1" flipV="1">
            <a:off x="5486400" y="4876800"/>
            <a:ext cx="654237" cy="882837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C9CF3BE7-8D7E-49CF-A812-21F5F15604C5}"/>
              </a:ext>
            </a:extLst>
          </p:cNvPr>
          <p:cNvCxnSpPr>
            <a:stCxn id="105" idx="4"/>
            <a:endCxn id="109" idx="0"/>
          </p:cNvCxnSpPr>
          <p:nvPr/>
        </p:nvCxnSpPr>
        <p:spPr>
          <a:xfrm>
            <a:off x="7620000" y="3581400"/>
            <a:ext cx="76200" cy="2133600"/>
          </a:xfrm>
          <a:prstGeom prst="straightConnector1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42">
            <a:extLst>
              <a:ext uri="{FF2B5EF4-FFF2-40B4-BE49-F238E27FC236}">
                <a16:creationId xmlns:a16="http://schemas.microsoft.com/office/drawing/2014/main" id="{A371F1BA-14DA-42EF-9F68-0EDB84D8C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7910" y="2596483"/>
            <a:ext cx="1239442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1  union(</a:t>
            </a:r>
            <a:r>
              <a:rPr lang="en-US" altLang="en-US" sz="1800" dirty="0" err="1">
                <a:solidFill>
                  <a:srgbClr val="000000"/>
                </a:solidFill>
              </a:rPr>
              <a:t>a,c</a:t>
            </a:r>
            <a:r>
              <a:rPr lang="en-US" altLang="en-US" sz="180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97" name="TextBox 42">
            <a:extLst>
              <a:ext uri="{FF2B5EF4-FFF2-40B4-BE49-F238E27FC236}">
                <a16:creationId xmlns:a16="http://schemas.microsoft.com/office/drawing/2014/main" id="{27F65B1F-9DAF-467D-B328-EBB6494EA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8029" y="2744069"/>
            <a:ext cx="2008880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 union(</a:t>
            </a:r>
            <a:r>
              <a:rPr lang="en-US" altLang="en-US" sz="1800" dirty="0" err="1">
                <a:solidFill>
                  <a:srgbClr val="000000"/>
                </a:solidFill>
              </a:rPr>
              <a:t>a,b</a:t>
            </a:r>
            <a:r>
              <a:rPr lang="en-US" altLang="en-US" sz="1800" dirty="0">
                <a:solidFill>
                  <a:srgbClr val="000000"/>
                </a:solidFill>
              </a:rPr>
              <a:t>)  2</a:t>
            </a:r>
          </a:p>
        </p:txBody>
      </p:sp>
      <p:sp>
        <p:nvSpPr>
          <p:cNvPr id="98" name="TextBox 42">
            <a:extLst>
              <a:ext uri="{FF2B5EF4-FFF2-40B4-BE49-F238E27FC236}">
                <a16:creationId xmlns:a16="http://schemas.microsoft.com/office/drawing/2014/main" id="{7A0877C7-3740-4968-B220-DE075DC5A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3631" y="3833908"/>
            <a:ext cx="1239442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2   union(</a:t>
            </a:r>
            <a:r>
              <a:rPr lang="en-US" altLang="en-US" sz="1800" dirty="0" err="1">
                <a:solidFill>
                  <a:srgbClr val="000000"/>
                </a:solidFill>
              </a:rPr>
              <a:t>c,f</a:t>
            </a:r>
            <a:r>
              <a:rPr lang="en-US" altLang="en-US" sz="1800" dirty="0">
                <a:solidFill>
                  <a:srgbClr val="00000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99" name="TextBox 42">
            <a:extLst>
              <a:ext uri="{FF2B5EF4-FFF2-40B4-BE49-F238E27FC236}">
                <a16:creationId xmlns:a16="http://schemas.microsoft.com/office/drawing/2014/main" id="{B06C151F-C785-4449-9A15-501E0EE80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96" y="3649242"/>
            <a:ext cx="207320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3  union(</a:t>
            </a:r>
            <a:r>
              <a:rPr lang="en-US" altLang="en-US" sz="1800" dirty="0" err="1">
                <a:solidFill>
                  <a:srgbClr val="000000"/>
                </a:solidFill>
              </a:rPr>
              <a:t>a,e</a:t>
            </a:r>
            <a:r>
              <a:rPr lang="en-US" altLang="en-US" sz="180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100" name="TextBox 42">
            <a:extLst>
              <a:ext uri="{FF2B5EF4-FFF2-40B4-BE49-F238E27FC236}">
                <a16:creationId xmlns:a16="http://schemas.microsoft.com/office/drawing/2014/main" id="{8DC78E15-9B48-40AD-A257-C87E99DE6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5428" y="5060770"/>
            <a:ext cx="125066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1  union(</a:t>
            </a:r>
            <a:r>
              <a:rPr lang="en-US" altLang="en-US" sz="1800" dirty="0" err="1">
                <a:solidFill>
                  <a:srgbClr val="000000"/>
                </a:solidFill>
              </a:rPr>
              <a:t>d,g</a:t>
            </a:r>
            <a:r>
              <a:rPr lang="en-US" altLang="en-US" sz="180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101" name="TextBox 42">
            <a:extLst>
              <a:ext uri="{FF2B5EF4-FFF2-40B4-BE49-F238E27FC236}">
                <a16:creationId xmlns:a16="http://schemas.microsoft.com/office/drawing/2014/main" id="{90C4FE46-2655-4343-95BB-E69BC1893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8098" y="5135559"/>
            <a:ext cx="1584975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3  union(</a:t>
            </a:r>
            <a:r>
              <a:rPr lang="en-US" altLang="en-US" sz="1800" dirty="0" err="1">
                <a:solidFill>
                  <a:srgbClr val="000000"/>
                </a:solidFill>
              </a:rPr>
              <a:t>c,h</a:t>
            </a:r>
            <a:r>
              <a:rPr lang="en-US" altLang="en-US" sz="1800" dirty="0">
                <a:solidFill>
                  <a:srgbClr val="00000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000000"/>
              </a:solidFill>
            </a:endParaRPr>
          </a:p>
        </p:txBody>
      </p:sp>
      <p:sp>
        <p:nvSpPr>
          <p:cNvPr id="102" name="TextBox 42">
            <a:extLst>
              <a:ext uri="{FF2B5EF4-FFF2-40B4-BE49-F238E27FC236}">
                <a16:creationId xmlns:a16="http://schemas.microsoft.com/office/drawing/2014/main" id="{426E2C85-A49B-41B2-AF53-2080DA81B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225" y="3705564"/>
            <a:ext cx="2008880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</a:rPr>
              <a:t>union(</a:t>
            </a:r>
            <a:r>
              <a:rPr lang="en-US" altLang="en-US" sz="1800" dirty="0" err="1">
                <a:solidFill>
                  <a:srgbClr val="000000"/>
                </a:solidFill>
              </a:rPr>
              <a:t>b,d</a:t>
            </a:r>
            <a:r>
              <a:rPr lang="en-US" altLang="en-US" sz="1800" dirty="0">
                <a:solidFill>
                  <a:srgbClr val="000000"/>
                </a:solidFill>
              </a:rPr>
              <a:t>)  1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559738DD-E017-4C13-8900-1D9BB27C84CB}"/>
              </a:ext>
            </a:extLst>
          </p:cNvPr>
          <p:cNvSpPr txBox="1"/>
          <p:nvPr/>
        </p:nvSpPr>
        <p:spPr>
          <a:xfrm>
            <a:off x="4903046" y="2300125"/>
            <a:ext cx="1002454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>
                <a:solidFill>
                  <a:schemeClr val="tx1"/>
                </a:solidFill>
                <a:latin typeface="+mn-lt"/>
              </a:rPr>
              <a:t>MST: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CFBE298-99B6-493A-9553-89942C7B184C}"/>
              </a:ext>
            </a:extLst>
          </p:cNvPr>
          <p:cNvSpPr txBox="1"/>
          <p:nvPr/>
        </p:nvSpPr>
        <p:spPr>
          <a:xfrm>
            <a:off x="6831591" y="6127563"/>
            <a:ext cx="1653017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>
                <a:solidFill>
                  <a:schemeClr val="tx1"/>
                </a:solidFill>
                <a:latin typeface="+mn-lt"/>
              </a:rPr>
              <a:t>cost = 13</a:t>
            </a:r>
          </a:p>
        </p:txBody>
      </p:sp>
    </p:spTree>
    <p:extLst>
      <p:ext uri="{BB962C8B-B14F-4D97-AF65-F5344CB8AC3E}">
        <p14:creationId xmlns:p14="http://schemas.microsoft.com/office/powerpoint/2010/main" val="41794153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99" grpId="0"/>
      <p:bldP spid="100" grpId="0"/>
      <p:bldP spid="101" grpId="0"/>
      <p:bldP spid="102" grpId="0"/>
      <p:bldP spid="118" grpId="0"/>
      <p:bldP spid="11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Minimum Spanning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2019299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/>
              <a:t>Running time</a:t>
            </a:r>
            <a:r>
              <a:rPr lang="en-US" sz="2200" dirty="0"/>
              <a:t>: Suppose the graph has n vertices and m edges (m&gt;n-1).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u="sng" dirty="0"/>
              <a:t>Using union-find</a:t>
            </a:r>
            <a:r>
              <a:rPr lang="en-US" sz="2200" dirty="0"/>
              <a:t>: </a:t>
            </a:r>
          </a:p>
          <a:p>
            <a:pPr marL="0" indent="0">
              <a:buNone/>
            </a:pPr>
            <a:r>
              <a:rPr lang="en-US" sz="2200" dirty="0"/>
              <a:t>First sort the edges by their costs – O(m log(m))</a:t>
            </a:r>
          </a:p>
          <a:p>
            <a:pPr marL="0" indent="0">
              <a:buNone/>
            </a:pPr>
            <a:r>
              <a:rPr lang="en-US" sz="2200" dirty="0"/>
              <a:t>For each edge e=(</a:t>
            </a:r>
            <a:r>
              <a:rPr lang="en-US" sz="2200" dirty="0" err="1"/>
              <a:t>u,v</a:t>
            </a:r>
            <a:r>
              <a:rPr lang="en-US" sz="2200" dirty="0"/>
              <a:t>) check if they are in the same</a:t>
            </a:r>
            <a:br>
              <a:rPr lang="en-US" sz="2200" dirty="0"/>
            </a:br>
            <a:br>
              <a:rPr lang="en-US" sz="2200" dirty="0"/>
            </a:br>
            <a:r>
              <a:rPr lang="en-US" sz="2200" dirty="0"/>
              <a:t>connected component – O(log(n)) for each iteration.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The running time will be O(m log(m)) + O(m log(n)) = O(m log(m))</a:t>
            </a:r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7577371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0268A-2307-1653-7E58-6C6E7DABF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1AAA9-5F62-110F-FB1F-6E308302253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Practice question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97F41-C45B-9B5A-EC56-5BE0C40E509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latin typeface="Albany"/>
              </a:rPr>
              <a:t>Write a function that gets a sequence of opening and closing parentheses, and check if the sequence is legal.</a:t>
            </a:r>
          </a:p>
          <a:p>
            <a:r>
              <a:rPr lang="en-US" altLang="he-IL" sz="2000" u="sng" dirty="0">
                <a:latin typeface="Albany"/>
              </a:rPr>
              <a:t>Examples: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 </a:t>
            </a:r>
            <a:r>
              <a:rPr lang="en-US" altLang="he-IL" sz="2000" b="1" dirty="0">
                <a:solidFill>
                  <a:srgbClr val="0070C0"/>
                </a:solidFill>
                <a:latin typeface="Albany"/>
              </a:rPr>
              <a:t>(  ) </a:t>
            </a:r>
            <a:r>
              <a:rPr lang="en-US" altLang="he-IL" sz="2000" b="1" dirty="0">
                <a:latin typeface="Albany"/>
              </a:rPr>
              <a:t> )</a:t>
            </a:r>
            <a:r>
              <a:rPr lang="en-US" altLang="he-IL" sz="2000" dirty="0">
                <a:latin typeface="Albany"/>
              </a:rPr>
              <a:t> – 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dirty="0">
                <a:latin typeface="Albany"/>
              </a:rPr>
              <a:t>1 2 1 0 – always non-negative and ends with zero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endParaRPr lang="en-US" altLang="he-IL" sz="2000" dirty="0">
              <a:latin typeface="Albany"/>
            </a:endParaRP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b="1" dirty="0">
                <a:latin typeface="Albany"/>
              </a:rPr>
              <a:t>(  )   )   (  (  ) </a:t>
            </a:r>
            <a:r>
              <a:rPr lang="en-US" altLang="he-IL" sz="2000" dirty="0">
                <a:latin typeface="Albany"/>
              </a:rPr>
              <a:t>– ILLEGAL</a:t>
            </a:r>
          </a:p>
          <a:p>
            <a:pPr lvl="1">
              <a:lnSpc>
                <a:spcPct val="100000"/>
              </a:lnSpc>
              <a:spcAft>
                <a:spcPts val="800"/>
              </a:spcAft>
              <a:defRPr/>
            </a:pPr>
            <a:r>
              <a:rPr lang="en-US" altLang="he-IL" sz="2000" dirty="0">
                <a:latin typeface="Albany"/>
              </a:rPr>
              <a:t>1 0 </a:t>
            </a:r>
            <a:r>
              <a:rPr lang="en-US" altLang="he-IL" sz="2000" b="1" dirty="0">
                <a:solidFill>
                  <a:srgbClr val="FF0000"/>
                </a:solidFill>
                <a:latin typeface="Albany"/>
              </a:rPr>
              <a:t>-1 -- illegal</a:t>
            </a:r>
          </a:p>
          <a:p>
            <a:endParaRPr lang="en-US" altLang="he-IL" sz="2000" dirty="0">
              <a:latin typeface="Albany"/>
            </a:endParaRPr>
          </a:p>
        </p:txBody>
      </p:sp>
    </p:spTree>
    <p:extLst>
      <p:ext uri="{BB962C8B-B14F-4D97-AF65-F5344CB8AC3E}">
        <p14:creationId xmlns:p14="http://schemas.microsoft.com/office/powerpoint/2010/main" val="300127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Find operand 1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u="sng" dirty="0"/>
              <a:t>Algorithm</a:t>
            </a:r>
            <a:r>
              <a:rPr lang="en-US" altLang="he-IL" sz="2000" dirty="0"/>
              <a:t>:</a:t>
            </a: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Skip the outermost opening parenthesis of the entire expression</a:t>
            </a:r>
          </a:p>
          <a:p>
            <a:pPr marL="457200" indent="-457200">
              <a:buAutoNum type="arabicPeriod"/>
            </a:pPr>
            <a:r>
              <a:rPr lang="en-US" altLang="he-IL" sz="2000" dirty="0">
                <a:latin typeface="Albany"/>
              </a:rPr>
              <a:t>Count tokens that are either ‘(‘ or ‘)’</a:t>
            </a:r>
          </a:p>
          <a:p>
            <a:pPr>
              <a:spcAft>
                <a:spcPts val="800"/>
              </a:spcAft>
            </a:pPr>
            <a:r>
              <a:rPr lang="en-US" altLang="he-IL" sz="2000" dirty="0">
                <a:latin typeface="Albany"/>
              </a:rPr>
              <a:t>	if token == ‘(‘	count++</a:t>
            </a:r>
          </a:p>
          <a:p>
            <a:pPr>
              <a:spcAft>
                <a:spcPts val="800"/>
              </a:spcAft>
            </a:pPr>
            <a:r>
              <a:rPr lang="en-US" altLang="he-IL" sz="2000" dirty="0">
                <a:latin typeface="Albany"/>
              </a:rPr>
              <a:t>	f token == ‘)‘	count—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altLang="he-IL" sz="2000" dirty="0">
                <a:latin typeface="Albany"/>
              </a:rPr>
              <a:t>If at any step count &lt; 0, throw an exception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altLang="he-IL" sz="2000" dirty="0">
                <a:latin typeface="Albany"/>
              </a:rPr>
              <a:t>The first operand ends when count == 0</a:t>
            </a:r>
            <a:br>
              <a:rPr lang="en-US" altLang="he-IL" sz="2000" dirty="0">
                <a:latin typeface="Albany"/>
              </a:rPr>
            </a:br>
            <a:endParaRPr lang="en-US" altLang="he-IL" sz="2000" dirty="0">
              <a:latin typeface="Albany"/>
            </a:endParaRPr>
          </a:p>
          <a:p>
            <a:r>
              <a:rPr lang="en-US" altLang="he-IL" sz="2000" u="sng" dirty="0"/>
              <a:t>Example</a:t>
            </a:r>
            <a:r>
              <a:rPr lang="en-US" altLang="he-IL" sz="2000" dirty="0"/>
              <a:t>:	</a:t>
            </a:r>
            <a:r>
              <a:rPr lang="en-US" altLang="he-IL" sz="2000"/>
              <a:t> ( ( </a:t>
            </a:r>
            <a:r>
              <a:rPr lang="en-US" altLang="he-IL" sz="2000" dirty="0"/>
              <a:t>(5 + 11) / ( ( 5 + 3 ) - 4 ) ) − ( 2 + ( 1 – 1 ) ) )</a:t>
            </a:r>
          </a:p>
          <a:p>
            <a:r>
              <a:rPr lang="en-US" altLang="he-IL" sz="2000" dirty="0"/>
              <a:t>                          </a:t>
            </a:r>
          </a:p>
          <a:p>
            <a:pPr marL="457200" indent="-457200">
              <a:buFont typeface="+mj-lt"/>
              <a:buAutoNum type="arabicPeriod" startAt="3"/>
            </a:pPr>
            <a:endParaRPr lang="en-US" altLang="he-IL" sz="2000" dirty="0">
              <a:latin typeface="Albany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FAF44BE-3B47-4E67-B03A-C7827AB0333C}"/>
              </a:ext>
            </a:extLst>
          </p:cNvPr>
          <p:cNvCxnSpPr>
            <a:cxnSpLocks/>
          </p:cNvCxnSpPr>
          <p:nvPr/>
        </p:nvCxnSpPr>
        <p:spPr bwMode="auto">
          <a:xfrm flipV="1">
            <a:off x="1978629" y="5815491"/>
            <a:ext cx="608162" cy="52173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8FC02A2-0C2F-411C-9DF5-1C6D53B11DAE}"/>
              </a:ext>
            </a:extLst>
          </p:cNvPr>
          <p:cNvSpPr txBox="1"/>
          <p:nvPr/>
        </p:nvSpPr>
        <p:spPr>
          <a:xfrm>
            <a:off x="261397" y="6342866"/>
            <a:ext cx="2205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Skip the outermost ‘(‘</a:t>
            </a:r>
            <a:endParaRPr lang="en-C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1BC9D3-2147-4584-9B8D-C9AF8314EA68}"/>
              </a:ext>
            </a:extLst>
          </p:cNvPr>
          <p:cNvSpPr txBox="1"/>
          <p:nvPr/>
        </p:nvSpPr>
        <p:spPr>
          <a:xfrm>
            <a:off x="2839477" y="6769099"/>
            <a:ext cx="2760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1     2     1   2  3   2        1  0 </a:t>
            </a:r>
            <a:endParaRPr lang="en-CA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2E13A84-90AC-4CBA-890B-A10151C2B248}"/>
              </a:ext>
            </a:extLst>
          </p:cNvPr>
          <p:cNvGrpSpPr/>
          <p:nvPr/>
        </p:nvGrpSpPr>
        <p:grpSpPr>
          <a:xfrm>
            <a:off x="2839455" y="5815492"/>
            <a:ext cx="2799380" cy="812603"/>
            <a:chOff x="2839455" y="5815492"/>
            <a:chExt cx="2799380" cy="812603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2299EB48-5973-4393-9116-B750F75CC1C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2839455" y="5815492"/>
              <a:ext cx="205594" cy="812602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6B6B6E41-9E35-43ED-88CC-F9BDA1C7875F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3048057" y="5815492"/>
              <a:ext cx="295945" cy="812602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B86827D-7F30-4356-87F9-9263EE57290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3780130" y="5842281"/>
              <a:ext cx="47812" cy="785814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9AC8959-097D-4B83-BD5E-35C1FEA38159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057072" y="5846420"/>
              <a:ext cx="90657" cy="781674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00AC1D2-C481-4375-9C5C-BC85B7F4856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652320" y="5846421"/>
              <a:ext cx="297678" cy="781673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5672527E-6BEC-433A-A3C9-68C9068C4D74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4286200" y="5846420"/>
              <a:ext cx="89178" cy="781674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7931F2C1-4EFE-4FE7-9D47-E70642E62D8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192318" y="5846421"/>
              <a:ext cx="297678" cy="781673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3BAE50DF-08FA-4F56-9B5B-A5F3ACAAC21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341157" y="5842281"/>
              <a:ext cx="297678" cy="781673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none" w="med" len="med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909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theme/theme1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6847</TotalTime>
  <Words>5580</Words>
  <Application>Microsoft Office PowerPoint</Application>
  <PresentationFormat>Custom</PresentationFormat>
  <Paragraphs>983</Paragraphs>
  <Slides>78</Slides>
  <Notes>78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4" baseType="lpstr">
      <vt:lpstr>Albany</vt:lpstr>
      <vt:lpstr>Arial</vt:lpstr>
      <vt:lpstr>Calibri</vt:lpstr>
      <vt:lpstr>Times New Roman</vt:lpstr>
      <vt:lpstr>Wingdings</vt:lpstr>
      <vt:lpstr>lyt blackandwhite</vt:lpstr>
      <vt:lpstr>PowerPoint Presentation</vt:lpstr>
      <vt:lpstr>Final exam</vt:lpstr>
      <vt:lpstr>Missing semester - MIT</vt:lpstr>
      <vt:lpstr>PowerPoint Presentation</vt:lpstr>
      <vt:lpstr>Evaluating arithmetic expressions</vt:lpstr>
      <vt:lpstr>Evaluating arithmetic expressions</vt:lpstr>
      <vt:lpstr>Practice question</vt:lpstr>
      <vt:lpstr>Practice question</vt:lpstr>
      <vt:lpstr>Find operand 1</vt:lpstr>
      <vt:lpstr>Evaluating arithmetic expressions</vt:lpstr>
      <vt:lpstr>Evaluating arithmetic expressions</vt:lpstr>
      <vt:lpstr>Evaluating arithmetic expressions</vt:lpstr>
      <vt:lpstr>Evaluating arithmetic expressions</vt:lpstr>
      <vt:lpstr>Evaluating arithmetic expressions</vt:lpstr>
      <vt:lpstr>Evaluating arithmetic expressions</vt:lpstr>
      <vt:lpstr>Evaluating arithmetic expressions</vt:lpstr>
      <vt:lpstr>PowerPoint Presentation</vt:lpstr>
      <vt:lpstr>Evaluating in linear time</vt:lpstr>
      <vt:lpstr>Evaluating in linear time</vt:lpstr>
      <vt:lpstr>PowerPoint Presentation</vt:lpstr>
      <vt:lpstr>Prefix notation (aka Polish notation)</vt:lpstr>
      <vt:lpstr>Postfix notation (aka Reverse Polish notation)</vt:lpstr>
      <vt:lpstr>Postfix notation (aka Reverse Polish notation)</vt:lpstr>
      <vt:lpstr>Postfix notation (aka Reverse Polish notation)</vt:lpstr>
      <vt:lpstr>Evaluating prefix notation</vt:lpstr>
      <vt:lpstr>Find operand 1 in prefix notation</vt:lpstr>
      <vt:lpstr>Evaluating prefix notation</vt:lpstr>
      <vt:lpstr>Evaluating prefix notation</vt:lpstr>
      <vt:lpstr>PowerPoint Presentation</vt:lpstr>
      <vt:lpstr>Evaluating prefix notation</vt:lpstr>
      <vt:lpstr>Evaluating prefix notation</vt:lpstr>
      <vt:lpstr>PowerPoint Presentation</vt:lpstr>
      <vt:lpstr>Evaluating postfix notation</vt:lpstr>
      <vt:lpstr>PowerPoint Presentation</vt:lpstr>
      <vt:lpstr>Evaluating infix in linear time</vt:lpstr>
      <vt:lpstr>Evaluating infix in linear time</vt:lpstr>
      <vt:lpstr>PowerPoint Presentation</vt:lpstr>
      <vt:lpstr>Using binary trees</vt:lpstr>
      <vt:lpstr>Using binary trees</vt:lpstr>
      <vt:lpstr>PowerPoint Presentation</vt:lpstr>
      <vt:lpstr>Union–find</vt:lpstr>
      <vt:lpstr>Union–find</vt:lpstr>
      <vt:lpstr>Union–find - example</vt:lpstr>
      <vt:lpstr>Union–find - example</vt:lpstr>
      <vt:lpstr>Union–find</vt:lpstr>
      <vt:lpstr>Union–find</vt:lpstr>
      <vt:lpstr>Union–find</vt:lpstr>
      <vt:lpstr>Union–find - example</vt:lpstr>
      <vt:lpstr>Union–find - example</vt:lpstr>
      <vt:lpstr>Union–find - example</vt:lpstr>
      <vt:lpstr>Union–find</vt:lpstr>
      <vt:lpstr>Union–find</vt:lpstr>
      <vt:lpstr>Union–find</vt:lpstr>
      <vt:lpstr>Union–find</vt:lpstr>
      <vt:lpstr>Union–find - example</vt:lpstr>
      <vt:lpstr>PowerPoint Presentation</vt:lpstr>
      <vt:lpstr>Union–find</vt:lpstr>
      <vt:lpstr>Union–find</vt:lpstr>
      <vt:lpstr>Union–find</vt:lpstr>
      <vt:lpstr>Union–find - example</vt:lpstr>
      <vt:lpstr>Union–find</vt:lpstr>
      <vt:lpstr>Union–find</vt:lpstr>
      <vt:lpstr>Union–find</vt:lpstr>
      <vt:lpstr>Union–find</vt:lpstr>
      <vt:lpstr>log*()</vt:lpstr>
      <vt:lpstr>Union–find</vt:lpstr>
      <vt:lpstr>PowerPoint Presentation</vt:lpstr>
      <vt:lpstr>Minimum Spanning Tree</vt:lpstr>
      <vt:lpstr>Minimum Spanning Tree</vt:lpstr>
      <vt:lpstr>Minimum Spanning Tree</vt:lpstr>
      <vt:lpstr>Minimum Spanning Tree</vt:lpstr>
      <vt:lpstr>Minimum Spanning Tree</vt:lpstr>
      <vt:lpstr>Minimum Spanning Tree</vt:lpstr>
      <vt:lpstr>Minimum Spanning Tree</vt:lpstr>
      <vt:lpstr>Minimum Spanning Tree</vt:lpstr>
      <vt:lpstr>Minimum Spanning Tree</vt:lpstr>
      <vt:lpstr>Minimum Spanning Tree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2454</cp:revision>
  <dcterms:created xsi:type="dcterms:W3CDTF">2017-07-19T12:15:02Z</dcterms:created>
  <dcterms:modified xsi:type="dcterms:W3CDTF">2025-11-20T20:20:02Z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