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9"/>
  </p:notesMasterIdLst>
  <p:sldIdLst>
    <p:sldId id="256" r:id="rId3"/>
    <p:sldId id="504" r:id="rId4"/>
    <p:sldId id="474" r:id="rId5"/>
    <p:sldId id="495" r:id="rId6"/>
    <p:sldId id="482" r:id="rId7"/>
    <p:sldId id="483" r:id="rId8"/>
    <p:sldId id="484" r:id="rId9"/>
    <p:sldId id="485" r:id="rId10"/>
    <p:sldId id="486" r:id="rId11"/>
    <p:sldId id="487" r:id="rId12"/>
    <p:sldId id="488" r:id="rId13"/>
    <p:sldId id="489" r:id="rId14"/>
    <p:sldId id="490" r:id="rId15"/>
    <p:sldId id="491" r:id="rId16"/>
    <p:sldId id="492" r:id="rId17"/>
    <p:sldId id="493" r:id="rId18"/>
    <p:sldId id="494" r:id="rId19"/>
    <p:sldId id="454" r:id="rId20"/>
    <p:sldId id="480" r:id="rId21"/>
    <p:sldId id="496" r:id="rId22"/>
    <p:sldId id="497" r:id="rId23"/>
    <p:sldId id="498" r:id="rId24"/>
    <p:sldId id="499" r:id="rId25"/>
    <p:sldId id="500" r:id="rId26"/>
    <p:sldId id="501" r:id="rId27"/>
    <p:sldId id="291" r:id="rId28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D6C571-0AC8-4100-8F73-7D6DFAD52678}" v="45" dt="2025-11-18T18:06:14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3" autoAdjust="0"/>
    <p:restoredTop sz="88721" autoAdjust="0"/>
  </p:normalViewPr>
  <p:slideViewPr>
    <p:cSldViewPr>
      <p:cViewPr varScale="1">
        <p:scale>
          <a:sx n="77" d="100"/>
          <a:sy n="77" d="100"/>
        </p:scale>
        <p:origin x="1262" y="5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addSld delSld modSld">
      <pc:chgData name="Igor Shinkar" userId="db6eb1b41a9778dd" providerId="LiveId" clId="{76B3E91C-0679-4375-A7EE-E585006D98D0}" dt="2025-11-24T03:56:41.157" v="56" actId="47"/>
      <pc:docMkLst>
        <pc:docMk/>
      </pc:docMkLst>
      <pc:sldChg chg="modSp mod">
        <pc:chgData name="Igor Shinkar" userId="db6eb1b41a9778dd" providerId="LiveId" clId="{76B3E91C-0679-4375-A7EE-E585006D98D0}" dt="2025-11-17T18:50:59.821" v="8" actId="20577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1-17T18:50:59.821" v="8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818719279" sldId="454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865687539" sldId="480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2609429473" sldId="496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3105928948" sldId="497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212050973" sldId="498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2737707005" sldId="499"/>
        </pc:sldMkLst>
      </pc:sldChg>
      <pc:sldChg chg="add">
        <pc:chgData name="Igor Shinkar" userId="db6eb1b41a9778dd" providerId="LiveId" clId="{76B3E91C-0679-4375-A7EE-E585006D98D0}" dt="2025-11-17T18:56:31.876" v="50"/>
        <pc:sldMkLst>
          <pc:docMk/>
          <pc:sldMk cId="1377419607" sldId="500"/>
        </pc:sldMkLst>
      </pc:sldChg>
      <pc:sldChg chg="modSp add">
        <pc:chgData name="Igor Shinkar" userId="db6eb1b41a9778dd" providerId="LiveId" clId="{76B3E91C-0679-4375-A7EE-E585006D98D0}" dt="2025-11-18T18:06:14.298" v="53" actId="20577"/>
        <pc:sldMkLst>
          <pc:docMk/>
          <pc:sldMk cId="4228032982" sldId="501"/>
        </pc:sldMkLst>
        <pc:spChg chg="mod">
          <ac:chgData name="Igor Shinkar" userId="db6eb1b41a9778dd" providerId="LiveId" clId="{76B3E91C-0679-4375-A7EE-E585006D98D0}" dt="2025-11-18T18:06:14.298" v="53" actId="20577"/>
          <ac:spMkLst>
            <pc:docMk/>
            <pc:sldMk cId="4228032982" sldId="501"/>
            <ac:spMk id="5122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1-24T03:56:41.157" v="56" actId="47"/>
        <pc:sldMkLst>
          <pc:docMk/>
          <pc:sldMk cId="3382013947" sldId="502"/>
        </pc:sldMkLst>
      </pc:sldChg>
      <pc:sldChg chg="add del">
        <pc:chgData name="Igor Shinkar" userId="db6eb1b41a9778dd" providerId="LiveId" clId="{76B3E91C-0679-4375-A7EE-E585006D98D0}" dt="2025-11-24T03:56:41.157" v="56" actId="47"/>
        <pc:sldMkLst>
          <pc:docMk/>
          <pc:sldMk cId="4228697781" sldId="503"/>
        </pc:sldMkLst>
      </pc:sldChg>
      <pc:sldChg chg="modSp modAnim">
        <pc:chgData name="Igor Shinkar" userId="db6eb1b41a9778dd" providerId="LiveId" clId="{76B3E91C-0679-4375-A7EE-E585006D98D0}" dt="2025-11-17T18:53:39.965" v="49" actId="20577"/>
        <pc:sldMkLst>
          <pc:docMk/>
          <pc:sldMk cId="4119460595" sldId="504"/>
        </pc:sldMkLst>
        <pc:spChg chg="mod">
          <ac:chgData name="Igor Shinkar" userId="db6eb1b41a9778dd" providerId="LiveId" clId="{76B3E91C-0679-4375-A7EE-E585006D98D0}" dt="2025-11-17T18:53:39.965" v="49" actId="20577"/>
          <ac:spMkLst>
            <pc:docMk/>
            <pc:sldMk cId="4119460595" sldId="504"/>
            <ac:spMk id="3" creationId="{00000000-0000-0000-0000-000000000000}"/>
          </ac:spMkLst>
        </pc:spChg>
      </pc:sldChg>
      <pc:sldChg chg="add del">
        <pc:chgData name="Igor Shinkar" userId="db6eb1b41a9778dd" providerId="LiveId" clId="{76B3E91C-0679-4375-A7EE-E585006D98D0}" dt="2025-11-24T03:56:38.823" v="55" actId="47"/>
        <pc:sldMkLst>
          <pc:docMk/>
          <pc:sldMk cId="3303675021" sldId="505"/>
        </pc:sldMkLst>
      </pc:sldChg>
      <pc:sldChg chg="add del">
        <pc:chgData name="Igor Shinkar" userId="db6eb1b41a9778dd" providerId="LiveId" clId="{76B3E91C-0679-4375-A7EE-E585006D98D0}" dt="2025-11-24T03:56:38.823" v="55" actId="47"/>
        <pc:sldMkLst>
          <pc:docMk/>
          <pc:sldMk cId="1758170680" sldId="506"/>
        </pc:sldMkLst>
      </pc:sldChg>
      <pc:sldChg chg="add del">
        <pc:chgData name="Igor Shinkar" userId="db6eb1b41a9778dd" providerId="LiveId" clId="{76B3E91C-0679-4375-A7EE-E585006D98D0}" dt="2025-11-24T03:56:37.229" v="54" actId="47"/>
        <pc:sldMkLst>
          <pc:docMk/>
          <pc:sldMk cId="1521733858" sldId="507"/>
        </pc:sldMkLst>
      </pc:sldChg>
      <pc:sldChg chg="add del">
        <pc:chgData name="Igor Shinkar" userId="db6eb1b41a9778dd" providerId="LiveId" clId="{76B3E91C-0679-4375-A7EE-E585006D98D0}" dt="2025-11-24T03:56:37.229" v="54" actId="47"/>
        <pc:sldMkLst>
          <pc:docMk/>
          <pc:sldMk cId="3475061474" sldId="508"/>
        </pc:sldMkLst>
      </pc:sldChg>
      <pc:sldChg chg="add del">
        <pc:chgData name="Igor Shinkar" userId="db6eb1b41a9778dd" providerId="LiveId" clId="{76B3E91C-0679-4375-A7EE-E585006D98D0}" dt="2025-11-24T03:56:37.229" v="54" actId="47"/>
        <pc:sldMkLst>
          <pc:docMk/>
          <pc:sldMk cId="602314170" sldId="509"/>
        </pc:sldMkLst>
      </pc:sldChg>
      <pc:sldChg chg="add del">
        <pc:chgData name="Igor Shinkar" userId="db6eb1b41a9778dd" providerId="LiveId" clId="{76B3E91C-0679-4375-A7EE-E585006D98D0}" dt="2025-11-24T03:56:37.229" v="54" actId="47"/>
        <pc:sldMkLst>
          <pc:docMk/>
          <pc:sldMk cId="113570816" sldId="510"/>
        </pc:sldMkLst>
      </pc:sldChg>
      <pc:sldChg chg="add del">
        <pc:chgData name="Igor Shinkar" userId="db6eb1b41a9778dd" providerId="LiveId" clId="{76B3E91C-0679-4375-A7EE-E585006D98D0}" dt="2025-11-24T03:56:37.229" v="54" actId="47"/>
        <pc:sldMkLst>
          <pc:docMk/>
          <pc:sldMk cId="1151773301" sldId="5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80842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7973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9183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5152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2537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82198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704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643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0810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836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65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7122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86335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37935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5594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863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60361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69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95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3038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6607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1261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295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997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>
                <a:solidFill>
                  <a:srgbClr val="000080"/>
                </a:solidFill>
              </a:rPr>
              <a:t>Week 12</a:t>
            </a: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Structs</a:t>
            </a:r>
            <a:r>
              <a:rPr lang="en-US" altLang="he-IL" sz="4000" dirty="0"/>
              <a:t>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cpp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 functions are in class definition 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 methods 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Remove parameter stack* from the signature.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An object can call its methods.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Can use </a:t>
            </a:r>
            <a:r>
              <a:rPr lang="en-US" sz="2200" dirty="0">
                <a:latin typeface="Courier New" panose="02070309020205020404" pitchFamily="49" charset="0"/>
                <a:ea typeface="Courier New"/>
                <a:cs typeface="Courier New" panose="02070309020205020404" pitchFamily="49" charset="0"/>
                <a:sym typeface="Wingdings" panose="05000000000000000000" pitchFamily="2" charset="2"/>
              </a:rPr>
              <a:t>this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 to get pointer to itself.</a:t>
            </a:r>
          </a:p>
        </p:txBody>
      </p:sp>
      <p:sp>
        <p:nvSpPr>
          <p:cNvPr id="4" name="Google Shape;51;p11"/>
          <p:cNvSpPr txBox="1">
            <a:spLocks/>
          </p:cNvSpPr>
          <p:nvPr/>
        </p:nvSpPr>
        <p:spPr bwMode="auto">
          <a:xfrm>
            <a:off x="6273819" y="1855715"/>
            <a:ext cx="3581400" cy="200032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// initialize data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stack::push(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// do something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38686" y="1855715"/>
            <a:ext cx="4377826" cy="200032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 // initialize data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cs typeface="Courier New"/>
                <a:sym typeface="Courier New"/>
              </a:rPr>
              <a:t> // do something…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32400" y="2608539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69333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private vs public members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public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members/methods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can be accessed by anyone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Use the keyword </a:t>
            </a:r>
            <a:r>
              <a:rPr lang="en-US" sz="22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to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protect your data from external access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Modifying them should be possible </a:t>
            </a:r>
            <a:r>
              <a:rPr lang="en-US" sz="2200" i="1" u="sng" dirty="0"/>
              <a:t>only via methods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is not merely a matter of style.  It’s a matter of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information hiding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code independence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i="1" u="sng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259512" y="1417637"/>
            <a:ext cx="3468688" cy="3235252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88849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Invoking methods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Method implementations use the syntax 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class::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methodName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()</a:t>
            </a: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Methods are called by the 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object.method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()</a:t>
            </a:r>
            <a:endParaRPr lang="en-US" sz="24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Or by  </a:t>
            </a:r>
            <a:r>
              <a:rPr lang="en-US" sz="2400">
                <a:latin typeface="Courier New"/>
                <a:ea typeface="Courier New"/>
                <a:cs typeface="Courier New"/>
                <a:sym typeface="Courier New"/>
              </a:rPr>
              <a:t>ptrToObject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-&gt;method()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0591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Constructors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constructor is a </a:t>
            </a:r>
            <a:r>
              <a:rPr lang="en-US" sz="2200" i="1" u="sng" dirty="0">
                <a:latin typeface="+mj-lt"/>
                <a:ea typeface="Courier New"/>
                <a:cs typeface="Courier New"/>
                <a:sym typeface="Courier New"/>
              </a:rPr>
              <a:t>special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initialize all the data in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same name as the 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 upon instantiation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Either as a local variable 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		or using </a:t>
            </a: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When using </a:t>
            </a:r>
            <a:r>
              <a:rPr lang="en-US" sz="28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no need to use </a:t>
            </a:r>
            <a:r>
              <a:rPr lang="en-US" sz="2400" dirty="0" err="1">
                <a:ea typeface="Courier New"/>
                <a:cs typeface="Courier New"/>
                <a:sym typeface="Courier New"/>
              </a:rPr>
              <a:t>malloc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()!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2000" dirty="0">
                <a:ea typeface="Courier New"/>
                <a:cs typeface="Courier New"/>
                <a:sym typeface="Courier New"/>
              </a:rPr>
              <a:t> allocates memory and creates an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constructor can take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class can have several constructors</a:t>
            </a:r>
            <a:br>
              <a:rPr lang="en-US" sz="2400" dirty="0">
                <a:ea typeface="Courier New"/>
                <a:cs typeface="Courier New"/>
                <a:sym typeface="Courier New"/>
              </a:rPr>
            </a:br>
            <a:endParaRPr lang="en-US" sz="24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example1.cpp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411912" y="1795837"/>
            <a:ext cx="2362200" cy="13716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list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6411912" y="4008437"/>
            <a:ext cx="2859088" cy="533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stack* s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stack();</a:t>
            </a:r>
          </a:p>
        </p:txBody>
      </p:sp>
    </p:spTree>
    <p:extLst>
      <p:ext uri="{BB962C8B-B14F-4D97-AF65-F5344CB8AC3E}">
        <p14:creationId xmlns:p14="http://schemas.microsoft.com/office/powerpoint/2010/main" val="14357084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Add a destructor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 destructor is a special method used</a:t>
            </a:r>
            <a:b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</a:b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to clean-up all resources used by the object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Implement it if your class creates variables on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Has the name ~class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It is invoked: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  <a:ea typeface="Courier New"/>
                <a:cs typeface="Courier New"/>
                <a:sym typeface="Courier New"/>
              </a:rPr>
              <a:t>For local variable - when the scope terminates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2400" dirty="0">
                <a:ea typeface="Courier New"/>
                <a:cs typeface="Courier New"/>
                <a:sym typeface="Courier New"/>
              </a:rPr>
              <a:t> invokes ~class() and then releases the memory</a:t>
            </a:r>
          </a:p>
          <a:p>
            <a:pPr lvl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a typeface="Courier New"/>
                <a:cs typeface="Courier New"/>
                <a:sym typeface="Courier New"/>
              </a:rPr>
              <a:t>No need to use </a:t>
            </a:r>
            <a:r>
              <a:rPr lang="en-US" sz="20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free().</a:t>
            </a:r>
            <a:endParaRPr lang="en-US" sz="2000" dirty="0"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ea typeface="Courier New"/>
                <a:cs typeface="Courier New"/>
                <a:sym typeface="Courier New"/>
              </a:rPr>
              <a:t>A destructor takes no parameters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example2.cpp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7097712" y="1722437"/>
            <a:ext cx="2304274" cy="1054975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stack::~stack()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553775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 (review)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1143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01712" y="54562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72026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malloc</a:t>
            </a:r>
            <a:r>
              <a:rPr lang="en-US" altLang="he-IL" sz="4000" dirty="0"/>
              <a:t>() </a:t>
            </a:r>
            <a:r>
              <a:rPr lang="en-US" altLang="he-IL" sz="4000"/>
              <a:t>vs new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We used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malloc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() in 2 scenarios: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memory for a variable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Allocate an array of variables</a:t>
            </a: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In C++ we use</a:t>
            </a: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01712" y="2865437"/>
            <a:ext cx="5486400" cy="8382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154112" y="4237037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*)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malloc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(10 *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sizeof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));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num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  <p:sp>
        <p:nvSpPr>
          <p:cNvPr id="6" name="Google Shape;51;p11"/>
          <p:cNvSpPr txBox="1">
            <a:spLocks/>
          </p:cNvSpPr>
          <p:nvPr/>
        </p:nvSpPr>
        <p:spPr bwMode="auto">
          <a:xfrm>
            <a:off x="1122415" y="6059390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[0] = 10;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>
                <a:latin typeface="Courier New"/>
                <a:ea typeface="Courier New"/>
                <a:cs typeface="Courier New"/>
                <a:sym typeface="Courier New"/>
              </a:rPr>
              <a:t>arr[1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] = 20;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12726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free() vs delete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Both release the allocated space to the heap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runs a destructor before releasing the memory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  <p:sp>
        <p:nvSpPr>
          <p:cNvPr id="20" name="Google Shape;51;p11"/>
          <p:cNvSpPr txBox="1">
            <a:spLocks/>
          </p:cNvSpPr>
          <p:nvPr/>
        </p:nvSpPr>
        <p:spPr bwMode="auto">
          <a:xfrm>
            <a:off x="1077912" y="3234531"/>
            <a:ext cx="5486400" cy="15240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node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LLnode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(5);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node;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1" name="Google Shape;51;p11"/>
          <p:cNvSpPr txBox="1">
            <a:spLocks/>
          </p:cNvSpPr>
          <p:nvPr/>
        </p:nvSpPr>
        <p:spPr bwMode="auto">
          <a:xfrm>
            <a:off x="1077912" y="4906613"/>
            <a:ext cx="5486400" cy="1301751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[10];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...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delete[]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arr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849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Classes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818719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/>
              <a:t>Classes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C++ we define types of variables as classes.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is an instance of a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An object can be created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either as a local variable (on the stack)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Or on the heap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If an object is created using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US" altLang="he-IL" sz="2200" dirty="0"/>
              <a:t>, it must be deleted in the end.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Student* s = </a:t>
            </a: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Student();</a:t>
            </a:r>
            <a:br>
              <a:rPr lang="en-US" altLang="he-IL" sz="2200" dirty="0"/>
            </a:br>
            <a:r>
              <a:rPr lang="en-US" altLang="he-IL" sz="2200" dirty="0"/>
              <a:t>		- allocates memory and calls a constructor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>
                <a:solidFill>
                  <a:srgbClr val="0070C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 </a:t>
            </a: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s;</a:t>
            </a:r>
            <a:b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altLang="he-IL" sz="2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	-</a:t>
            </a:r>
            <a:r>
              <a:rPr lang="en-US" altLang="he-IL" sz="2200" dirty="0"/>
              <a:t> calls the destructor and then releases the memory.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875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Monday, December 15, 12:00pm-3:00pm. Location: RCBIMAGTH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Same format as the midterm and previous exams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exam is pen and paper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cheat sheets, no calculators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For previous exams look at the course homepage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we did in the course and in the labs</a:t>
            </a:r>
          </a:p>
          <a:p>
            <a:pPr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Inheritance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26094294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Inheritance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In object oriented programming (OOP) inheritance is a mechanism that allows to </a:t>
            </a:r>
            <a:r>
              <a:rPr lang="en-US" sz="2200" dirty="0"/>
              <a:t>derive a class from another class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Child class inherits the attributes and methods of the parent.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Example: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x,y</a:t>
            </a:r>
            <a:r>
              <a:rPr lang="en-US" dirty="0">
                <a:solidFill>
                  <a:schemeClr val="tx1"/>
                </a:solidFill>
              </a:rPr>
              <a:t> coordinates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05928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Is-a vs has-a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err="1"/>
              <a:t>GeometricShape</a:t>
            </a:r>
            <a:r>
              <a:rPr lang="en-US" sz="2200" dirty="0"/>
              <a:t> has a Point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Rectangle is </a:t>
            </a:r>
            <a:r>
              <a:rPr lang="en-US" sz="2200"/>
              <a:t>a Geometric </a:t>
            </a:r>
            <a:r>
              <a:rPr lang="en-US" sz="2200" dirty="0"/>
              <a:t>Shape</a:t>
            </a:r>
            <a:br>
              <a:rPr lang="en-US" sz="2200" dirty="0"/>
            </a:br>
            <a:endParaRPr lang="en-US" altLang="he-IL" sz="22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3516312" y="3551237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GeometricShape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Point p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area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perimeter	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4213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Circle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radius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39912" y="5164849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Rectangle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length width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Arrow Connector 15"/>
          <p:cNvCxnSpPr>
            <a:endCxn id="2" idx="2"/>
          </p:cNvCxnSpPr>
          <p:nvPr/>
        </p:nvCxnSpPr>
        <p:spPr bwMode="auto">
          <a:xfrm flipV="1">
            <a:off x="3059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>
            <a:stCxn id="5" idx="0"/>
            <a:endCxn id="2" idx="2"/>
          </p:cNvCxnSpPr>
          <p:nvPr/>
        </p:nvCxnSpPr>
        <p:spPr bwMode="auto">
          <a:xfrm flipH="1" flipV="1">
            <a:off x="4964112" y="4618037"/>
            <a:ext cx="1905000" cy="5468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8"/>
          <p:cNvSpPr/>
          <p:nvPr/>
        </p:nvSpPr>
        <p:spPr bwMode="auto">
          <a:xfrm>
            <a:off x="6488112" y="2354263"/>
            <a:ext cx="2895600" cy="1066800"/>
          </a:xfrm>
          <a:prstGeom prst="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x</a:t>
            </a:r>
          </a:p>
          <a:p>
            <a:pPr marL="0" marR="0" indent="0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	</a:t>
            </a:r>
            <a:r>
              <a:rPr kumimoji="0" 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</a:t>
            </a: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y</a:t>
            </a:r>
            <a:b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20509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/>
      <p:bldP spid="2" grpId="0" animBg="1"/>
      <p:bldP spid="5" grpId="0" animBg="1"/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More on inheritance/polymorphisms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You will see more 	inheritance and polymorphisms in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CMPT213 – OOP in Java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CMPT276 - project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My personal recommendation: Take a course with William Sumner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CMPT373 </a:t>
            </a:r>
            <a:r>
              <a:rPr lang="en-US" sz="2200"/>
              <a:t>- Software Development Methods</a:t>
            </a:r>
            <a:endParaRPr lang="en-US" sz="22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37707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 dirty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600" dirty="0"/>
              <a:t>Passing arguments</a:t>
            </a:r>
            <a:br>
              <a:rPr lang="en-US" altLang="he-IL" sz="6600" dirty="0"/>
            </a:br>
            <a:r>
              <a:rPr lang="en-US" altLang="he-IL" sz="6600" dirty="0"/>
              <a:t>by reference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en-US" sz="66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en-US" sz="6600" dirty="0"/>
              <a:t>Copy constructors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1377419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Passing arguments by reference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In C we pass arguments to function either by value or </a:t>
            </a:r>
            <a:r>
              <a:rPr lang="en-US" sz="2400"/>
              <a:t>by pointer.</a:t>
            </a:r>
            <a:endParaRPr lang="en-US" sz="24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In C++ we can also pass value by reference.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This means, the user sends the variable the same as by value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The function gets the address of the variable (and not it’s copy)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4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+mj-lt"/>
                <a:ea typeface="Courier New"/>
                <a:cs typeface="Courier New"/>
                <a:sym typeface="Courier New"/>
              </a:rPr>
              <a:t>See code examples</a:t>
            </a: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0329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Today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15925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Introduction to C++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Encapsulation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structs vs classes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/>
              <a:t>new </a:t>
            </a:r>
            <a:r>
              <a:rPr lang="de-DE" altLang="en-US" sz="2200" dirty="0"/>
              <a:t>vs malloc()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delete vs free()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Inheritance/polymorphisms</a:t>
            </a:r>
          </a:p>
          <a:p>
            <a:pPr marL="815975" lvl="1" indent="-311150">
              <a:buSzPct val="45000"/>
              <a:buFont typeface="Wingdings" panose="05000000000000000000" pitchFamily="2" charset="2"/>
              <a:buChar char="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200" dirty="0"/>
              <a:t>Working with generic types</a:t>
            </a:r>
          </a:p>
        </p:txBody>
      </p:sp>
    </p:spTree>
    <p:extLst>
      <p:ext uri="{BB962C8B-B14F-4D97-AF65-F5344CB8AC3E}">
        <p14:creationId xmlns:p14="http://schemas.microsoft.com/office/powerpoint/2010/main" val="680061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en-US" altLang="he-IL" sz="65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en-US" altLang="he-IL" sz="6500" dirty="0"/>
              <a:t>C++</a:t>
            </a:r>
            <a:endParaRPr lang="de-DE" altLang="en-US" sz="6500" dirty="0"/>
          </a:p>
        </p:txBody>
      </p:sp>
    </p:spTree>
    <p:extLst>
      <p:ext uri="{BB962C8B-B14F-4D97-AF65-F5344CB8AC3E}">
        <p14:creationId xmlns:p14="http://schemas.microsoft.com/office/powerpoint/2010/main" val="31298625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Encapsulation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B</a:t>
            </a:r>
            <a:r>
              <a:rPr lang="en-US" sz="2200" dirty="0"/>
              <a:t>undle related data and operations together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We want a </a:t>
            </a:r>
            <a:r>
              <a:rPr lang="en-US" sz="2200" b="1" i="1" dirty="0"/>
              <a:t>feature in the language </a:t>
            </a:r>
            <a:r>
              <a:rPr lang="en-US" sz="2200" dirty="0"/>
              <a:t>that allows us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to bind data and operations together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to control access to data – hide some parts of data from the user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991264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Encapsulation</a:t>
            </a:r>
            <a:endParaRPr lang="de-DE" altLang="en-US" dirty="0"/>
          </a:p>
        </p:txBody>
      </p:sp>
      <p:sp>
        <p:nvSpPr>
          <p:cNvPr id="6" name="Google Shape;51;p11"/>
          <p:cNvSpPr txBox="1">
            <a:spLocks/>
          </p:cNvSpPr>
          <p:nvPr/>
        </p:nvSpPr>
        <p:spPr bwMode="auto">
          <a:xfrm>
            <a:off x="739524" y="2408237"/>
            <a:ext cx="4834188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(void);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queue_enqueue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q,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data);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t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queue_dequeue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queue_t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q);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35262" y="1842308"/>
            <a:ext cx="2362200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So far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9312" y="5684837"/>
            <a:ext cx="5867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The information is not hidden.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A user can access q-&gt;list and modify it.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Potential misuse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11912" y="5906436"/>
            <a:ext cx="3352800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</a:rPr>
              <a:t>Similar to what some of you did in assignment 4</a:t>
            </a:r>
          </a:p>
        </p:txBody>
      </p:sp>
    </p:spTree>
    <p:extLst>
      <p:ext uri="{BB962C8B-B14F-4D97-AF65-F5344CB8AC3E}">
        <p14:creationId xmlns:p14="http://schemas.microsoft.com/office/powerpoint/2010/main" val="2154863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Upgrade to C++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Motivated by these interface issues, C++ evolved out of C.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Formulated by Bjarne </a:t>
            </a:r>
            <a:r>
              <a:rPr lang="en-US" sz="2200" dirty="0" err="1">
                <a:latin typeface="+mj-lt"/>
              </a:rPr>
              <a:t>Stroustrup</a:t>
            </a:r>
            <a:r>
              <a:rPr lang="en-US" sz="2200" dirty="0">
                <a:latin typeface="+mj-lt"/>
              </a:rPr>
              <a:t> in 1978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Provides the syntactic sugar for: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information hiding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encapsulation of data and methods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common code re-use situations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Today:  Migrate from </a:t>
            </a:r>
            <a:r>
              <a:rPr lang="en-US" sz="2200" dirty="0" err="1">
                <a:latin typeface="+mj-lt"/>
                <a:ea typeface="Courier New"/>
                <a:cs typeface="Courier New"/>
                <a:sym typeface="Courier New"/>
              </a:rPr>
              <a:t>struct</a:t>
            </a:r>
            <a:r>
              <a:rPr lang="en-US" sz="2200" dirty="0">
                <a:latin typeface="+mj-lt"/>
              </a:rPr>
              <a:t> → </a:t>
            </a: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class</a:t>
            </a:r>
            <a:endParaRPr lang="en-US" sz="2200" dirty="0">
              <a:latin typeface="+mj-lt"/>
            </a:endParaRPr>
          </a:p>
          <a:p>
            <a:pPr marL="0" indent="0"/>
            <a:endParaRPr lang="en-US" altLang="he-IL" sz="2200" dirty="0">
              <a:latin typeface="+mj-lt"/>
            </a:endParaRPr>
          </a:p>
        </p:txBody>
      </p:sp>
      <p:pic>
        <p:nvPicPr>
          <p:cNvPr id="4" name="Google Shape;6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31112" y="2560637"/>
            <a:ext cx="1744375" cy="22416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67;p12"/>
          <p:cNvSpPr txBox="1"/>
          <p:nvPr/>
        </p:nvSpPr>
        <p:spPr>
          <a:xfrm>
            <a:off x="7357299" y="4846935"/>
            <a:ext cx="2292000" cy="611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Bjarne </a:t>
            </a:r>
            <a:r>
              <a:rPr lang="en-US">
                <a:solidFill>
                  <a:schemeClr val="tx1"/>
                </a:solidFill>
              </a:rPr>
              <a:t>Stroustrup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758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 err="1"/>
              <a:t>Structs</a:t>
            </a:r>
            <a:r>
              <a:rPr lang="en-US" altLang="he-IL" sz="4000" dirty="0"/>
              <a:t>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hpp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Instead of:		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 { … } </a:t>
            </a:r>
            <a:r>
              <a:rPr lang="en-US" sz="20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Use:			</a:t>
            </a:r>
            <a:r>
              <a:rPr lang="en-US" sz="2000" dirty="0">
                <a:latin typeface="Courier New"/>
                <a:ea typeface="Courier New"/>
                <a:cs typeface="Courier New"/>
                <a:sym typeface="Courier New"/>
              </a:rPr>
              <a:t>class stack { … };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fr-FR" sz="2000" dirty="0" err="1"/>
              <a:t>Adjust</a:t>
            </a:r>
            <a:r>
              <a:rPr lang="fr-FR" sz="2000" dirty="0"/>
              <a:t> type </a:t>
            </a:r>
            <a:r>
              <a:rPr lang="fr-FR" sz="2000" dirty="0" err="1"/>
              <a:t>names</a:t>
            </a:r>
            <a:r>
              <a:rPr lang="fr-FR" sz="2000" dirty="0"/>
              <a:t> </a:t>
            </a:r>
            <a:r>
              <a:rPr lang="fr-FR" sz="2000" dirty="0" err="1"/>
              <a:t>from</a:t>
            </a:r>
            <a:r>
              <a:rPr lang="fr-FR" sz="2000" dirty="0"/>
              <a:t> </a:t>
            </a:r>
            <a:r>
              <a:rPr lang="fr-FR" sz="20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fr-FR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fr-FR" sz="2000" dirty="0"/>
              <a:t>to</a:t>
            </a:r>
            <a:r>
              <a:rPr lang="fr-FR" sz="20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fr-FR" sz="2000" dirty="0" err="1">
                <a:latin typeface="Courier New"/>
                <a:ea typeface="Courier New"/>
                <a:cs typeface="Courier New"/>
                <a:sym typeface="Courier New"/>
              </a:rPr>
              <a:t>stack</a:t>
            </a:r>
            <a:endParaRPr lang="fr-FR" sz="20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20725" y="3836915"/>
            <a:ext cx="4243387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stack_pop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32400" y="5208515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Google Shape;51;p11"/>
          <p:cNvSpPr txBox="1">
            <a:spLocks/>
          </p:cNvSpPr>
          <p:nvPr/>
        </p:nvSpPr>
        <p:spPr bwMode="auto">
          <a:xfrm>
            <a:off x="6248971" y="3467028"/>
            <a:ext cx="3581400" cy="3482974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661390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sz="4000" dirty="0"/>
              <a:t>Structs </a:t>
            </a:r>
            <a:r>
              <a:rPr lang="en-US" altLang="he-IL" sz="4000" dirty="0">
                <a:sym typeface="Wingdings" panose="05000000000000000000" pitchFamily="2" charset="2"/>
              </a:rPr>
              <a:t></a:t>
            </a:r>
            <a:r>
              <a:rPr lang="en-US" altLang="he-IL" sz="4000" dirty="0"/>
              <a:t>Objects: .</a:t>
            </a:r>
            <a:r>
              <a:rPr lang="en-US" altLang="he-IL" sz="4000" dirty="0" err="1"/>
              <a:t>hpp</a:t>
            </a:r>
            <a:r>
              <a:rPr lang="en-US" altLang="he-IL" sz="4000" dirty="0"/>
              <a:t> file</a:t>
            </a:r>
            <a:endParaRPr lang="de-DE" altLang="en-US" sz="4000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  <a:ea typeface="Courier New"/>
              <a:cs typeface="Courier New"/>
              <a:sym typeface="Courier New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All functions in class definition 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are called methods 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Remove parameter stack* from the signature.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An object will call its own methods.    </a:t>
            </a:r>
            <a:r>
              <a:rPr lang="en-US" sz="2400" dirty="0" err="1">
                <a:latin typeface="Courier New"/>
                <a:ea typeface="Courier New"/>
                <a:cs typeface="Courier New"/>
                <a:sym typeface="Courier New"/>
              </a:rPr>
              <a:t>s.push</a:t>
            </a:r>
            <a:r>
              <a:rPr lang="en-US" sz="2400" dirty="0">
                <a:latin typeface="Courier New"/>
                <a:ea typeface="Courier New"/>
                <a:cs typeface="Courier New"/>
                <a:sym typeface="Courier New"/>
              </a:rPr>
              <a:t>(5);</a:t>
            </a:r>
            <a:endParaRPr lang="en-US" sz="2200" dirty="0">
              <a:latin typeface="+mj-lt"/>
              <a:ea typeface="Courier New"/>
              <a:cs typeface="Courier New"/>
              <a:sym typeface="Wingdings" panose="05000000000000000000" pitchFamily="2" charset="2"/>
            </a:endParaRP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Can use </a:t>
            </a:r>
            <a:r>
              <a:rPr lang="en-US" sz="2200" dirty="0">
                <a:latin typeface="Courier New" panose="02070309020205020404" pitchFamily="49" charset="0"/>
                <a:ea typeface="Courier New"/>
                <a:cs typeface="Courier New" panose="02070309020205020404" pitchFamily="49" charset="0"/>
                <a:sym typeface="Wingdings" panose="05000000000000000000" pitchFamily="2" charset="2"/>
              </a:rPr>
              <a:t>this</a:t>
            </a:r>
            <a:r>
              <a:rPr lang="en-US" sz="2200" dirty="0">
                <a:latin typeface="+mj-lt"/>
                <a:ea typeface="Courier New"/>
                <a:cs typeface="Courier New"/>
                <a:sym typeface="Wingdings" panose="05000000000000000000" pitchFamily="2" charset="2"/>
              </a:rPr>
              <a:t> to get pointer to itself.</a:t>
            </a:r>
          </a:p>
        </p:txBody>
      </p:sp>
      <p:sp>
        <p:nvSpPr>
          <p:cNvPr id="4" name="Google Shape;51;p11"/>
          <p:cNvSpPr txBox="1">
            <a:spLocks/>
          </p:cNvSpPr>
          <p:nvPr/>
        </p:nvSpPr>
        <p:spPr bwMode="auto">
          <a:xfrm>
            <a:off x="6262688" y="1493837"/>
            <a:ext cx="3581400" cy="3562278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stack {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public:</a:t>
            </a: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stack(); // constructor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push(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pop();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isEmpty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  ~stack(); // destructor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 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private: /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/ hidden from user</a:t>
            </a:r>
            <a:b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LL*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};</a:t>
            </a:r>
            <a:endParaRPr lang="en-US" sz="1400" dirty="0"/>
          </a:p>
        </p:txBody>
      </p:sp>
      <p:sp>
        <p:nvSpPr>
          <p:cNvPr id="5" name="Google Shape;51;p11"/>
          <p:cNvSpPr txBox="1">
            <a:spLocks/>
          </p:cNvSpPr>
          <p:nvPr/>
        </p:nvSpPr>
        <p:spPr bwMode="auto">
          <a:xfrm>
            <a:off x="738686" y="1855715"/>
            <a:ext cx="4243387" cy="3200400"/>
          </a:xfrm>
          <a:prstGeom prst="rect">
            <a:avLst/>
          </a:prstGeom>
          <a:solidFill>
            <a:srgbClr val="EFEFE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typedef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struct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{</a:t>
            </a:r>
          </a:p>
          <a:p>
            <a:pPr marL="0" indent="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LL_t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list;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}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400" dirty="0"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stack_create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void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stack_push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s,</a:t>
            </a:r>
            <a:r>
              <a:rPr lang="en-US" sz="1400" dirty="0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item);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stack_pop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400" dirty="0" err="1">
                <a:solidFill>
                  <a:schemeClr val="accent2"/>
                </a:solidFill>
                <a:latin typeface="Courier New"/>
                <a:ea typeface="Courier New"/>
                <a:cs typeface="Courier New"/>
                <a:sym typeface="Courier New"/>
              </a:rPr>
              <a:t>in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stack_destroy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1400" dirty="0" err="1">
                <a:latin typeface="Courier New"/>
                <a:ea typeface="Courier New"/>
                <a:cs typeface="Courier New"/>
                <a:sym typeface="Courier New"/>
              </a:rPr>
              <a:t>stack_t</a:t>
            </a:r>
            <a: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  <a:t>* s);</a:t>
            </a:r>
            <a:br>
              <a:rPr lang="en-US" sz="1400" dirty="0">
                <a:latin typeface="Courier New"/>
                <a:ea typeface="Courier New"/>
                <a:cs typeface="Courier New"/>
                <a:sym typeface="Courier New"/>
              </a:rPr>
            </a:br>
            <a:endParaRPr lang="en-US" sz="1400" dirty="0"/>
          </a:p>
        </p:txBody>
      </p:sp>
      <p:sp>
        <p:nvSpPr>
          <p:cNvPr id="2" name="Right Arrow 1"/>
          <p:cNvSpPr/>
          <p:nvPr/>
        </p:nvSpPr>
        <p:spPr bwMode="auto">
          <a:xfrm>
            <a:off x="5250361" y="3227315"/>
            <a:ext cx="762000" cy="4572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01384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1521</Words>
  <Application>Microsoft Office PowerPoint</Application>
  <PresentationFormat>Custom</PresentationFormat>
  <Paragraphs>263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Courier New</vt:lpstr>
      <vt:lpstr>Times New Roman</vt:lpstr>
      <vt:lpstr>Wingdings</vt:lpstr>
      <vt:lpstr>Office Theme</vt:lpstr>
      <vt:lpstr>Office Theme</vt:lpstr>
      <vt:lpstr>PowerPoint Presentation</vt:lpstr>
      <vt:lpstr>Final exam</vt:lpstr>
      <vt:lpstr>Today</vt:lpstr>
      <vt:lpstr>PowerPoint Presentation</vt:lpstr>
      <vt:lpstr>Encapsulation</vt:lpstr>
      <vt:lpstr>Encapsulation</vt:lpstr>
      <vt:lpstr>Upgrade to C++</vt:lpstr>
      <vt:lpstr>Structs Objects: .hpp file</vt:lpstr>
      <vt:lpstr>Structs Objects: .hpp file</vt:lpstr>
      <vt:lpstr>Structs Objects: .cpp file</vt:lpstr>
      <vt:lpstr>private vs public members</vt:lpstr>
      <vt:lpstr>Invoking methods</vt:lpstr>
      <vt:lpstr>Constructors</vt:lpstr>
      <vt:lpstr>Add a destructor</vt:lpstr>
      <vt:lpstr>malloc (review)</vt:lpstr>
      <vt:lpstr>malloc() vs new</vt:lpstr>
      <vt:lpstr>free() vs delete</vt:lpstr>
      <vt:lpstr>PowerPoint Presentation</vt:lpstr>
      <vt:lpstr>Classes</vt:lpstr>
      <vt:lpstr>PowerPoint Presentation</vt:lpstr>
      <vt:lpstr>Inheritance</vt:lpstr>
      <vt:lpstr>Is-a vs has-a</vt:lpstr>
      <vt:lpstr>More on inheritance/polymorphisms</vt:lpstr>
      <vt:lpstr>PowerPoint Presentation</vt:lpstr>
      <vt:lpstr>Passing arguments by reference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1474</cp:revision>
  <cp:lastPrinted>1601-01-01T00:00:00Z</cp:lastPrinted>
  <dcterms:created xsi:type="dcterms:W3CDTF">2017-07-19T19:15:02Z</dcterms:created>
  <dcterms:modified xsi:type="dcterms:W3CDTF">2025-11-24T03:56:45Z</dcterms:modified>
</cp:coreProperties>
</file>