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handoutMasterIdLst>
    <p:handoutMasterId r:id="rId24"/>
  </p:handoutMasterIdLst>
  <p:sldIdLst>
    <p:sldId id="256" r:id="rId3"/>
    <p:sldId id="460" r:id="rId4"/>
    <p:sldId id="374" r:id="rId5"/>
    <p:sldId id="375" r:id="rId6"/>
    <p:sldId id="376" r:id="rId7"/>
    <p:sldId id="377" r:id="rId8"/>
    <p:sldId id="379" r:id="rId9"/>
    <p:sldId id="381" r:id="rId10"/>
    <p:sldId id="382" r:id="rId11"/>
    <p:sldId id="461" r:id="rId12"/>
    <p:sldId id="462" r:id="rId13"/>
    <p:sldId id="463" r:id="rId14"/>
    <p:sldId id="464" r:id="rId15"/>
    <p:sldId id="465" r:id="rId16"/>
    <p:sldId id="466" r:id="rId17"/>
    <p:sldId id="467" r:id="rId18"/>
    <p:sldId id="468" r:id="rId19"/>
    <p:sldId id="469" r:id="rId20"/>
    <p:sldId id="470" r:id="rId21"/>
    <p:sldId id="398" r:id="rId22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792" autoAdjust="0"/>
  </p:normalViewPr>
  <p:slideViewPr>
    <p:cSldViewPr snapToGrid="0">
      <p:cViewPr varScale="1">
        <p:scale>
          <a:sx n="60" d="100"/>
          <a:sy n="60" d="100"/>
        </p:scale>
        <p:origin x="3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699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550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7706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4897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23876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328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4605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187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9889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51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2946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1308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792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989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731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26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63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471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0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110410" y="720720"/>
            <a:ext cx="2070101" cy="575944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00117" y="720720"/>
            <a:ext cx="6057899" cy="575944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4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82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6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00117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16516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998" y="719998"/>
            <a:ext cx="8280001" cy="1079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99998" y="1979996"/>
            <a:ext cx="8280001" cy="45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409/815</a:t>
            </a:r>
          </a:p>
          <a:p>
            <a:pPr lvl="0" algn="ctr"/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4, 2020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Min-k-Cut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200" dirty="0"/>
              <a:t>Run Karger’s algorithm, and stop when k </a:t>
            </a:r>
            <a:r>
              <a:rPr lang="en-US" sz="2200" dirty="0" err="1"/>
              <a:t>supervertices</a:t>
            </a:r>
            <a:r>
              <a:rPr lang="en-US" sz="2200" dirty="0"/>
              <a:t> are left</a:t>
            </a:r>
          </a:p>
          <a:p>
            <a:r>
              <a:rPr lang="en-US" sz="2200" dirty="0"/>
              <a:t>Example k=3:</a:t>
            </a:r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r>
              <a:rPr lang="en-US" sz="2200" dirty="0"/>
              <a:t>The partition is V</a:t>
            </a:r>
            <a:r>
              <a:rPr lang="en-US" sz="2200" baseline="-25000" dirty="0"/>
              <a:t>1</a:t>
            </a:r>
            <a:r>
              <a:rPr lang="en-US" sz="2200" dirty="0"/>
              <a:t> = {</a:t>
            </a:r>
            <a:r>
              <a:rPr lang="en-US" sz="2200" dirty="0" err="1"/>
              <a:t>a,b</a:t>
            </a:r>
            <a:r>
              <a:rPr lang="en-US" sz="2200" dirty="0"/>
              <a:t>}  V</a:t>
            </a:r>
            <a:r>
              <a:rPr lang="en-US" sz="2200" baseline="-25000" dirty="0"/>
              <a:t>2</a:t>
            </a:r>
            <a:r>
              <a:rPr lang="en-US" sz="2200" dirty="0"/>
              <a:t> = {c} V</a:t>
            </a:r>
            <a:r>
              <a:rPr lang="en-US" sz="2200" baseline="-25000" dirty="0"/>
              <a:t>3</a:t>
            </a:r>
            <a:r>
              <a:rPr lang="en-US" sz="2200" dirty="0"/>
              <a:t> = {</a:t>
            </a:r>
            <a:r>
              <a:rPr lang="en-US" sz="2200" dirty="0" err="1"/>
              <a:t>e,f</a:t>
            </a:r>
            <a:r>
              <a:rPr lang="en-US" sz="2200" dirty="0"/>
              <a:t>}</a:t>
            </a:r>
          </a:p>
          <a:p>
            <a:endParaRPr lang="en-US" sz="2200" dirty="0"/>
          </a:p>
        </p:txBody>
      </p:sp>
      <p:sp>
        <p:nvSpPr>
          <p:cNvPr id="54" name="Arrow: Right 53">
            <a:extLst>
              <a:ext uri="{FF2B5EF4-FFF2-40B4-BE49-F238E27FC236}">
                <a16:creationId xmlns:a16="http://schemas.microsoft.com/office/drawing/2014/main" id="{EAE883D5-2BDB-4441-B174-EC510ED0844B}"/>
              </a:ext>
            </a:extLst>
          </p:cNvPr>
          <p:cNvSpPr/>
          <p:nvPr/>
        </p:nvSpPr>
        <p:spPr>
          <a:xfrm>
            <a:off x="3382381" y="3324286"/>
            <a:ext cx="1208381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a,b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en-CA" dirty="0">
              <a:solidFill>
                <a:schemeClr val="tx1"/>
              </a:solidFill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00AC6100-EC47-4D7D-92DA-F45BD2851385}"/>
              </a:ext>
            </a:extLst>
          </p:cNvPr>
          <p:cNvGrpSpPr/>
          <p:nvPr/>
        </p:nvGrpSpPr>
        <p:grpSpPr>
          <a:xfrm>
            <a:off x="1866880" y="3261304"/>
            <a:ext cx="1949637" cy="2667000"/>
            <a:chOff x="884332" y="2560637"/>
            <a:chExt cx="1949637" cy="2667000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F7255D4-59BF-498F-934B-043A6BC9823C}"/>
                </a:ext>
              </a:extLst>
            </p:cNvPr>
            <p:cNvGrpSpPr/>
            <p:nvPr/>
          </p:nvGrpSpPr>
          <p:grpSpPr>
            <a:xfrm>
              <a:off x="884332" y="2560637"/>
              <a:ext cx="1949637" cy="2667000"/>
              <a:chOff x="884332" y="2560637"/>
              <a:chExt cx="1949637" cy="2667000"/>
            </a:xfrm>
          </p:grpSpPr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696CDD91-1304-463E-A696-37D9FD609D3E}"/>
                  </a:ext>
                </a:extLst>
              </p:cNvPr>
              <p:cNvSpPr/>
              <p:nvPr/>
            </p:nvSpPr>
            <p:spPr>
              <a:xfrm>
                <a:off x="1646332" y="25606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a</a:t>
                </a:r>
              </a:p>
            </p:txBody>
          </p:sp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D1DE1FB6-9650-4AC3-A64E-5F95B9EACAFA}"/>
                  </a:ext>
                </a:extLst>
              </p:cNvPr>
              <p:cNvCxnSpPr>
                <a:stCxn id="4" idx="5"/>
                <a:endCxn id="7" idx="1"/>
              </p:cNvCxnSpPr>
              <p:nvPr/>
            </p:nvCxnSpPr>
            <p:spPr>
              <a:xfrm>
                <a:off x="1906495" y="2820800"/>
                <a:ext cx="6226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13B09CE8-FED6-4877-A20A-1EBD7E56262E}"/>
                  </a:ext>
                </a:extLst>
              </p:cNvPr>
              <p:cNvSpPr/>
              <p:nvPr/>
            </p:nvSpPr>
            <p:spPr>
              <a:xfrm>
                <a:off x="884332" y="36274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b</a:t>
                </a: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5ABE0B01-D6D2-4565-BBAB-1A71A9BD041B}"/>
                  </a:ext>
                </a:extLst>
              </p:cNvPr>
              <p:cNvSpPr/>
              <p:nvPr/>
            </p:nvSpPr>
            <p:spPr>
              <a:xfrm>
                <a:off x="2484532" y="36274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5230FBE-7F78-4C94-95A5-A1D024A9868E}"/>
                  </a:ext>
                </a:extLst>
              </p:cNvPr>
              <p:cNvSpPr/>
              <p:nvPr/>
            </p:nvSpPr>
            <p:spPr>
              <a:xfrm>
                <a:off x="1646332" y="49228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e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98919B4C-5456-400D-A5B7-73187C6AD86E}"/>
                  </a:ext>
                </a:extLst>
              </p:cNvPr>
              <p:cNvSpPr/>
              <p:nvPr/>
            </p:nvSpPr>
            <p:spPr>
              <a:xfrm>
                <a:off x="2529169" y="4534112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f</a:t>
                </a: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8BF45549-CEA5-4FEF-B482-EA4CF47A2952}"/>
                  </a:ext>
                </a:extLst>
              </p:cNvPr>
              <p:cNvCxnSpPr>
                <a:stCxn id="4" idx="3"/>
                <a:endCxn id="6" idx="7"/>
              </p:cNvCxnSpPr>
              <p:nvPr/>
            </p:nvCxnSpPr>
            <p:spPr>
              <a:xfrm flipH="1">
                <a:off x="1144495" y="2820800"/>
                <a:ext cx="5464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CBBE34F1-96D5-46CF-A6FB-F0090B5018CA}"/>
                  </a:ext>
                </a:extLst>
              </p:cNvPr>
              <p:cNvCxnSpPr>
                <a:stCxn id="7" idx="5"/>
                <a:endCxn id="10" idx="0"/>
              </p:cNvCxnSpPr>
              <p:nvPr/>
            </p:nvCxnSpPr>
            <p:spPr>
              <a:xfrm flipH="1">
                <a:off x="2681569" y="3887600"/>
                <a:ext cx="63126" cy="6465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24713F36-778C-4BE5-A67C-92A172385BF8}"/>
                  </a:ext>
                </a:extLst>
              </p:cNvPr>
              <p:cNvCxnSpPr>
                <a:stCxn id="6" idx="6"/>
                <a:endCxn id="7" idx="2"/>
              </p:cNvCxnSpPr>
              <p:nvPr/>
            </p:nvCxnSpPr>
            <p:spPr>
              <a:xfrm>
                <a:off x="1189132" y="3779837"/>
                <a:ext cx="1295400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F221DD56-6F6B-4C04-B98D-ECF4C7547347}"/>
                  </a:ext>
                </a:extLst>
              </p:cNvPr>
              <p:cNvCxnSpPr>
                <a:stCxn id="6" idx="4"/>
                <a:endCxn id="9" idx="1"/>
              </p:cNvCxnSpPr>
              <p:nvPr/>
            </p:nvCxnSpPr>
            <p:spPr>
              <a:xfrm>
                <a:off x="1036732" y="3932237"/>
                <a:ext cx="654237" cy="10352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17DEEC9D-CF52-47E6-B320-AB7F9830E307}"/>
                  </a:ext>
                </a:extLst>
              </p:cNvPr>
              <p:cNvCxnSpPr>
                <a:stCxn id="10" idx="2"/>
                <a:endCxn id="9" idx="6"/>
              </p:cNvCxnSpPr>
              <p:nvPr/>
            </p:nvCxnSpPr>
            <p:spPr>
              <a:xfrm flipH="1">
                <a:off x="1951132" y="4686512"/>
                <a:ext cx="578037" cy="38872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CFFEFAC0-20F9-4F13-A69B-C89B82D7A394}"/>
                  </a:ext>
                </a:extLst>
              </p:cNvPr>
              <p:cNvCxnSpPr>
                <a:stCxn id="4" idx="4"/>
                <a:endCxn id="9" idx="0"/>
              </p:cNvCxnSpPr>
              <p:nvPr/>
            </p:nvCxnSpPr>
            <p:spPr>
              <a:xfrm>
                <a:off x="1798732" y="2865437"/>
                <a:ext cx="0" cy="20574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A29B7FF6-D2A4-4615-9D12-37F1F7BE1508}"/>
                </a:ext>
              </a:extLst>
            </p:cNvPr>
            <p:cNvCxnSpPr>
              <a:cxnSpLocks/>
              <a:stCxn id="6" idx="5"/>
              <a:endCxn id="10" idx="1"/>
            </p:cNvCxnSpPr>
            <p:nvPr/>
          </p:nvCxnSpPr>
          <p:spPr>
            <a:xfrm>
              <a:off x="1144495" y="3887600"/>
              <a:ext cx="1429311" cy="691149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D3EB1D15-0205-4357-B831-C77FFBAB88A6}"/>
              </a:ext>
            </a:extLst>
          </p:cNvPr>
          <p:cNvGrpSpPr/>
          <p:nvPr/>
        </p:nvGrpSpPr>
        <p:grpSpPr>
          <a:xfrm>
            <a:off x="4809147" y="2841495"/>
            <a:ext cx="1006982" cy="3125351"/>
            <a:chOff x="4347148" y="2095749"/>
            <a:chExt cx="1006982" cy="3125351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1681F0D1-2C9C-4B34-B9B9-E304244238A5}"/>
                </a:ext>
              </a:extLst>
            </p:cNvPr>
            <p:cNvGrpSpPr/>
            <p:nvPr/>
          </p:nvGrpSpPr>
          <p:grpSpPr>
            <a:xfrm>
              <a:off x="4347148" y="2095749"/>
              <a:ext cx="1006982" cy="3125351"/>
              <a:chOff x="1646331" y="2102286"/>
              <a:chExt cx="1006982" cy="3125351"/>
            </a:xfrm>
          </p:grpSpPr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79DCBF8E-59F7-422E-B634-20CCBA48D1BA}"/>
                  </a:ext>
                </a:extLst>
              </p:cNvPr>
              <p:cNvSpPr/>
              <p:nvPr/>
            </p:nvSpPr>
            <p:spPr>
              <a:xfrm>
                <a:off x="1646331" y="2102286"/>
                <a:ext cx="763151" cy="763151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ab</a:t>
                </a:r>
              </a:p>
            </p:txBody>
          </p:sp>
          <p:cxnSp>
            <p:nvCxnSpPr>
              <p:cNvPr id="43" name="Straight Arrow Connector 42">
                <a:extLst>
                  <a:ext uri="{FF2B5EF4-FFF2-40B4-BE49-F238E27FC236}">
                    <a16:creationId xmlns:a16="http://schemas.microsoft.com/office/drawing/2014/main" id="{B597AB58-DD66-4148-AA02-611384747B3C}"/>
                  </a:ext>
                </a:extLst>
              </p:cNvPr>
              <p:cNvCxnSpPr>
                <a:cxnSpLocks/>
                <a:stCxn id="42" idx="5"/>
                <a:endCxn id="45" idx="1"/>
              </p:cNvCxnSpPr>
              <p:nvPr/>
            </p:nvCxnSpPr>
            <p:spPr>
              <a:xfrm>
                <a:off x="2297721" y="2753676"/>
                <a:ext cx="95429" cy="92663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E76643A8-6EA9-49F7-8415-903D3EA04DB9}"/>
                  </a:ext>
                </a:extLst>
              </p:cNvPr>
              <p:cNvSpPr/>
              <p:nvPr/>
            </p:nvSpPr>
            <p:spPr>
              <a:xfrm>
                <a:off x="2348513" y="3635674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BD692355-45E3-4A05-A3AB-28F7C7F77487}"/>
                  </a:ext>
                </a:extLst>
              </p:cNvPr>
              <p:cNvSpPr/>
              <p:nvPr/>
            </p:nvSpPr>
            <p:spPr>
              <a:xfrm>
                <a:off x="1646332" y="49228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e</a:t>
                </a:r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8D74B1E7-78E4-4AE3-9F04-C818F8A039BA}"/>
                  </a:ext>
                </a:extLst>
              </p:cNvPr>
              <p:cNvSpPr/>
              <p:nvPr/>
            </p:nvSpPr>
            <p:spPr>
              <a:xfrm>
                <a:off x="2294859" y="4558312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f</a:t>
                </a:r>
              </a:p>
            </p:txBody>
          </p:sp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6CEFB2C3-CB8E-4E46-B04E-B6001930C77A}"/>
                  </a:ext>
                </a:extLst>
              </p:cNvPr>
              <p:cNvCxnSpPr>
                <a:cxnSpLocks/>
                <a:stCxn id="45" idx="4"/>
                <a:endCxn id="47" idx="0"/>
              </p:cNvCxnSpPr>
              <p:nvPr/>
            </p:nvCxnSpPr>
            <p:spPr>
              <a:xfrm flipH="1">
                <a:off x="2447259" y="3940474"/>
                <a:ext cx="53654" cy="617838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BF09F4CD-A386-4756-A562-29871C9914D9}"/>
                  </a:ext>
                </a:extLst>
              </p:cNvPr>
              <p:cNvCxnSpPr>
                <a:cxnSpLocks/>
                <a:stCxn id="42" idx="6"/>
                <a:endCxn id="45" idx="7"/>
              </p:cNvCxnSpPr>
              <p:nvPr/>
            </p:nvCxnSpPr>
            <p:spPr>
              <a:xfrm>
                <a:off x="2409482" y="2483862"/>
                <a:ext cx="199194" cy="1196449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957582EA-1B3F-4F48-B157-DDBCA70663BB}"/>
                  </a:ext>
                </a:extLst>
              </p:cNvPr>
              <p:cNvCxnSpPr>
                <a:cxnSpLocks/>
                <a:stCxn id="42" idx="2"/>
                <a:endCxn id="46" idx="1"/>
              </p:cNvCxnSpPr>
              <p:nvPr/>
            </p:nvCxnSpPr>
            <p:spPr>
              <a:xfrm>
                <a:off x="1646331" y="2483862"/>
                <a:ext cx="44638" cy="24836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>
                <a:extLst>
                  <a:ext uri="{FF2B5EF4-FFF2-40B4-BE49-F238E27FC236}">
                    <a16:creationId xmlns:a16="http://schemas.microsoft.com/office/drawing/2014/main" id="{DC875636-0CEB-41AF-A516-F3CDEC26652A}"/>
                  </a:ext>
                </a:extLst>
              </p:cNvPr>
              <p:cNvCxnSpPr>
                <a:stCxn id="47" idx="2"/>
                <a:endCxn id="46" idx="6"/>
              </p:cNvCxnSpPr>
              <p:nvPr/>
            </p:nvCxnSpPr>
            <p:spPr>
              <a:xfrm flipH="1">
                <a:off x="1951132" y="4710712"/>
                <a:ext cx="343727" cy="36452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CC0FF369-963B-4109-9224-FC708198B3DA}"/>
                  </a:ext>
                </a:extLst>
              </p:cNvPr>
              <p:cNvCxnSpPr>
                <a:cxnSpLocks/>
                <a:stCxn id="42" idx="3"/>
                <a:endCxn id="46" idx="0"/>
              </p:cNvCxnSpPr>
              <p:nvPr/>
            </p:nvCxnSpPr>
            <p:spPr>
              <a:xfrm>
                <a:off x="1758092" y="2753676"/>
                <a:ext cx="40640" cy="216916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06F7C479-BFA5-46C2-B0A6-1C61328E59EE}"/>
                </a:ext>
              </a:extLst>
            </p:cNvPr>
            <p:cNvCxnSpPr>
              <a:cxnSpLocks/>
              <a:stCxn id="42" idx="4"/>
              <a:endCxn id="47" idx="1"/>
            </p:cNvCxnSpPr>
            <p:nvPr/>
          </p:nvCxnSpPr>
          <p:spPr>
            <a:xfrm>
              <a:off x="4728724" y="2858900"/>
              <a:ext cx="311589" cy="173751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F335B4BB-12F1-4AAF-B835-82C88BFD46F5}"/>
              </a:ext>
            </a:extLst>
          </p:cNvPr>
          <p:cNvSpPr/>
          <p:nvPr/>
        </p:nvSpPr>
        <p:spPr>
          <a:xfrm>
            <a:off x="5883994" y="3324286"/>
            <a:ext cx="1208381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e,f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en-CA" dirty="0">
              <a:solidFill>
                <a:schemeClr val="tx1"/>
              </a:solidFill>
            </a:endParaRP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509CA25-95FE-4578-BB69-0C78186B4F96}"/>
              </a:ext>
            </a:extLst>
          </p:cNvPr>
          <p:cNvGrpSpPr/>
          <p:nvPr/>
        </p:nvGrpSpPr>
        <p:grpSpPr>
          <a:xfrm>
            <a:off x="7161560" y="2713393"/>
            <a:ext cx="1308708" cy="3612113"/>
            <a:chOff x="4137204" y="2158491"/>
            <a:chExt cx="1308708" cy="3612113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04E739A8-7037-4C4D-AA39-0D32168903AD}"/>
                </a:ext>
              </a:extLst>
            </p:cNvPr>
            <p:cNvGrpSpPr/>
            <p:nvPr/>
          </p:nvGrpSpPr>
          <p:grpSpPr>
            <a:xfrm>
              <a:off x="4137204" y="2158491"/>
              <a:ext cx="1308708" cy="3612113"/>
              <a:chOff x="1436387" y="2165028"/>
              <a:chExt cx="1308708" cy="3612113"/>
            </a:xfrm>
          </p:grpSpPr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904E444D-F32E-438B-A83E-FFE2EDEC3102}"/>
                  </a:ext>
                </a:extLst>
              </p:cNvPr>
              <p:cNvSpPr/>
              <p:nvPr/>
            </p:nvSpPr>
            <p:spPr>
              <a:xfrm>
                <a:off x="1646331" y="2165028"/>
                <a:ext cx="700409" cy="700409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ab</a:t>
                </a:r>
              </a:p>
            </p:txBody>
          </p: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F3F2F33F-25B4-4271-B6E2-0ED1B4F3231D}"/>
                  </a:ext>
                </a:extLst>
              </p:cNvPr>
              <p:cNvCxnSpPr>
                <a:cxnSpLocks/>
                <a:stCxn id="77" idx="5"/>
                <a:endCxn id="81" idx="0"/>
              </p:cNvCxnSpPr>
              <p:nvPr/>
            </p:nvCxnSpPr>
            <p:spPr>
              <a:xfrm>
                <a:off x="2244167" y="2762864"/>
                <a:ext cx="300874" cy="133014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ECC3173D-05BF-456F-A252-A88CD85E9D6D}"/>
                  </a:ext>
                </a:extLst>
              </p:cNvPr>
              <p:cNvSpPr/>
              <p:nvPr/>
            </p:nvSpPr>
            <p:spPr>
              <a:xfrm>
                <a:off x="1436387" y="5058701"/>
                <a:ext cx="718440" cy="71844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 err="1"/>
                  <a:t>ef</a:t>
                </a:r>
                <a:endParaRPr lang="en-US" dirty="0"/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C1858712-B6DC-4446-AAF8-48B0F0B9D70C}"/>
                  </a:ext>
                </a:extLst>
              </p:cNvPr>
              <p:cNvSpPr/>
              <p:nvPr/>
            </p:nvSpPr>
            <p:spPr>
              <a:xfrm>
                <a:off x="2344987" y="4093007"/>
                <a:ext cx="400108" cy="320133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cxnSp>
            <p:nvCxnSpPr>
              <p:cNvPr id="83" name="Straight Arrow Connector 82">
                <a:extLst>
                  <a:ext uri="{FF2B5EF4-FFF2-40B4-BE49-F238E27FC236}">
                    <a16:creationId xmlns:a16="http://schemas.microsoft.com/office/drawing/2014/main" id="{F662CCF2-5AEE-4FF3-AFB7-52742B0ACAD1}"/>
                  </a:ext>
                </a:extLst>
              </p:cNvPr>
              <p:cNvCxnSpPr>
                <a:cxnSpLocks/>
                <a:stCxn id="77" idx="6"/>
                <a:endCxn id="81" idx="7"/>
              </p:cNvCxnSpPr>
              <p:nvPr/>
            </p:nvCxnSpPr>
            <p:spPr>
              <a:xfrm>
                <a:off x="2346740" y="2515233"/>
                <a:ext cx="339761" cy="162465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31823281-D8CD-4ECF-988B-68BBE66FC661}"/>
                  </a:ext>
                </a:extLst>
              </p:cNvPr>
              <p:cNvCxnSpPr>
                <a:cxnSpLocks/>
                <a:stCxn id="77" idx="2"/>
                <a:endCxn id="80" idx="1"/>
              </p:cNvCxnSpPr>
              <p:nvPr/>
            </p:nvCxnSpPr>
            <p:spPr>
              <a:xfrm flipH="1">
                <a:off x="1541600" y="2515233"/>
                <a:ext cx="104731" cy="264868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A945972B-BC66-45D5-B5B7-7C5C9F463B08}"/>
                  </a:ext>
                </a:extLst>
              </p:cNvPr>
              <p:cNvCxnSpPr>
                <a:cxnSpLocks/>
                <a:stCxn id="81" idx="3"/>
                <a:endCxn id="80" idx="6"/>
              </p:cNvCxnSpPr>
              <p:nvPr/>
            </p:nvCxnSpPr>
            <p:spPr>
              <a:xfrm flipH="1">
                <a:off x="2154827" y="4366258"/>
                <a:ext cx="248754" cy="105166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745C7990-E6FF-4205-AC53-906C7289FA97}"/>
                  </a:ext>
                </a:extLst>
              </p:cNvPr>
              <p:cNvCxnSpPr>
                <a:cxnSpLocks/>
                <a:stCxn id="77" idx="3"/>
                <a:endCxn id="80" idx="0"/>
              </p:cNvCxnSpPr>
              <p:nvPr/>
            </p:nvCxnSpPr>
            <p:spPr>
              <a:xfrm>
                <a:off x="1748904" y="2762864"/>
                <a:ext cx="46703" cy="22958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7F21A94A-7DAD-43C3-8F66-BD7B5392773F}"/>
                </a:ext>
              </a:extLst>
            </p:cNvPr>
            <p:cNvCxnSpPr>
              <a:cxnSpLocks/>
              <a:stCxn id="77" idx="4"/>
              <a:endCxn id="80" idx="7"/>
            </p:cNvCxnSpPr>
            <p:nvPr/>
          </p:nvCxnSpPr>
          <p:spPr>
            <a:xfrm>
              <a:off x="4697353" y="2858900"/>
              <a:ext cx="53078" cy="229847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0687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7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Min-k-Cut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A connected graph G=(V,E)</a:t>
            </a:r>
          </a:p>
          <a:p>
            <a:r>
              <a:rPr lang="en-US" sz="2000" u="sng" dirty="0"/>
              <a:t>Output</a:t>
            </a:r>
            <a:r>
              <a:rPr lang="en-US" sz="2000" dirty="0"/>
              <a:t>: Min-k-Cut(G)</a:t>
            </a:r>
          </a:p>
          <a:p>
            <a:endParaRPr lang="en-US" sz="2000" dirty="0"/>
          </a:p>
          <a:p>
            <a:r>
              <a:rPr lang="en-US" sz="2000" u="sng" dirty="0"/>
              <a:t>Algorithm</a:t>
            </a:r>
            <a:r>
              <a:rPr lang="en-US" sz="2000" dirty="0"/>
              <a:t>:</a:t>
            </a:r>
          </a:p>
          <a:p>
            <a:r>
              <a:rPr lang="en-US" sz="2000" dirty="0"/>
              <a:t>While G has more than k vertices do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Choose a random edge </a:t>
            </a:r>
            <a:r>
              <a:rPr lang="en-US" sz="2000" dirty="0" err="1"/>
              <a:t>e∈E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Contract e</a:t>
            </a:r>
          </a:p>
          <a:p>
            <a:r>
              <a:rPr lang="en-US" sz="2000" dirty="0"/>
              <a:t>Return the partition corresponding to the remaining k </a:t>
            </a:r>
            <a:r>
              <a:rPr lang="en-US" sz="2000" dirty="0" err="1"/>
              <a:t>supernodes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6195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Min-k-Cut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r>
                  <a:rPr lang="en-US" sz="2000" u="sng" dirty="0"/>
                  <a:t>Theorem</a:t>
                </a:r>
                <a:r>
                  <a:rPr lang="en-US" sz="2000" dirty="0"/>
                  <a:t>: Let C be the edges in some min-k-cut (V</a:t>
                </a:r>
                <a:r>
                  <a:rPr lang="en-US" sz="2000" baseline="-25000" dirty="0"/>
                  <a:t>1</a:t>
                </a:r>
                <a:r>
                  <a:rPr lang="en-US" sz="2000" dirty="0"/>
                  <a:t>,V</a:t>
                </a:r>
                <a:r>
                  <a:rPr lang="en-US" sz="2000" baseline="-25000" dirty="0"/>
                  <a:t>2</a:t>
                </a:r>
                <a:r>
                  <a:rPr lang="en-US" sz="2000" dirty="0"/>
                  <a:t>…</a:t>
                </a:r>
                <a:r>
                  <a:rPr lang="en-US" sz="2000" dirty="0" err="1"/>
                  <a:t>V</a:t>
                </a:r>
                <a:r>
                  <a:rPr lang="en-US" sz="2000" baseline="-25000" dirty="0" err="1"/>
                  <a:t>k</a:t>
                </a:r>
                <a:r>
                  <a:rPr lang="en-US" sz="2000" dirty="0"/>
                  <a:t>).</a:t>
                </a:r>
              </a:p>
              <a:p>
                <a:r>
                  <a:rPr lang="en-US" sz="2000" dirty="0"/>
                  <a:t>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𝑎𝑙𝑔𝑜𝑟𝑖𝑡h𝑚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𝑟𝑒𝑡𝑢𝑟𝑛𝑠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𝑡h𝑖𝑠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𝑝𝑎𝑟𝑡𝑖𝑡𝑖𝑜𝑛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endParaRPr lang="en-US" sz="2000" dirty="0"/>
              </a:p>
              <a:p>
                <a:r>
                  <a:rPr lang="en-US" sz="2000" u="sng" dirty="0"/>
                  <a:t>Proof:</a:t>
                </a:r>
                <a:r>
                  <a:rPr lang="en-US" sz="2000" dirty="0"/>
                  <a:t> Let C be the edges in some min-k-cut.</a:t>
                </a:r>
              </a:p>
              <a:p>
                <a:r>
                  <a:rPr lang="en-US" sz="2000" u="sng" dirty="0"/>
                  <a:t>Observation 1:</a:t>
                </a:r>
                <a:r>
                  <a:rPr lang="en-US" sz="2000" dirty="0"/>
                  <a:t> If the algorithm never chooses an edge in C,</a:t>
                </a:r>
                <a:br>
                  <a:rPr lang="en-US" sz="2000" dirty="0"/>
                </a:br>
                <a:r>
                  <a:rPr lang="en-US" sz="2000" dirty="0"/>
                  <a:t>		then it returns this partition</a:t>
                </a: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1" smtClean="0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𝑓𝑖𝑟𝑠𝑡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𝑒𝑑𝑔𝑒𝑠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𝑛𝑜𝑡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=1 −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u="sng" dirty="0"/>
                  <a:t>Observation 2:</a:t>
                </a:r>
                <a:r>
                  <a:rPr lang="en-US" sz="2000" dirty="0"/>
                  <a:t> |C| &lt;= min-deg(G)</a:t>
                </a:r>
              </a:p>
              <a:p>
                <a:r>
                  <a:rPr lang="en-US" sz="2000" u="sng" dirty="0"/>
                  <a:t>Observation 3:</a:t>
                </a:r>
                <a:r>
                  <a:rPr lang="en-US" sz="2000" dirty="0"/>
                  <a:t> |E| &gt;= min-deg(G)*n/2</a:t>
                </a: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𝑓𝑖𝑟𝑠𝑡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𝑛𝑜𝑡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=1 −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1 −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deg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 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</m:d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b="-512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7AD12BFB-6198-44C8-81F4-462F00AF28F9}"/>
              </a:ext>
            </a:extLst>
          </p:cNvPr>
          <p:cNvSpPr/>
          <p:nvPr/>
        </p:nvSpPr>
        <p:spPr>
          <a:xfrm>
            <a:off x="6185670" y="2556051"/>
            <a:ext cx="3531795" cy="126008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By repeating O(</a:t>
            </a:r>
            <a:r>
              <a:rPr lang="en-US" dirty="0" err="1"/>
              <a:t>n</a:t>
            </a:r>
            <a:r>
              <a:rPr lang="en-US" baseline="30000" dirty="0" err="1"/>
              <a:t>k</a:t>
            </a:r>
            <a:r>
              <a:rPr lang="en-US" dirty="0"/>
              <a:t>) times we will find the optimal k-cut</a:t>
            </a:r>
          </a:p>
        </p:txBody>
      </p:sp>
    </p:spTree>
    <p:extLst>
      <p:ext uri="{BB962C8B-B14F-4D97-AF65-F5344CB8AC3E}">
        <p14:creationId xmlns:p14="http://schemas.microsoft.com/office/powerpoint/2010/main" val="171290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Min-k-Cut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r>
                  <a:rPr lang="en-US" sz="2000" u="sng" dirty="0"/>
                  <a:t>Theorem</a:t>
                </a:r>
                <a:r>
                  <a:rPr lang="en-US" sz="2000" dirty="0"/>
                  <a:t>: Let C be the edges in some min-k-cut (V</a:t>
                </a:r>
                <a:r>
                  <a:rPr lang="en-US" sz="2000" baseline="-25000" dirty="0"/>
                  <a:t>1</a:t>
                </a:r>
                <a:r>
                  <a:rPr lang="en-US" sz="2000" dirty="0"/>
                  <a:t>,V</a:t>
                </a:r>
                <a:r>
                  <a:rPr lang="en-US" sz="2000" baseline="-25000" dirty="0"/>
                  <a:t>2</a:t>
                </a:r>
                <a:r>
                  <a:rPr lang="en-US" sz="2000" dirty="0"/>
                  <a:t>…</a:t>
                </a:r>
                <a:r>
                  <a:rPr lang="en-US" sz="2000" dirty="0" err="1"/>
                  <a:t>V</a:t>
                </a:r>
                <a:r>
                  <a:rPr lang="en-US" sz="2000" baseline="-25000" dirty="0" err="1"/>
                  <a:t>k</a:t>
                </a:r>
                <a:r>
                  <a:rPr lang="en-US" sz="2000" dirty="0"/>
                  <a:t>).</a:t>
                </a:r>
              </a:p>
              <a:p>
                <a:r>
                  <a:rPr lang="en-US" sz="2000" dirty="0"/>
                  <a:t>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𝑎𝑙𝑔𝑜𝑟𝑖𝑡h𝑚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𝑟𝑒𝑡𝑢𝑟𝑛𝑠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𝑡h𝑖𝑠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𝑝𝑎𝑟𝑡𝑖𝑡𝑖𝑜𝑛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u="sng" dirty="0"/>
                  <a:t>Proof:</a:t>
                </a:r>
                <a:r>
                  <a:rPr lang="en-US" sz="2000" dirty="0"/>
                  <a:t> Thus far we showed that </a:t>
                </a:r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𝑓𝑖𝑟𝑠𝑡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𝑛𝑜𝑡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=1 −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1 −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deg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 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</m:d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pPr algn="l"/>
                <a:r>
                  <a:rPr lang="en-US" sz="2000" dirty="0"/>
                  <a:t>After contracting the first edge, we get a graph on n-1 vertices</a:t>
                </a:r>
              </a:p>
              <a:p>
                <a:pPr algn="l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𝑠𝑒𝑐𝑜𝑛𝑑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𝑛𝑜𝑡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1 </m:t>
                    </m:r>
                    <m:r>
                      <a:rPr lang="en-US" sz="200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deg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⁡(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) 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𝐺</m:t>
                                    </m:r>
                                  </m:e>
                                  <m:sup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</m:e>
                            </m:d>
                          </m:e>
                        </m:func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/2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pPr algn="l"/>
                <a:r>
                  <a:rPr lang="en-US" sz="2000" dirty="0"/>
                  <a:t>…and so on. Therefore, </a:t>
                </a: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𝑡h𝑒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𝑎𝑙𝑔𝑜𝑟𝑖𝑡h𝑚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𝑐h𝑜𝑜𝑠𝑒𝑠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𝑛𝑜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𝑓𝑟𝑜𝑚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  <m:r>
                      <m:rPr>
                        <m:nor/>
                      </m:rPr>
                      <a:rPr lang="en-US" sz="2000" dirty="0"/>
                      <m:t> 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m:rPr>
                        <m:nor/>
                      </m:rPr>
                      <a:rPr lang="en-US" sz="2000" dirty="0"/>
                      <m:t>.</m:t>
                    </m:r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−4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⋯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⋅…⋅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…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den>
                    </m:f>
                  </m:oMath>
                </a14:m>
                <a:endParaRPr lang="en-US" sz="2000" dirty="0"/>
              </a:p>
              <a:p>
                <a:pPr algn="l"/>
                <a:endParaRPr lang="en-US" sz="2000" dirty="0"/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b="-102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8270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Max-C</a:t>
            </a:r>
            <a:r>
              <a:rPr lang="en-US" alt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is preserved for random subgraph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7292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Max-Cut is preserved for random subgraph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dirty="0"/>
              <a:t>Given a graph G=(V,E) max-cut is the defined as</a:t>
            </a:r>
          </a:p>
          <a:p>
            <a:pPr algn="ctr"/>
            <a:r>
              <a:rPr lang="en-US" sz="2000" dirty="0"/>
              <a:t>max-cut(G) = </a:t>
            </a:r>
            <a:r>
              <a:rPr lang="en-US" sz="2000" dirty="0" err="1"/>
              <a:t>max</a:t>
            </a:r>
            <a:r>
              <a:rPr lang="en-US" sz="2000" baseline="-25000" dirty="0" err="1"/>
              <a:t>S,V</a:t>
            </a:r>
            <a:r>
              <a:rPr lang="en-US" sz="2000" baseline="-25000" dirty="0"/>
              <a:t>\S</a:t>
            </a:r>
            <a:r>
              <a:rPr lang="en-US" sz="2000" dirty="0"/>
              <a:t>| E(S,V\S) | / |E|</a:t>
            </a:r>
          </a:p>
          <a:p>
            <a:r>
              <a:rPr lang="en-US" sz="2000" dirty="0"/>
              <a:t>Let H=(V,E</a:t>
            </a:r>
            <a:r>
              <a:rPr lang="en-US" sz="2000" baseline="-25000" dirty="0"/>
              <a:t>H</a:t>
            </a:r>
            <a:r>
              <a:rPr lang="en-US" sz="2000" dirty="0"/>
              <a:t>) be obtained from G be removing each edge with probability ½.</a:t>
            </a:r>
          </a:p>
          <a:p>
            <a:r>
              <a:rPr lang="en-US" sz="2000" dirty="0"/>
              <a:t>Prove</a:t>
            </a:r>
          </a:p>
          <a:p>
            <a:r>
              <a:rPr lang="en-US" sz="2000" dirty="0"/>
              <a:t>1) If max-cut(G)=1, then max-cut(H)=1</a:t>
            </a:r>
          </a:p>
          <a:p>
            <a:r>
              <a:rPr lang="en-US" sz="2000" dirty="0"/>
              <a:t>2) If |E|=|E</a:t>
            </a:r>
            <a:r>
              <a:rPr lang="en-US" sz="2000" baseline="-25000" dirty="0"/>
              <a:t>G</a:t>
            </a:r>
            <a:r>
              <a:rPr lang="en-US" sz="2000" dirty="0"/>
              <a:t>|=m, then </a:t>
            </a:r>
            <a:r>
              <a:rPr lang="en-US" sz="2000" dirty="0" err="1"/>
              <a:t>Pr</a:t>
            </a:r>
            <a:r>
              <a:rPr lang="en-US" sz="2000" dirty="0"/>
              <a:t>[| |E</a:t>
            </a:r>
            <a:r>
              <a:rPr lang="en-US" sz="2000" baseline="-25000" dirty="0"/>
              <a:t>H</a:t>
            </a:r>
            <a:r>
              <a:rPr lang="en-US" sz="2000" dirty="0"/>
              <a:t>|-m/2 | &lt; eps m] &gt; 1-e</a:t>
            </a:r>
            <a:r>
              <a:rPr lang="en-US" sz="2000" baseline="30000" dirty="0"/>
              <a:t>-n</a:t>
            </a:r>
          </a:p>
          <a:p>
            <a:r>
              <a:rPr lang="en-US" sz="2000" dirty="0"/>
              <a:t>3) max-cut(H) is almost equal to max-cut(G).</a:t>
            </a:r>
            <a:endParaRPr lang="en-US" sz="2000" baseline="30000" dirty="0"/>
          </a:p>
          <a:p>
            <a:endParaRPr lang="en-US" sz="2000" baseline="30000" dirty="0"/>
          </a:p>
        </p:txBody>
      </p:sp>
    </p:spTree>
    <p:extLst>
      <p:ext uri="{BB962C8B-B14F-4D97-AF65-F5344CB8AC3E}">
        <p14:creationId xmlns:p14="http://schemas.microsoft.com/office/powerpoint/2010/main" val="217970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Max-Cut is preserved for random subgraph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dirty="0"/>
              <a:t>Given a graph G=(V,E) max-cut is the defined as</a:t>
            </a:r>
          </a:p>
          <a:p>
            <a:pPr algn="ctr"/>
            <a:r>
              <a:rPr lang="en-US" sz="2000" dirty="0"/>
              <a:t>max-cut(G) = </a:t>
            </a:r>
            <a:r>
              <a:rPr lang="en-US" sz="2000" dirty="0" err="1"/>
              <a:t>max</a:t>
            </a:r>
            <a:r>
              <a:rPr lang="en-US" sz="2000" baseline="-25000" dirty="0" err="1"/>
              <a:t>S,V</a:t>
            </a:r>
            <a:r>
              <a:rPr lang="en-US" sz="2000" baseline="-25000" dirty="0"/>
              <a:t>\S</a:t>
            </a:r>
            <a:r>
              <a:rPr lang="en-US" sz="2000" dirty="0"/>
              <a:t>| E(S,V\S) | / |E|</a:t>
            </a:r>
          </a:p>
          <a:p>
            <a:r>
              <a:rPr lang="en-US" sz="2000" dirty="0"/>
              <a:t>Let H=(V,E</a:t>
            </a:r>
            <a:r>
              <a:rPr lang="en-US" sz="2000" baseline="-25000" dirty="0"/>
              <a:t>H</a:t>
            </a:r>
            <a:r>
              <a:rPr lang="en-US" sz="2000" dirty="0"/>
              <a:t>) be obtained from G be removing each edge with probability ½.</a:t>
            </a:r>
          </a:p>
          <a:p>
            <a:r>
              <a:rPr lang="en-US" sz="2000" u="sng" dirty="0"/>
              <a:t>Prove </a:t>
            </a:r>
            <a:r>
              <a:rPr lang="en-US" sz="2000" dirty="0"/>
              <a:t> If max-cut(G)=1, then max-cut(H)=1</a:t>
            </a:r>
          </a:p>
          <a:p>
            <a:r>
              <a:rPr lang="en-US" sz="2000" dirty="0"/>
              <a:t>Easy: if max-cut(G)=1, then there is a bi-partition (S,V\S) of V such that all edges of G have one end point in each part.</a:t>
            </a:r>
          </a:p>
          <a:p>
            <a:endParaRPr lang="en-US" sz="2000" dirty="0"/>
          </a:p>
          <a:p>
            <a:r>
              <a:rPr lang="en-US" sz="2000" dirty="0"/>
              <a:t>The same bipartition also works for H.</a:t>
            </a:r>
          </a:p>
        </p:txBody>
      </p:sp>
    </p:spTree>
    <p:extLst>
      <p:ext uri="{BB962C8B-B14F-4D97-AF65-F5344CB8AC3E}">
        <p14:creationId xmlns:p14="http://schemas.microsoft.com/office/powerpoint/2010/main" val="163090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Max-Cut is preserved for random subgraph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dirty="0"/>
              <a:t>Given a graph G=(V,E) max-cut is the defined as</a:t>
            </a:r>
          </a:p>
          <a:p>
            <a:pPr algn="ctr"/>
            <a:r>
              <a:rPr lang="en-US" sz="2000" dirty="0"/>
              <a:t>max-cut(G) = </a:t>
            </a:r>
            <a:r>
              <a:rPr lang="en-US" sz="2000" dirty="0" err="1"/>
              <a:t>max</a:t>
            </a:r>
            <a:r>
              <a:rPr lang="en-US" sz="2000" baseline="-25000" dirty="0" err="1"/>
              <a:t>S,V</a:t>
            </a:r>
            <a:r>
              <a:rPr lang="en-US" sz="2000" baseline="-25000" dirty="0"/>
              <a:t>\S</a:t>
            </a:r>
            <a:r>
              <a:rPr lang="en-US" sz="2000" dirty="0"/>
              <a:t>| E(S,V\S) | / |E|</a:t>
            </a:r>
          </a:p>
          <a:p>
            <a:r>
              <a:rPr lang="en-US" sz="2000" dirty="0"/>
              <a:t>Let H=(V,E</a:t>
            </a:r>
            <a:r>
              <a:rPr lang="en-US" sz="2000" baseline="-25000" dirty="0"/>
              <a:t>H</a:t>
            </a:r>
            <a:r>
              <a:rPr lang="en-US" sz="2000" dirty="0"/>
              <a:t>) be obtained from G be removing each edge with probability ½.</a:t>
            </a:r>
          </a:p>
          <a:p>
            <a:r>
              <a:rPr lang="en-US" sz="2000" u="sng" dirty="0"/>
              <a:t>Prove</a:t>
            </a:r>
          </a:p>
          <a:p>
            <a:r>
              <a:rPr lang="en-US" sz="2000" dirty="0"/>
              <a:t>2) If |E|=|E</a:t>
            </a:r>
            <a:r>
              <a:rPr lang="en-US" sz="2000" baseline="-25000" dirty="0"/>
              <a:t>G</a:t>
            </a:r>
            <a:r>
              <a:rPr lang="en-US" sz="2000" dirty="0"/>
              <a:t>|=m, then </a:t>
            </a:r>
            <a:r>
              <a:rPr lang="en-US" sz="2000" dirty="0" err="1"/>
              <a:t>Pr</a:t>
            </a:r>
            <a:r>
              <a:rPr lang="en-US" sz="2000" dirty="0"/>
              <a:t>[| |E</a:t>
            </a:r>
            <a:r>
              <a:rPr lang="en-US" sz="2000" baseline="-25000" dirty="0"/>
              <a:t>H</a:t>
            </a:r>
            <a:r>
              <a:rPr lang="en-US" sz="2000" dirty="0"/>
              <a:t>|-m/2 | &lt;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/>
              <a:t>m] &gt; 1-2</a:t>
            </a:r>
            <a:r>
              <a:rPr lang="en-US" sz="2000" baseline="30000" dirty="0"/>
              <a:t>-n</a:t>
            </a:r>
          </a:p>
          <a:p>
            <a:endParaRPr lang="en-US" sz="2000" dirty="0"/>
          </a:p>
          <a:p>
            <a:r>
              <a:rPr lang="en-US" sz="2000" dirty="0"/>
              <a:t>Proof: This is just an application of Chernoff bound.</a:t>
            </a:r>
          </a:p>
          <a:p>
            <a:r>
              <a:rPr lang="en-US" sz="2000" dirty="0"/>
              <a:t>E</a:t>
            </a:r>
            <a:r>
              <a:rPr lang="en-US" sz="2000" baseline="-25000" dirty="0"/>
              <a:t>H</a:t>
            </a:r>
            <a:r>
              <a:rPr lang="en-US" sz="2000" dirty="0"/>
              <a:t> is the sum of all indicator random variables saying that an edge survived</a:t>
            </a:r>
          </a:p>
          <a:p>
            <a:pPr algn="ctr"/>
            <a:r>
              <a:rPr lang="en-US" sz="2000" dirty="0" err="1"/>
              <a:t>Pr</a:t>
            </a:r>
            <a:r>
              <a:rPr lang="en-US" sz="2000" dirty="0"/>
              <a:t>[</a:t>
            </a:r>
            <a:r>
              <a:rPr lang="en-US" sz="2500" dirty="0"/>
              <a:t>|</a:t>
            </a:r>
            <a:r>
              <a:rPr lang="en-US" sz="2000" dirty="0"/>
              <a:t> |E</a:t>
            </a:r>
            <a:r>
              <a:rPr lang="en-US" sz="2000" baseline="-25000" dirty="0"/>
              <a:t>H</a:t>
            </a:r>
            <a:r>
              <a:rPr lang="en-US" sz="2000" dirty="0"/>
              <a:t>|-m/2</a:t>
            </a:r>
            <a:r>
              <a:rPr lang="en-US" sz="2500" dirty="0"/>
              <a:t> |</a:t>
            </a:r>
            <a:r>
              <a:rPr lang="en-US" sz="2000" dirty="0"/>
              <a:t> </a:t>
            </a:r>
            <a:r>
              <a:rPr lang="en-US" sz="2000" dirty="0">
                <a:latin typeface="Albany"/>
              </a:rPr>
              <a:t>&gt;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m</a:t>
            </a:r>
            <a:r>
              <a:rPr lang="en-US" sz="2000" dirty="0"/>
              <a:t>] &gt; 1-e</a:t>
            </a:r>
            <a:r>
              <a:rPr lang="en-US" sz="2000" baseline="30000" dirty="0"/>
              <a:t>-</a:t>
            </a:r>
            <a:r>
              <a:rPr lang="el-GR" sz="2000" baseline="30000" dirty="0"/>
              <a:t>ε</a:t>
            </a:r>
            <a:r>
              <a:rPr lang="en-US" sz="1600" baseline="50000" dirty="0"/>
              <a:t>2</a:t>
            </a:r>
            <a:r>
              <a:rPr lang="en-US" sz="2000" baseline="30000" dirty="0"/>
              <a:t>m/6</a:t>
            </a:r>
            <a:r>
              <a:rPr lang="en-US" sz="2000" dirty="0"/>
              <a:t>&gt;1-2</a:t>
            </a:r>
            <a:r>
              <a:rPr lang="en-US" sz="2000" baseline="30000" dirty="0"/>
              <a:t>-n</a:t>
            </a:r>
            <a:endParaRPr lang="en-US" sz="2000" dirty="0"/>
          </a:p>
          <a:p>
            <a:pPr algn="l"/>
            <a:r>
              <a:rPr lang="en-US" sz="2000" dirty="0"/>
              <a:t>(assuming that </a:t>
            </a:r>
            <a:r>
              <a:rPr lang="en-US" sz="2000" dirty="0">
                <a:latin typeface="Albany"/>
              </a:rPr>
              <a:t>𝜀</a:t>
            </a:r>
            <a:r>
              <a:rPr lang="en-US" sz="2000" baseline="30000" dirty="0">
                <a:latin typeface="Albany"/>
              </a:rPr>
              <a:t>2</a:t>
            </a:r>
            <a:r>
              <a:rPr lang="en-US" sz="2000" dirty="0"/>
              <a:t>m&gt;6n, which holds for m&gt;n</a:t>
            </a:r>
            <a:r>
              <a:rPr lang="en-US" sz="2000" baseline="30000" dirty="0"/>
              <a:t>1.5</a:t>
            </a:r>
            <a:r>
              <a:rPr lang="en-US" sz="20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16411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Max-Cut is preserved for random subgraph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dirty="0"/>
              <a:t>Given a graph G=(V,E) max-cut is the defined as</a:t>
            </a:r>
          </a:p>
          <a:p>
            <a:pPr algn="ctr"/>
            <a:r>
              <a:rPr lang="en-US" sz="2000" dirty="0"/>
              <a:t>max-cut(G) = </a:t>
            </a:r>
            <a:r>
              <a:rPr lang="en-US" sz="2000" dirty="0" err="1"/>
              <a:t>max</a:t>
            </a:r>
            <a:r>
              <a:rPr lang="en-US" sz="2000" baseline="-25000" dirty="0" err="1"/>
              <a:t>S,V</a:t>
            </a:r>
            <a:r>
              <a:rPr lang="en-US" sz="2000" baseline="-25000" dirty="0"/>
              <a:t>\S</a:t>
            </a:r>
            <a:r>
              <a:rPr lang="en-US" sz="2000" dirty="0"/>
              <a:t>| E(S,V\S) | / |E|</a:t>
            </a:r>
          </a:p>
          <a:p>
            <a:r>
              <a:rPr lang="en-US" sz="2000" dirty="0"/>
              <a:t>Let H=(V,E</a:t>
            </a:r>
            <a:r>
              <a:rPr lang="en-US" sz="2000" baseline="-25000" dirty="0"/>
              <a:t>H</a:t>
            </a:r>
            <a:r>
              <a:rPr lang="en-US" sz="2000" dirty="0"/>
              <a:t>) be obtained from G be removing each edge with probability ½.</a:t>
            </a:r>
          </a:p>
          <a:p>
            <a:r>
              <a:rPr lang="en-US" sz="2000" u="sng" dirty="0"/>
              <a:t>Prove</a:t>
            </a:r>
            <a:r>
              <a:rPr lang="en-US" sz="2000" dirty="0"/>
              <a:t>: max-cut(H) &gt; max-cut(G)-</a:t>
            </a:r>
            <a:r>
              <a:rPr lang="el-GR" sz="2000" dirty="0"/>
              <a:t>ε</a:t>
            </a:r>
            <a:r>
              <a:rPr lang="en-US" sz="2000" dirty="0"/>
              <a:t> with high probability</a:t>
            </a:r>
            <a:endParaRPr lang="en-US" sz="2000" baseline="30000" dirty="0"/>
          </a:p>
          <a:p>
            <a:r>
              <a:rPr lang="en-US" sz="2000" u="sng" dirty="0"/>
              <a:t>Proof</a:t>
            </a:r>
            <a:r>
              <a:rPr lang="en-US" sz="2000" dirty="0"/>
              <a:t>: This is just another of Chernoff bound.</a:t>
            </a:r>
          </a:p>
          <a:p>
            <a:r>
              <a:rPr lang="en-US" sz="2000" dirty="0"/>
              <a:t>Fix an optimal cut in G. Let’s say the edges in the cut are some set C. Note that |C|&gt;= m/2.</a:t>
            </a:r>
          </a:p>
          <a:p>
            <a:r>
              <a:rPr lang="en-US" sz="2000" dirty="0"/>
              <a:t>Denote by C</a:t>
            </a:r>
            <a:r>
              <a:rPr lang="en-US" sz="2000" baseline="-25000" dirty="0"/>
              <a:t>H</a:t>
            </a:r>
            <a:r>
              <a:rPr lang="en-US" sz="2000" dirty="0"/>
              <a:t> the edges of C that survive the random removal.</a:t>
            </a:r>
          </a:p>
          <a:p>
            <a:pPr algn="ctr"/>
            <a:r>
              <a:rPr lang="en-US" sz="2000" dirty="0" err="1"/>
              <a:t>Pr</a:t>
            </a:r>
            <a:r>
              <a:rPr lang="en-US" sz="2000" dirty="0"/>
              <a:t>[ |C</a:t>
            </a:r>
            <a:r>
              <a:rPr lang="en-US" sz="2000" baseline="-25000" dirty="0"/>
              <a:t>H</a:t>
            </a:r>
            <a:r>
              <a:rPr lang="en-US" sz="2000" dirty="0"/>
              <a:t>|-|C| </a:t>
            </a:r>
            <a:r>
              <a:rPr lang="en-US" sz="2500" dirty="0"/>
              <a:t>|</a:t>
            </a:r>
            <a:r>
              <a:rPr lang="en-US" sz="2000" dirty="0"/>
              <a:t> </a:t>
            </a:r>
            <a:r>
              <a:rPr lang="en-US" sz="2000" dirty="0">
                <a:latin typeface="Albany"/>
              </a:rPr>
              <a:t>&gt; </a:t>
            </a:r>
            <a:r>
              <a:rPr lang="el-GR" sz="2000" dirty="0">
                <a:latin typeface="Albany"/>
              </a:rPr>
              <a:t>ε </a:t>
            </a:r>
            <a:r>
              <a:rPr lang="en-US" sz="2000" dirty="0">
                <a:latin typeface="Albany"/>
              </a:rPr>
              <a:t>|C|</a:t>
            </a:r>
            <a:r>
              <a:rPr lang="en-US" sz="2000" dirty="0"/>
              <a:t>] &gt; 1-e</a:t>
            </a:r>
            <a:r>
              <a:rPr lang="en-US" sz="2000" baseline="30000" dirty="0"/>
              <a:t>-</a:t>
            </a:r>
            <a:r>
              <a:rPr lang="el-GR" sz="1600" baseline="30000" dirty="0">
                <a:latin typeface="Albany"/>
              </a:rPr>
              <a:t>ε</a:t>
            </a:r>
            <a:r>
              <a:rPr lang="en-US" sz="1600" baseline="50000" dirty="0"/>
              <a:t>2</a:t>
            </a:r>
            <a:r>
              <a:rPr lang="en-US" sz="2000" baseline="30000" dirty="0"/>
              <a:t>|C|/6</a:t>
            </a:r>
            <a:r>
              <a:rPr lang="en-US" sz="2000" dirty="0"/>
              <a:t> &gt; 1-e</a:t>
            </a:r>
            <a:r>
              <a:rPr lang="en-US" sz="2000" baseline="30000" dirty="0"/>
              <a:t>-</a:t>
            </a:r>
            <a:r>
              <a:rPr lang="el-GR" sz="2000" baseline="30000" dirty="0">
                <a:latin typeface="Albany"/>
              </a:rPr>
              <a:t>ε</a:t>
            </a:r>
            <a:r>
              <a:rPr lang="en-US" sz="1600" baseline="50000" dirty="0"/>
              <a:t>2</a:t>
            </a:r>
            <a:r>
              <a:rPr lang="en-US" sz="2000" baseline="30000" dirty="0"/>
              <a:t>m/12</a:t>
            </a:r>
            <a:r>
              <a:rPr lang="en-US" sz="2000" dirty="0"/>
              <a:t>&gt;1-2</a:t>
            </a:r>
            <a:r>
              <a:rPr lang="en-US" sz="2000" baseline="30000" dirty="0"/>
              <a:t>-n</a:t>
            </a:r>
          </a:p>
          <a:p>
            <a:pPr algn="l"/>
            <a:r>
              <a:rPr lang="en-US" sz="2000" dirty="0"/>
              <a:t>In particular, with this probability |C</a:t>
            </a:r>
            <a:r>
              <a:rPr lang="en-US" sz="2000" baseline="-25000" dirty="0"/>
              <a:t>H</a:t>
            </a:r>
            <a:r>
              <a:rPr lang="en-US" sz="2000" dirty="0"/>
              <a:t>| &gt; |C|-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|C|.</a:t>
            </a:r>
          </a:p>
          <a:p>
            <a:pPr algn="l"/>
            <a:r>
              <a:rPr lang="en-US" sz="2000" dirty="0">
                <a:latin typeface="Albany"/>
              </a:rPr>
              <a:t>Normalizing by </a:t>
            </a:r>
            <a:r>
              <a:rPr lang="en-US" sz="2000" dirty="0" err="1">
                <a:latin typeface="Albany"/>
              </a:rPr>
              <a:t>m</a:t>
            </a:r>
            <a:r>
              <a:rPr lang="en-US" sz="2000" baseline="-25000" dirty="0" err="1">
                <a:latin typeface="Albany"/>
              </a:rPr>
              <a:t>H</a:t>
            </a:r>
            <a:r>
              <a:rPr lang="en-US" sz="2000" dirty="0">
                <a:latin typeface="Albany"/>
              </a:rPr>
              <a:t>, + the previous item </a:t>
            </a:r>
            <a:r>
              <a:rPr lang="en-US" sz="2000" dirty="0">
                <a:latin typeface="Albany"/>
                <a:sym typeface="Wingdings" panose="05000000000000000000" pitchFamily="2" charset="2"/>
              </a:rPr>
              <a:t> </a:t>
            </a:r>
            <a:r>
              <a:rPr lang="en-US" sz="2000" dirty="0">
                <a:latin typeface="Albany"/>
              </a:rPr>
              <a:t>max-cut(H) &gt;=</a:t>
            </a:r>
            <a:r>
              <a:rPr lang="en-US" sz="2000" dirty="0"/>
              <a:t> max-cut(G)-2</a:t>
            </a:r>
            <a:r>
              <a:rPr lang="el-GR" sz="2000" dirty="0"/>
              <a:t>ε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197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Max-Cut is preserved for random subgraph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Prove</a:t>
            </a:r>
            <a:r>
              <a:rPr lang="en-US" sz="2000" dirty="0"/>
              <a:t>: max-cut(H) &lt; max-cut(G)+</a:t>
            </a:r>
            <a:r>
              <a:rPr lang="el-GR" sz="2000" dirty="0"/>
              <a:t>ε</a:t>
            </a:r>
            <a:r>
              <a:rPr lang="en-US" sz="2000" dirty="0"/>
              <a:t> with high probability</a:t>
            </a:r>
            <a:endParaRPr lang="en-US" sz="2000" baseline="30000" dirty="0"/>
          </a:p>
          <a:p>
            <a:r>
              <a:rPr lang="en-US" sz="2000" u="sng" dirty="0"/>
              <a:t>Proof</a:t>
            </a:r>
            <a:r>
              <a:rPr lang="en-US" sz="2000" dirty="0"/>
              <a:t>: This is yet another of Chernoff bound + union bound</a:t>
            </a:r>
          </a:p>
          <a:p>
            <a:r>
              <a:rPr lang="en-US" sz="2000" dirty="0"/>
              <a:t>Fix </a:t>
            </a:r>
            <a:r>
              <a:rPr lang="en-US" sz="2000" i="1" u="sng" dirty="0"/>
              <a:t>any </a:t>
            </a:r>
            <a:r>
              <a:rPr lang="en-US" sz="2000" dirty="0"/>
              <a:t>cut in G. Let’s say the edges in the cut are some set C.</a:t>
            </a:r>
          </a:p>
          <a:p>
            <a:r>
              <a:rPr lang="en-US" sz="2000" dirty="0"/>
              <a:t>Note that if |C|&lt;m/4, then the corresponding cut mot be max-cut in H anyway.</a:t>
            </a:r>
          </a:p>
          <a:p>
            <a:r>
              <a:rPr lang="en-US" sz="2000" dirty="0"/>
              <a:t>Denote by C</a:t>
            </a:r>
            <a:r>
              <a:rPr lang="en-US" sz="2000" baseline="-25000" dirty="0"/>
              <a:t>H</a:t>
            </a:r>
            <a:r>
              <a:rPr lang="en-US" sz="2000" dirty="0"/>
              <a:t> the edges of C that survive the random removal.</a:t>
            </a:r>
          </a:p>
          <a:p>
            <a:pPr algn="ctr"/>
            <a:r>
              <a:rPr lang="en-US" sz="2000" dirty="0" err="1"/>
              <a:t>Pr</a:t>
            </a:r>
            <a:r>
              <a:rPr lang="en-US" sz="2000" dirty="0"/>
              <a:t>[ |C</a:t>
            </a:r>
            <a:r>
              <a:rPr lang="en-US" sz="2000" baseline="-25000" dirty="0"/>
              <a:t>H</a:t>
            </a:r>
            <a:r>
              <a:rPr lang="en-US" sz="2000" dirty="0"/>
              <a:t>|-|C| </a:t>
            </a:r>
            <a:r>
              <a:rPr lang="en-US" sz="2500" dirty="0"/>
              <a:t>|</a:t>
            </a:r>
            <a:r>
              <a:rPr lang="en-US" sz="2000" dirty="0"/>
              <a:t> </a:t>
            </a:r>
            <a:r>
              <a:rPr lang="en-US" sz="2000" dirty="0">
                <a:latin typeface="Albany"/>
              </a:rPr>
              <a:t>&gt; 𝜀|C|</a:t>
            </a:r>
            <a:r>
              <a:rPr lang="en-US" sz="2000" dirty="0"/>
              <a:t>] &gt; 1-e</a:t>
            </a:r>
            <a:r>
              <a:rPr lang="en-US" sz="2000" baseline="30000" dirty="0"/>
              <a:t>-</a:t>
            </a:r>
            <a:r>
              <a:rPr lang="el-GR" sz="2000" baseline="30000" dirty="0"/>
              <a:t>ε</a:t>
            </a:r>
            <a:r>
              <a:rPr lang="en-US" sz="1600" baseline="50000" dirty="0"/>
              <a:t>2</a:t>
            </a:r>
            <a:r>
              <a:rPr lang="en-US" sz="2000" baseline="30000" dirty="0"/>
              <a:t>|C|/6</a:t>
            </a:r>
            <a:r>
              <a:rPr lang="en-US" sz="2000" dirty="0"/>
              <a:t> &gt; 1-e</a:t>
            </a:r>
            <a:r>
              <a:rPr lang="en-US" sz="2000" baseline="30000" dirty="0"/>
              <a:t>-</a:t>
            </a:r>
            <a:r>
              <a:rPr lang="el-GR" sz="1600" baseline="30000" dirty="0">
                <a:latin typeface="Albany"/>
              </a:rPr>
              <a:t>ε</a:t>
            </a:r>
            <a:r>
              <a:rPr lang="en-US" sz="1600" baseline="50000" dirty="0"/>
              <a:t>2</a:t>
            </a:r>
            <a:r>
              <a:rPr lang="en-US" sz="2000" baseline="30000" dirty="0"/>
              <a:t>m/12</a:t>
            </a:r>
            <a:r>
              <a:rPr lang="en-US" sz="2000" dirty="0"/>
              <a:t>&gt;1-2</a:t>
            </a:r>
            <a:r>
              <a:rPr lang="en-US" sz="2000" baseline="30000" dirty="0"/>
              <a:t>-3n</a:t>
            </a:r>
          </a:p>
          <a:p>
            <a:pPr algn="l"/>
            <a:r>
              <a:rPr lang="en-US" sz="2000" dirty="0"/>
              <a:t>(again, assuming that </a:t>
            </a:r>
          </a:p>
          <a:p>
            <a:pPr algn="l"/>
            <a:r>
              <a:rPr lang="en-US" sz="2000" dirty="0"/>
              <a:t>In particular, with this probability |C</a:t>
            </a:r>
            <a:r>
              <a:rPr lang="en-US" sz="2000" baseline="-25000" dirty="0"/>
              <a:t>H</a:t>
            </a:r>
            <a:r>
              <a:rPr lang="en-US" sz="2000" dirty="0"/>
              <a:t>| &lt; |C|+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|C|.</a:t>
            </a:r>
          </a:p>
          <a:p>
            <a:pPr algn="l"/>
            <a:r>
              <a:rPr lang="en-US" sz="2000" dirty="0">
                <a:latin typeface="Albany"/>
              </a:rPr>
              <a:t>Normalizing by </a:t>
            </a:r>
            <a:r>
              <a:rPr lang="en-US" sz="2000" dirty="0" err="1">
                <a:latin typeface="Albany"/>
              </a:rPr>
              <a:t>m</a:t>
            </a:r>
            <a:r>
              <a:rPr lang="en-US" sz="2000" baseline="-25000" dirty="0" err="1">
                <a:latin typeface="Albany"/>
              </a:rPr>
              <a:t>H</a:t>
            </a:r>
            <a:r>
              <a:rPr lang="en-US" sz="2000" dirty="0">
                <a:latin typeface="Albany"/>
              </a:rPr>
              <a:t>, + the previous item </a:t>
            </a:r>
            <a:r>
              <a:rPr lang="en-US" sz="2000" dirty="0">
                <a:latin typeface="Albany"/>
                <a:sym typeface="Wingdings" panose="05000000000000000000" pitchFamily="2" charset="2"/>
              </a:rPr>
              <a:t> </a:t>
            </a:r>
            <a:r>
              <a:rPr lang="en-US" sz="2000" dirty="0">
                <a:latin typeface="Albany"/>
              </a:rPr>
              <a:t>this-cut(H) &lt;=</a:t>
            </a:r>
            <a:r>
              <a:rPr lang="en-US" sz="2000" dirty="0"/>
              <a:t> this-cut(G)+2</a:t>
            </a:r>
            <a:r>
              <a:rPr lang="el-GR" sz="2000" dirty="0"/>
              <a:t>ε</a:t>
            </a:r>
            <a:r>
              <a:rPr lang="en-US" sz="2000" dirty="0"/>
              <a:t> </a:t>
            </a:r>
          </a:p>
          <a:p>
            <a:pPr algn="l"/>
            <a:r>
              <a:rPr lang="en-US" sz="2000" dirty="0"/>
              <a:t>Taking union bound over 2</a:t>
            </a:r>
            <a:r>
              <a:rPr lang="en-US" sz="2000" baseline="30000" dirty="0"/>
              <a:t>n</a:t>
            </a:r>
            <a:r>
              <a:rPr lang="en-US" sz="2000" dirty="0"/>
              <a:t> cuts all cuts give us the result</a:t>
            </a:r>
          </a:p>
        </p:txBody>
      </p:sp>
    </p:spTree>
    <p:extLst>
      <p:ext uri="{BB962C8B-B14F-4D97-AF65-F5344CB8AC3E}">
        <p14:creationId xmlns:p14="http://schemas.microsoft.com/office/powerpoint/2010/main" val="3133082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Solving some problems from the midterm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515433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k-</a:t>
            </a: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Min-Cut </a:t>
            </a: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algorithm</a:t>
            </a:r>
          </a:p>
        </p:txBody>
      </p:sp>
    </p:spTree>
    <p:extLst>
      <p:ext uri="{BB962C8B-B14F-4D97-AF65-F5344CB8AC3E}">
        <p14:creationId xmlns:p14="http://schemas.microsoft.com/office/powerpoint/2010/main" val="11717026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Karger‘s Min-Cut algorithm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A graph G=(V,E)</a:t>
            </a:r>
          </a:p>
          <a:p>
            <a:r>
              <a:rPr lang="en-US" sz="2000" u="sng" dirty="0"/>
              <a:t>Output</a:t>
            </a:r>
            <a:r>
              <a:rPr lang="en-US" sz="2000" dirty="0"/>
              <a:t>: minimum k-cut in G</a:t>
            </a:r>
          </a:p>
          <a:p>
            <a:endParaRPr lang="en-US" sz="2000" dirty="0"/>
          </a:p>
          <a:p>
            <a:r>
              <a:rPr lang="en-US" sz="2000" dirty="0"/>
              <a:t>A partition of the vertices into k non-empty parts such that the edges in the k-cut is minimal</a:t>
            </a:r>
          </a:p>
        </p:txBody>
      </p:sp>
    </p:spTree>
    <p:extLst>
      <p:ext uri="{BB962C8B-B14F-4D97-AF65-F5344CB8AC3E}">
        <p14:creationId xmlns:p14="http://schemas.microsoft.com/office/powerpoint/2010/main" val="174987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Karger‘s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A connected graph G=(V,E)</a:t>
            </a:r>
          </a:p>
          <a:p>
            <a:r>
              <a:rPr lang="en-US" sz="2000" u="sng" dirty="0"/>
              <a:t>Output</a:t>
            </a:r>
            <a:r>
              <a:rPr lang="en-US" sz="2000" dirty="0"/>
              <a:t>: Min-Cut(G)</a:t>
            </a:r>
          </a:p>
          <a:p>
            <a:endParaRPr lang="en-US" sz="2000" dirty="0"/>
          </a:p>
          <a:p>
            <a:r>
              <a:rPr lang="en-US" sz="2000" u="sng" dirty="0"/>
              <a:t>Algorithm</a:t>
            </a:r>
            <a:r>
              <a:rPr lang="en-US" sz="2000" dirty="0"/>
              <a:t>:</a:t>
            </a:r>
          </a:p>
          <a:p>
            <a:r>
              <a:rPr lang="en-US" sz="2000" dirty="0"/>
              <a:t>While G has more than 2 vertices do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Choose a random edge </a:t>
            </a:r>
            <a:r>
              <a:rPr lang="en-US" sz="2000" dirty="0" err="1"/>
              <a:t>e∈E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Contract e</a:t>
            </a:r>
          </a:p>
          <a:p>
            <a:r>
              <a:rPr lang="en-US" sz="2000" dirty="0"/>
              <a:t>Return the partition corresponding to the two remaining </a:t>
            </a:r>
            <a:r>
              <a:rPr lang="en-US" sz="2000" dirty="0" err="1"/>
              <a:t>supernodes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4313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Karger‘s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200" dirty="0"/>
              <a:t>Example:</a:t>
            </a:r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r>
              <a:rPr lang="en-US" sz="2200" dirty="0"/>
              <a:t>The partition is S = {</a:t>
            </a:r>
            <a:r>
              <a:rPr lang="en-US" sz="2200" dirty="0" err="1"/>
              <a:t>a,b,c</a:t>
            </a:r>
            <a:r>
              <a:rPr lang="en-US" sz="2200" dirty="0"/>
              <a:t>}  V\S = {</a:t>
            </a:r>
            <a:r>
              <a:rPr lang="en-US" sz="2200" dirty="0" err="1"/>
              <a:t>e,f</a:t>
            </a:r>
            <a:r>
              <a:rPr lang="en-US" sz="2200" dirty="0"/>
              <a:t>}</a:t>
            </a:r>
          </a:p>
          <a:p>
            <a:r>
              <a:rPr lang="en-US" sz="2200" dirty="0"/>
              <a:t>The cut size is E(S, V\S) = 4</a:t>
            </a:r>
          </a:p>
        </p:txBody>
      </p:sp>
      <p:sp>
        <p:nvSpPr>
          <p:cNvPr id="54" name="Arrow: Right 53">
            <a:extLst>
              <a:ext uri="{FF2B5EF4-FFF2-40B4-BE49-F238E27FC236}">
                <a16:creationId xmlns:a16="http://schemas.microsoft.com/office/drawing/2014/main" id="{EAE883D5-2BDB-4441-B174-EC510ED0844B}"/>
              </a:ext>
            </a:extLst>
          </p:cNvPr>
          <p:cNvSpPr/>
          <p:nvPr/>
        </p:nvSpPr>
        <p:spPr>
          <a:xfrm>
            <a:off x="1925720" y="2707594"/>
            <a:ext cx="1208381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a,b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en-CA" dirty="0">
              <a:solidFill>
                <a:schemeClr val="tx1"/>
              </a:solidFill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00AC6100-EC47-4D7D-92DA-F45BD2851385}"/>
              </a:ext>
            </a:extLst>
          </p:cNvPr>
          <p:cNvGrpSpPr/>
          <p:nvPr/>
        </p:nvGrpSpPr>
        <p:grpSpPr>
          <a:xfrm>
            <a:off x="410219" y="2644612"/>
            <a:ext cx="1949637" cy="2667000"/>
            <a:chOff x="884332" y="2560637"/>
            <a:chExt cx="1949637" cy="2667000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F7255D4-59BF-498F-934B-043A6BC9823C}"/>
                </a:ext>
              </a:extLst>
            </p:cNvPr>
            <p:cNvGrpSpPr/>
            <p:nvPr/>
          </p:nvGrpSpPr>
          <p:grpSpPr>
            <a:xfrm>
              <a:off x="884332" y="2560637"/>
              <a:ext cx="1949637" cy="2667000"/>
              <a:chOff x="884332" y="2560637"/>
              <a:chExt cx="1949637" cy="2667000"/>
            </a:xfrm>
          </p:grpSpPr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696CDD91-1304-463E-A696-37D9FD609D3E}"/>
                  </a:ext>
                </a:extLst>
              </p:cNvPr>
              <p:cNvSpPr/>
              <p:nvPr/>
            </p:nvSpPr>
            <p:spPr>
              <a:xfrm>
                <a:off x="1646332" y="25606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a</a:t>
                </a:r>
              </a:p>
            </p:txBody>
          </p:sp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D1DE1FB6-9650-4AC3-A64E-5F95B9EACAFA}"/>
                  </a:ext>
                </a:extLst>
              </p:cNvPr>
              <p:cNvCxnSpPr>
                <a:stCxn id="4" idx="5"/>
                <a:endCxn id="7" idx="1"/>
              </p:cNvCxnSpPr>
              <p:nvPr/>
            </p:nvCxnSpPr>
            <p:spPr>
              <a:xfrm>
                <a:off x="1906495" y="2820800"/>
                <a:ext cx="6226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13B09CE8-FED6-4877-A20A-1EBD7E56262E}"/>
                  </a:ext>
                </a:extLst>
              </p:cNvPr>
              <p:cNvSpPr/>
              <p:nvPr/>
            </p:nvSpPr>
            <p:spPr>
              <a:xfrm>
                <a:off x="884332" y="36274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b</a:t>
                </a: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5ABE0B01-D6D2-4565-BBAB-1A71A9BD041B}"/>
                  </a:ext>
                </a:extLst>
              </p:cNvPr>
              <p:cNvSpPr/>
              <p:nvPr/>
            </p:nvSpPr>
            <p:spPr>
              <a:xfrm>
                <a:off x="2484532" y="36274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5230FBE-7F78-4C94-95A5-A1D024A9868E}"/>
                  </a:ext>
                </a:extLst>
              </p:cNvPr>
              <p:cNvSpPr/>
              <p:nvPr/>
            </p:nvSpPr>
            <p:spPr>
              <a:xfrm>
                <a:off x="1646332" y="49228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e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98919B4C-5456-400D-A5B7-73187C6AD86E}"/>
                  </a:ext>
                </a:extLst>
              </p:cNvPr>
              <p:cNvSpPr/>
              <p:nvPr/>
            </p:nvSpPr>
            <p:spPr>
              <a:xfrm>
                <a:off x="2529169" y="4534112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f</a:t>
                </a: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8BF45549-CEA5-4FEF-B482-EA4CF47A2952}"/>
                  </a:ext>
                </a:extLst>
              </p:cNvPr>
              <p:cNvCxnSpPr>
                <a:stCxn id="4" idx="3"/>
                <a:endCxn id="6" idx="7"/>
              </p:cNvCxnSpPr>
              <p:nvPr/>
            </p:nvCxnSpPr>
            <p:spPr>
              <a:xfrm flipH="1">
                <a:off x="1144495" y="2820800"/>
                <a:ext cx="5464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CBBE34F1-96D5-46CF-A6FB-F0090B5018CA}"/>
                  </a:ext>
                </a:extLst>
              </p:cNvPr>
              <p:cNvCxnSpPr>
                <a:stCxn id="7" idx="5"/>
                <a:endCxn id="10" idx="0"/>
              </p:cNvCxnSpPr>
              <p:nvPr/>
            </p:nvCxnSpPr>
            <p:spPr>
              <a:xfrm flipH="1">
                <a:off x="2681569" y="3887600"/>
                <a:ext cx="63126" cy="6465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24713F36-778C-4BE5-A67C-92A172385BF8}"/>
                  </a:ext>
                </a:extLst>
              </p:cNvPr>
              <p:cNvCxnSpPr>
                <a:stCxn id="6" idx="6"/>
                <a:endCxn id="7" idx="2"/>
              </p:cNvCxnSpPr>
              <p:nvPr/>
            </p:nvCxnSpPr>
            <p:spPr>
              <a:xfrm>
                <a:off x="1189132" y="3779837"/>
                <a:ext cx="1295400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F221DD56-6F6B-4C04-B98D-ECF4C7547347}"/>
                  </a:ext>
                </a:extLst>
              </p:cNvPr>
              <p:cNvCxnSpPr>
                <a:stCxn id="6" idx="4"/>
                <a:endCxn id="9" idx="1"/>
              </p:cNvCxnSpPr>
              <p:nvPr/>
            </p:nvCxnSpPr>
            <p:spPr>
              <a:xfrm>
                <a:off x="1036732" y="3932237"/>
                <a:ext cx="654237" cy="10352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17DEEC9D-CF52-47E6-B320-AB7F9830E307}"/>
                  </a:ext>
                </a:extLst>
              </p:cNvPr>
              <p:cNvCxnSpPr>
                <a:stCxn id="10" idx="2"/>
                <a:endCxn id="9" idx="6"/>
              </p:cNvCxnSpPr>
              <p:nvPr/>
            </p:nvCxnSpPr>
            <p:spPr>
              <a:xfrm flipH="1">
                <a:off x="1951132" y="4686512"/>
                <a:ext cx="578037" cy="38872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CFFEFAC0-20F9-4F13-A69B-C89B82D7A394}"/>
                  </a:ext>
                </a:extLst>
              </p:cNvPr>
              <p:cNvCxnSpPr>
                <a:stCxn id="4" idx="4"/>
                <a:endCxn id="9" idx="0"/>
              </p:cNvCxnSpPr>
              <p:nvPr/>
            </p:nvCxnSpPr>
            <p:spPr>
              <a:xfrm>
                <a:off x="1798732" y="2865437"/>
                <a:ext cx="0" cy="20574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A29B7FF6-D2A4-4615-9D12-37F1F7BE1508}"/>
                </a:ext>
              </a:extLst>
            </p:cNvPr>
            <p:cNvCxnSpPr>
              <a:cxnSpLocks/>
              <a:stCxn id="6" idx="5"/>
              <a:endCxn id="10" idx="1"/>
            </p:cNvCxnSpPr>
            <p:nvPr/>
          </p:nvCxnSpPr>
          <p:spPr>
            <a:xfrm>
              <a:off x="1144495" y="3887600"/>
              <a:ext cx="1429311" cy="691149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D3EB1D15-0205-4357-B831-C77FFBAB88A6}"/>
              </a:ext>
            </a:extLst>
          </p:cNvPr>
          <p:cNvGrpSpPr/>
          <p:nvPr/>
        </p:nvGrpSpPr>
        <p:grpSpPr>
          <a:xfrm>
            <a:off x="3352486" y="2224803"/>
            <a:ext cx="1006982" cy="3125351"/>
            <a:chOff x="4347148" y="2095749"/>
            <a:chExt cx="1006982" cy="3125351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1681F0D1-2C9C-4B34-B9B9-E304244238A5}"/>
                </a:ext>
              </a:extLst>
            </p:cNvPr>
            <p:cNvGrpSpPr/>
            <p:nvPr/>
          </p:nvGrpSpPr>
          <p:grpSpPr>
            <a:xfrm>
              <a:off x="4347148" y="2095749"/>
              <a:ext cx="1006982" cy="3125351"/>
              <a:chOff x="1646331" y="2102286"/>
              <a:chExt cx="1006982" cy="3125351"/>
            </a:xfrm>
          </p:grpSpPr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79DCBF8E-59F7-422E-B634-20CCBA48D1BA}"/>
                  </a:ext>
                </a:extLst>
              </p:cNvPr>
              <p:cNvSpPr/>
              <p:nvPr/>
            </p:nvSpPr>
            <p:spPr>
              <a:xfrm>
                <a:off x="1646331" y="2102286"/>
                <a:ext cx="763151" cy="763151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ab</a:t>
                </a:r>
              </a:p>
            </p:txBody>
          </p:sp>
          <p:cxnSp>
            <p:nvCxnSpPr>
              <p:cNvPr id="43" name="Straight Arrow Connector 42">
                <a:extLst>
                  <a:ext uri="{FF2B5EF4-FFF2-40B4-BE49-F238E27FC236}">
                    <a16:creationId xmlns:a16="http://schemas.microsoft.com/office/drawing/2014/main" id="{B597AB58-DD66-4148-AA02-611384747B3C}"/>
                  </a:ext>
                </a:extLst>
              </p:cNvPr>
              <p:cNvCxnSpPr>
                <a:cxnSpLocks/>
                <a:stCxn id="42" idx="5"/>
                <a:endCxn id="45" idx="1"/>
              </p:cNvCxnSpPr>
              <p:nvPr/>
            </p:nvCxnSpPr>
            <p:spPr>
              <a:xfrm>
                <a:off x="2297721" y="2753676"/>
                <a:ext cx="95429" cy="92663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E76643A8-6EA9-49F7-8415-903D3EA04DB9}"/>
                  </a:ext>
                </a:extLst>
              </p:cNvPr>
              <p:cNvSpPr/>
              <p:nvPr/>
            </p:nvSpPr>
            <p:spPr>
              <a:xfrm>
                <a:off x="2348513" y="3635674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BD692355-45E3-4A05-A3AB-28F7C7F77487}"/>
                  </a:ext>
                </a:extLst>
              </p:cNvPr>
              <p:cNvSpPr/>
              <p:nvPr/>
            </p:nvSpPr>
            <p:spPr>
              <a:xfrm>
                <a:off x="1646332" y="49228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e</a:t>
                </a:r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8D74B1E7-78E4-4AE3-9F04-C818F8A039BA}"/>
                  </a:ext>
                </a:extLst>
              </p:cNvPr>
              <p:cNvSpPr/>
              <p:nvPr/>
            </p:nvSpPr>
            <p:spPr>
              <a:xfrm>
                <a:off x="2294859" y="4558312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f</a:t>
                </a:r>
              </a:p>
            </p:txBody>
          </p:sp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6CEFB2C3-CB8E-4E46-B04E-B6001930C77A}"/>
                  </a:ext>
                </a:extLst>
              </p:cNvPr>
              <p:cNvCxnSpPr>
                <a:cxnSpLocks/>
                <a:stCxn id="45" idx="4"/>
                <a:endCxn id="47" idx="0"/>
              </p:cNvCxnSpPr>
              <p:nvPr/>
            </p:nvCxnSpPr>
            <p:spPr>
              <a:xfrm flipH="1">
                <a:off x="2447259" y="3940474"/>
                <a:ext cx="53654" cy="617838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BF09F4CD-A386-4756-A562-29871C9914D9}"/>
                  </a:ext>
                </a:extLst>
              </p:cNvPr>
              <p:cNvCxnSpPr>
                <a:cxnSpLocks/>
                <a:stCxn id="42" idx="6"/>
                <a:endCxn id="45" idx="7"/>
              </p:cNvCxnSpPr>
              <p:nvPr/>
            </p:nvCxnSpPr>
            <p:spPr>
              <a:xfrm>
                <a:off x="2409482" y="2483862"/>
                <a:ext cx="199194" cy="1196449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957582EA-1B3F-4F48-B157-DDBCA70663BB}"/>
                  </a:ext>
                </a:extLst>
              </p:cNvPr>
              <p:cNvCxnSpPr>
                <a:cxnSpLocks/>
                <a:stCxn id="42" idx="2"/>
                <a:endCxn id="46" idx="1"/>
              </p:cNvCxnSpPr>
              <p:nvPr/>
            </p:nvCxnSpPr>
            <p:spPr>
              <a:xfrm>
                <a:off x="1646331" y="2483862"/>
                <a:ext cx="44638" cy="24836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>
                <a:extLst>
                  <a:ext uri="{FF2B5EF4-FFF2-40B4-BE49-F238E27FC236}">
                    <a16:creationId xmlns:a16="http://schemas.microsoft.com/office/drawing/2014/main" id="{DC875636-0CEB-41AF-A516-F3CDEC26652A}"/>
                  </a:ext>
                </a:extLst>
              </p:cNvPr>
              <p:cNvCxnSpPr>
                <a:stCxn id="47" idx="2"/>
                <a:endCxn id="46" idx="6"/>
              </p:cNvCxnSpPr>
              <p:nvPr/>
            </p:nvCxnSpPr>
            <p:spPr>
              <a:xfrm flipH="1">
                <a:off x="1951132" y="4710712"/>
                <a:ext cx="343727" cy="36452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CC0FF369-963B-4109-9224-FC708198B3DA}"/>
                  </a:ext>
                </a:extLst>
              </p:cNvPr>
              <p:cNvCxnSpPr>
                <a:cxnSpLocks/>
                <a:stCxn id="42" idx="3"/>
                <a:endCxn id="46" idx="0"/>
              </p:cNvCxnSpPr>
              <p:nvPr/>
            </p:nvCxnSpPr>
            <p:spPr>
              <a:xfrm>
                <a:off x="1758092" y="2753676"/>
                <a:ext cx="40640" cy="216916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06F7C479-BFA5-46C2-B0A6-1C61328E59EE}"/>
                </a:ext>
              </a:extLst>
            </p:cNvPr>
            <p:cNvCxnSpPr>
              <a:cxnSpLocks/>
              <a:stCxn id="42" idx="4"/>
              <a:endCxn id="47" idx="1"/>
            </p:cNvCxnSpPr>
            <p:nvPr/>
          </p:nvCxnSpPr>
          <p:spPr>
            <a:xfrm>
              <a:off x="4728724" y="2858900"/>
              <a:ext cx="311589" cy="173751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F335B4BB-12F1-4AAF-B835-82C88BFD46F5}"/>
              </a:ext>
            </a:extLst>
          </p:cNvPr>
          <p:cNvSpPr/>
          <p:nvPr/>
        </p:nvSpPr>
        <p:spPr>
          <a:xfrm>
            <a:off x="4427333" y="2707594"/>
            <a:ext cx="1208381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e,f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en-CA" dirty="0">
              <a:solidFill>
                <a:schemeClr val="tx1"/>
              </a:solidFill>
            </a:endParaRP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509CA25-95FE-4578-BB69-0C78186B4F96}"/>
              </a:ext>
            </a:extLst>
          </p:cNvPr>
          <p:cNvGrpSpPr/>
          <p:nvPr/>
        </p:nvGrpSpPr>
        <p:grpSpPr>
          <a:xfrm>
            <a:off x="5704899" y="2096701"/>
            <a:ext cx="1308708" cy="3612113"/>
            <a:chOff x="4137204" y="2158491"/>
            <a:chExt cx="1308708" cy="3612113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04E739A8-7037-4C4D-AA39-0D32168903AD}"/>
                </a:ext>
              </a:extLst>
            </p:cNvPr>
            <p:cNvGrpSpPr/>
            <p:nvPr/>
          </p:nvGrpSpPr>
          <p:grpSpPr>
            <a:xfrm>
              <a:off x="4137204" y="2158491"/>
              <a:ext cx="1308708" cy="3612113"/>
              <a:chOff x="1436387" y="2165028"/>
              <a:chExt cx="1308708" cy="3612113"/>
            </a:xfrm>
          </p:grpSpPr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904E444D-F32E-438B-A83E-FFE2EDEC3102}"/>
                  </a:ext>
                </a:extLst>
              </p:cNvPr>
              <p:cNvSpPr/>
              <p:nvPr/>
            </p:nvSpPr>
            <p:spPr>
              <a:xfrm>
                <a:off x="1646331" y="2165028"/>
                <a:ext cx="700409" cy="700409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ab</a:t>
                </a:r>
              </a:p>
            </p:txBody>
          </p: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F3F2F33F-25B4-4271-B6E2-0ED1B4F3231D}"/>
                  </a:ext>
                </a:extLst>
              </p:cNvPr>
              <p:cNvCxnSpPr>
                <a:cxnSpLocks/>
                <a:stCxn id="77" idx="5"/>
                <a:endCxn id="81" idx="0"/>
              </p:cNvCxnSpPr>
              <p:nvPr/>
            </p:nvCxnSpPr>
            <p:spPr>
              <a:xfrm>
                <a:off x="2244167" y="2762864"/>
                <a:ext cx="300874" cy="133014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ECC3173D-05BF-456F-A252-A88CD85E9D6D}"/>
                  </a:ext>
                </a:extLst>
              </p:cNvPr>
              <p:cNvSpPr/>
              <p:nvPr/>
            </p:nvSpPr>
            <p:spPr>
              <a:xfrm>
                <a:off x="1436387" y="5058701"/>
                <a:ext cx="718440" cy="71844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 err="1"/>
                  <a:t>ef</a:t>
                </a:r>
                <a:endParaRPr lang="en-US" dirty="0"/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C1858712-B6DC-4446-AAF8-48B0F0B9D70C}"/>
                  </a:ext>
                </a:extLst>
              </p:cNvPr>
              <p:cNvSpPr/>
              <p:nvPr/>
            </p:nvSpPr>
            <p:spPr>
              <a:xfrm>
                <a:off x="2344987" y="4093007"/>
                <a:ext cx="400108" cy="320133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cxnSp>
            <p:nvCxnSpPr>
              <p:cNvPr id="83" name="Straight Arrow Connector 82">
                <a:extLst>
                  <a:ext uri="{FF2B5EF4-FFF2-40B4-BE49-F238E27FC236}">
                    <a16:creationId xmlns:a16="http://schemas.microsoft.com/office/drawing/2014/main" id="{F662CCF2-5AEE-4FF3-AFB7-52742B0ACAD1}"/>
                  </a:ext>
                </a:extLst>
              </p:cNvPr>
              <p:cNvCxnSpPr>
                <a:cxnSpLocks/>
                <a:stCxn id="77" idx="6"/>
                <a:endCxn id="81" idx="7"/>
              </p:cNvCxnSpPr>
              <p:nvPr/>
            </p:nvCxnSpPr>
            <p:spPr>
              <a:xfrm>
                <a:off x="2346740" y="2515233"/>
                <a:ext cx="339761" cy="162465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31823281-D8CD-4ECF-988B-68BBE66FC661}"/>
                  </a:ext>
                </a:extLst>
              </p:cNvPr>
              <p:cNvCxnSpPr>
                <a:cxnSpLocks/>
                <a:stCxn id="77" idx="2"/>
                <a:endCxn id="80" idx="1"/>
              </p:cNvCxnSpPr>
              <p:nvPr/>
            </p:nvCxnSpPr>
            <p:spPr>
              <a:xfrm flipH="1">
                <a:off x="1541600" y="2515233"/>
                <a:ext cx="104731" cy="264868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A945972B-BC66-45D5-B5B7-7C5C9F463B08}"/>
                  </a:ext>
                </a:extLst>
              </p:cNvPr>
              <p:cNvCxnSpPr>
                <a:cxnSpLocks/>
                <a:stCxn id="81" idx="3"/>
                <a:endCxn id="80" idx="6"/>
              </p:cNvCxnSpPr>
              <p:nvPr/>
            </p:nvCxnSpPr>
            <p:spPr>
              <a:xfrm flipH="1">
                <a:off x="2154827" y="4366258"/>
                <a:ext cx="248754" cy="105166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745C7990-E6FF-4205-AC53-906C7289FA97}"/>
                  </a:ext>
                </a:extLst>
              </p:cNvPr>
              <p:cNvCxnSpPr>
                <a:cxnSpLocks/>
                <a:stCxn id="77" idx="3"/>
                <a:endCxn id="80" idx="0"/>
              </p:cNvCxnSpPr>
              <p:nvPr/>
            </p:nvCxnSpPr>
            <p:spPr>
              <a:xfrm>
                <a:off x="1748904" y="2762864"/>
                <a:ext cx="46703" cy="22958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7F21A94A-7DAD-43C3-8F66-BD7B5392773F}"/>
                </a:ext>
              </a:extLst>
            </p:cNvPr>
            <p:cNvCxnSpPr>
              <a:cxnSpLocks/>
              <a:stCxn id="77" idx="4"/>
              <a:endCxn id="80" idx="7"/>
            </p:cNvCxnSpPr>
            <p:nvPr/>
          </p:nvCxnSpPr>
          <p:spPr>
            <a:xfrm>
              <a:off x="4697353" y="2858900"/>
              <a:ext cx="53078" cy="229847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Arrow: Right 104">
            <a:extLst>
              <a:ext uri="{FF2B5EF4-FFF2-40B4-BE49-F238E27FC236}">
                <a16:creationId xmlns:a16="http://schemas.microsoft.com/office/drawing/2014/main" id="{7D3E7712-EC90-412D-8473-8E6E38E7622A}"/>
              </a:ext>
            </a:extLst>
          </p:cNvPr>
          <p:cNvSpPr/>
          <p:nvPr/>
        </p:nvSpPr>
        <p:spPr>
          <a:xfrm>
            <a:off x="7085460" y="2707594"/>
            <a:ext cx="1208381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ab,c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en-CA" dirty="0">
              <a:solidFill>
                <a:schemeClr val="tx1"/>
              </a:solidFill>
            </a:endParaRPr>
          </a:p>
        </p:txBody>
      </p: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4181458F-E26B-4389-ABB5-7802EFA3A7B8}"/>
              </a:ext>
            </a:extLst>
          </p:cNvPr>
          <p:cNvGrpSpPr/>
          <p:nvPr/>
        </p:nvGrpSpPr>
        <p:grpSpPr>
          <a:xfrm>
            <a:off x="8521315" y="2160658"/>
            <a:ext cx="1135231" cy="3563549"/>
            <a:chOff x="1646334" y="2323742"/>
            <a:chExt cx="988105" cy="3101710"/>
          </a:xfrm>
        </p:grpSpPr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922041C4-CD99-478F-92E8-ABB207207579}"/>
                </a:ext>
              </a:extLst>
            </p:cNvPr>
            <p:cNvSpPr/>
            <p:nvPr/>
          </p:nvSpPr>
          <p:spPr>
            <a:xfrm>
              <a:off x="1646334" y="2323742"/>
              <a:ext cx="773725" cy="69640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n-US" dirty="0" err="1"/>
                <a:t>abc</a:t>
              </a:r>
              <a:endParaRPr lang="en-US" dirty="0"/>
            </a:p>
          </p:txBody>
        </p:sp>
        <p:cxnSp>
          <p:nvCxnSpPr>
            <p:cNvPr id="131" name="Straight Arrow Connector 130">
              <a:extLst>
                <a:ext uri="{FF2B5EF4-FFF2-40B4-BE49-F238E27FC236}">
                  <a16:creationId xmlns:a16="http://schemas.microsoft.com/office/drawing/2014/main" id="{6C7B1186-3E7A-4856-BC4A-4B81C10687E6}"/>
                </a:ext>
              </a:extLst>
            </p:cNvPr>
            <p:cNvCxnSpPr>
              <a:cxnSpLocks/>
              <a:stCxn id="130" idx="5"/>
              <a:endCxn id="133" idx="0"/>
            </p:cNvCxnSpPr>
            <p:nvPr/>
          </p:nvCxnSpPr>
          <p:spPr>
            <a:xfrm flipH="1">
              <a:off x="2194267" y="2918160"/>
              <a:ext cx="112482" cy="166326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8F4B5150-8968-47B2-8FAD-FEC10F4911BF}"/>
                </a:ext>
              </a:extLst>
            </p:cNvPr>
            <p:cNvSpPr/>
            <p:nvPr/>
          </p:nvSpPr>
          <p:spPr>
            <a:xfrm>
              <a:off x="1754095" y="4581423"/>
              <a:ext cx="880344" cy="844029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n-US" dirty="0" err="1"/>
                <a:t>ef</a:t>
              </a:r>
              <a:endParaRPr lang="en-US" dirty="0"/>
            </a:p>
          </p:txBody>
        </p:sp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91178310-AFDF-4792-A512-8F0383459BAC}"/>
                </a:ext>
              </a:extLst>
            </p:cNvPr>
            <p:cNvCxnSpPr>
              <a:cxnSpLocks/>
              <a:stCxn id="130" idx="6"/>
              <a:endCxn id="133" idx="7"/>
            </p:cNvCxnSpPr>
            <p:nvPr/>
          </p:nvCxnSpPr>
          <p:spPr>
            <a:xfrm>
              <a:off x="2420059" y="2671944"/>
              <a:ext cx="85457" cy="203308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145FD135-8C3D-4FA8-A8E0-1A03D1E66F8F}"/>
                </a:ext>
              </a:extLst>
            </p:cNvPr>
            <p:cNvCxnSpPr>
              <a:cxnSpLocks/>
              <a:stCxn id="130" idx="2"/>
              <a:endCxn id="133" idx="2"/>
            </p:cNvCxnSpPr>
            <p:nvPr/>
          </p:nvCxnSpPr>
          <p:spPr>
            <a:xfrm>
              <a:off x="1646334" y="2671944"/>
              <a:ext cx="107761" cy="233149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>
              <a:extLst>
                <a:ext uri="{FF2B5EF4-FFF2-40B4-BE49-F238E27FC236}">
                  <a16:creationId xmlns:a16="http://schemas.microsoft.com/office/drawing/2014/main" id="{F8975FE0-A6B7-42CB-B387-2E86736DAB13}"/>
                </a:ext>
              </a:extLst>
            </p:cNvPr>
            <p:cNvCxnSpPr>
              <a:cxnSpLocks/>
              <a:stCxn id="130" idx="4"/>
              <a:endCxn id="133" idx="1"/>
            </p:cNvCxnSpPr>
            <p:nvPr/>
          </p:nvCxnSpPr>
          <p:spPr>
            <a:xfrm flipH="1">
              <a:off x="1883018" y="3020147"/>
              <a:ext cx="150178" cy="168488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9128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72" grpId="0" animBg="1"/>
      <p:bldP spid="10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Karger‘s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A connected graph G=(V,E)</a:t>
            </a:r>
          </a:p>
          <a:p>
            <a:r>
              <a:rPr lang="en-US" sz="2000" u="sng" dirty="0"/>
              <a:t>Output</a:t>
            </a:r>
            <a:r>
              <a:rPr lang="en-US" sz="2000" dirty="0"/>
              <a:t>: Min-Cut(G)</a:t>
            </a:r>
          </a:p>
          <a:p>
            <a:endParaRPr lang="en-US" sz="2000" dirty="0"/>
          </a:p>
          <a:p>
            <a:r>
              <a:rPr lang="en-US" sz="2000" u="sng" dirty="0"/>
              <a:t>Algorithm</a:t>
            </a:r>
            <a:r>
              <a:rPr lang="en-US" sz="2000" dirty="0"/>
              <a:t>:</a:t>
            </a:r>
          </a:p>
          <a:p>
            <a:r>
              <a:rPr lang="en-US" sz="2000" dirty="0"/>
              <a:t>While G has more than 2 vertices do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Choose a random edge </a:t>
            </a:r>
            <a:r>
              <a:rPr lang="en-US" sz="2000" dirty="0" err="1"/>
              <a:t>e∈E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Contract e</a:t>
            </a:r>
          </a:p>
          <a:p>
            <a:r>
              <a:rPr lang="en-US" sz="2000" dirty="0"/>
              <a:t>Return the partition corresponding to the two remaining </a:t>
            </a:r>
            <a:r>
              <a:rPr lang="en-US" sz="2000" dirty="0" err="1"/>
              <a:t>supernodes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9885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Karger‘s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r>
                  <a:rPr lang="en-US" sz="2000" u="sng" dirty="0"/>
                  <a:t>Theorem</a:t>
                </a:r>
                <a:r>
                  <a:rPr lang="en-US" sz="2000" dirty="0"/>
                  <a:t>: Let (S, V\S) be a partition corresponding to the minimum cut in G.</a:t>
                </a:r>
              </a:p>
              <a:p>
                <a:r>
                  <a:rPr lang="en-US" sz="2000" dirty="0"/>
                  <a:t>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𝑎𝑙𝑔𝑜𝑟𝑖𝑡h𝑚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𝑟𝑒𝑡𝑢𝑟𝑛𝑠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𝑡h𝑖𝑠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𝑝𝑎𝑟𝑡𝑖𝑡𝑖𝑜𝑛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endParaRPr lang="en-US" sz="2000" dirty="0"/>
              </a:p>
              <a:p>
                <a:r>
                  <a:rPr lang="en-US" sz="2000" u="sng" dirty="0"/>
                  <a:t>Proof:</a:t>
                </a:r>
                <a:r>
                  <a:rPr lang="en-US" sz="2000" dirty="0"/>
                  <a:t> Let C = E(S, V\S) be the edges in this min-cut.</a:t>
                </a:r>
              </a:p>
              <a:p>
                <a:r>
                  <a:rPr lang="en-US" sz="2000" u="sng" dirty="0"/>
                  <a:t>Observation 1:</a:t>
                </a:r>
                <a:r>
                  <a:rPr lang="en-US" sz="2000" dirty="0"/>
                  <a:t> If the algorithm never chooses an edge in C,</a:t>
                </a:r>
                <a:br>
                  <a:rPr lang="en-US" sz="2000" dirty="0"/>
                </a:br>
                <a:r>
                  <a:rPr lang="en-US" sz="2000" dirty="0"/>
                  <a:t>		then it returns (S, V\S)</a:t>
                </a: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1" smtClean="0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𝑓𝑖𝑟𝑠𝑡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𝑒𝑑𝑔𝑒𝑠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𝑛𝑜𝑡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=1 −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u="sng" dirty="0"/>
                  <a:t>Observation 2:</a:t>
                </a:r>
                <a:r>
                  <a:rPr lang="en-US" sz="2000" dirty="0"/>
                  <a:t> |C| &lt;= min-deg(G)</a:t>
                </a:r>
              </a:p>
              <a:p>
                <a:r>
                  <a:rPr lang="en-US" sz="2000" u="sng" dirty="0"/>
                  <a:t>Observation 3:</a:t>
                </a:r>
                <a:r>
                  <a:rPr lang="en-US" sz="2000" dirty="0"/>
                  <a:t> |E| &gt;= min-deg(G)*n/2</a:t>
                </a: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𝑓𝑖𝑟𝑠𝑡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𝑛𝑜𝑡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=1 −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1 −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deg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 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</m:d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b="-601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8050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Karger‘s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r>
                  <a:rPr lang="en-US" sz="2000" u="sng" dirty="0"/>
                  <a:t>Theorem</a:t>
                </a:r>
                <a:r>
                  <a:rPr lang="en-US" sz="2000" dirty="0"/>
                  <a:t>: Let (S, V\S) be a partition corresponding to the minimum cut in G.</a:t>
                </a:r>
              </a:p>
              <a:p>
                <a:r>
                  <a:rPr lang="en-US" sz="2000" dirty="0"/>
                  <a:t>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𝑎𝑙𝑔𝑜𝑟𝑖𝑡h𝑚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𝑟𝑒𝑡𝑢𝑟𝑛𝑠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𝑡h𝑖𝑠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𝑝𝑎𝑟𝑡𝑖𝑡𝑖𝑜𝑛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endParaRPr lang="en-US" sz="2000" dirty="0"/>
              </a:p>
              <a:p>
                <a:r>
                  <a:rPr lang="en-US" sz="2000" u="sng" dirty="0"/>
                  <a:t>Proof:</a:t>
                </a:r>
                <a:r>
                  <a:rPr lang="en-US" sz="2000" dirty="0"/>
                  <a:t> Thus far we showed that </a:t>
                </a:r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𝑓𝑖𝑟𝑠𝑡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𝑛𝑜𝑡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=1 −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1 −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deg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 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</m:d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pPr algn="l"/>
                <a:r>
                  <a:rPr lang="en-US" sz="2000" dirty="0"/>
                  <a:t>After contracting the first edge, we get a graph on n-1 vertices</a:t>
                </a:r>
              </a:p>
              <a:p>
                <a:pPr algn="l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𝑠𝑒𝑐𝑜𝑛𝑑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𝑛𝑜𝑡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1 </m:t>
                    </m:r>
                    <m:r>
                      <a:rPr lang="en-US" sz="200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deg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⁡(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) 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𝐺</m:t>
                                    </m:r>
                                  </m:e>
                                  <m:sup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</m:e>
                            </m:d>
                          </m:e>
                        </m:func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/2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pPr algn="l"/>
                <a:r>
                  <a:rPr lang="en-US" sz="2000" dirty="0"/>
                  <a:t>…and so on. Therefore, </a:t>
                </a: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𝑡h𝑒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𝑎𝑙𝑔𝑜𝑟𝑖𝑡h𝑚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𝑐h𝑜𝑜𝑠𝑒𝑠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𝑛𝑜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𝑓𝑟𝑜𝑚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  <m:r>
                      <m:rPr>
                        <m:nor/>
                      </m:rPr>
                      <a:rPr lang="en-US" sz="2000" dirty="0"/>
                      <m:t> 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m:rPr>
                        <m:nor/>
                      </m:rPr>
                      <a:rPr lang="en-US" sz="2000" dirty="0"/>
                      <m:t>.</m:t>
                    </m:r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−4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⋯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endParaRPr lang="en-US" sz="2000" dirty="0"/>
              </a:p>
              <a:p>
                <a:pPr algn="l"/>
                <a:endParaRPr lang="en-US" sz="2000" dirty="0"/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b="-486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4696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a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6329</TotalTime>
  <Words>1531</Words>
  <Application>Microsoft Office PowerPoint</Application>
  <PresentationFormat>Custom</PresentationFormat>
  <Paragraphs>185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Albany</vt:lpstr>
      <vt:lpstr>Arial</vt:lpstr>
      <vt:lpstr>Calibri</vt:lpstr>
      <vt:lpstr>Cambria Math</vt:lpstr>
      <vt:lpstr>Times New Roman</vt:lpstr>
      <vt:lpstr>water</vt:lpstr>
      <vt:lpstr>lyt blackandwhite</vt:lpstr>
      <vt:lpstr>PowerPoint Presentation</vt:lpstr>
      <vt:lpstr>PowerPoint Presentation</vt:lpstr>
      <vt:lpstr>PowerPoint Presentation</vt:lpstr>
      <vt:lpstr>Karger‘s Min-Cut algorithm</vt:lpstr>
      <vt:lpstr>Karger‘s Min-Cut algorithm</vt:lpstr>
      <vt:lpstr>Karger‘s Min-Cut algorithm</vt:lpstr>
      <vt:lpstr>Karger‘s Min-Cut algorithm</vt:lpstr>
      <vt:lpstr>Karger‘s Min-Cut algorithm</vt:lpstr>
      <vt:lpstr>Karger‘s Min-Cut algorithm</vt:lpstr>
      <vt:lpstr>Min-k-Cut algorithm</vt:lpstr>
      <vt:lpstr>Min-k-Cut algorithm</vt:lpstr>
      <vt:lpstr>Min-k-Cut algorithm</vt:lpstr>
      <vt:lpstr>Min-k-Cut algorithm</vt:lpstr>
      <vt:lpstr>PowerPoint Presentation</vt:lpstr>
      <vt:lpstr>Max-Cut is preserved for random subgraph</vt:lpstr>
      <vt:lpstr>Max-Cut is preserved for random subgraph</vt:lpstr>
      <vt:lpstr>Max-Cut is preserved for random subgraph</vt:lpstr>
      <vt:lpstr>Max-Cut is preserved for random subgraph</vt:lpstr>
      <vt:lpstr>Max-Cut is preserved for random subgraph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1821</cp:revision>
  <dcterms:created xsi:type="dcterms:W3CDTF">2017-07-19T12:15:02Z</dcterms:created>
  <dcterms:modified xsi:type="dcterms:W3CDTF">2020-11-04T17:35:05Z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