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256" r:id="rId2"/>
    <p:sldId id="543" r:id="rId3"/>
    <p:sldId id="564" r:id="rId4"/>
    <p:sldId id="565" r:id="rId5"/>
    <p:sldId id="566" r:id="rId6"/>
    <p:sldId id="567" r:id="rId7"/>
    <p:sldId id="572" r:id="rId8"/>
    <p:sldId id="581" r:id="rId9"/>
    <p:sldId id="569" r:id="rId10"/>
    <p:sldId id="568" r:id="rId11"/>
    <p:sldId id="575" r:id="rId12"/>
    <p:sldId id="577" r:id="rId13"/>
    <p:sldId id="580" r:id="rId14"/>
    <p:sldId id="576" r:id="rId15"/>
    <p:sldId id="579" r:id="rId16"/>
    <p:sldId id="582" r:id="rId17"/>
    <p:sldId id="583" r:id="rId18"/>
    <p:sldId id="584" r:id="rId19"/>
    <p:sldId id="587" r:id="rId20"/>
    <p:sldId id="585" r:id="rId21"/>
    <p:sldId id="588" r:id="rId22"/>
    <p:sldId id="589" r:id="rId23"/>
    <p:sldId id="590" r:id="rId24"/>
    <p:sldId id="586" r:id="rId25"/>
    <p:sldId id="398" r:id="rId26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gor Shinkar" initials="IS" lastIdx="2" clrIdx="0">
    <p:extLst>
      <p:ext uri="{19B8F6BF-5375-455C-9EA6-DF929625EA0E}">
        <p15:presenceInfo xmlns:p15="http://schemas.microsoft.com/office/powerpoint/2012/main" userId="S::ishinkar@sfu.ca::c0f30593-03ce-4888-b8ec-1de3b31172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01AF"/>
    <a:srgbClr val="25A90B"/>
    <a:srgbClr val="F11FB5"/>
    <a:srgbClr val="00000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792" autoAdjust="0"/>
  </p:normalViewPr>
  <p:slideViewPr>
    <p:cSldViewPr snapToGrid="0">
      <p:cViewPr varScale="1">
        <p:scale>
          <a:sx n="60" d="100"/>
          <a:sy n="60" d="100"/>
        </p:scale>
        <p:origin x="12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286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846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8605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8600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5051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198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50207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7157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486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3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41481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09269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09751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76030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84030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22373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96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59650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8594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5688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4541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8481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8576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373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409/815</a:t>
            </a:r>
          </a:p>
          <a:p>
            <a:pPr lvl="0" algn="ctr"/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Advanced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November 30, 2020</a:t>
            </a:r>
          </a:p>
          <a:p>
            <a:pPr lvl="0" algn="ctr"/>
            <a:endParaRPr lang="de-DE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Probabilistically checkable proofs (PCPs)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An (</a:t>
            </a:r>
            <a:r>
              <a:rPr lang="en-US" sz="2000" u="sng" dirty="0" err="1"/>
              <a:t>r,q</a:t>
            </a:r>
            <a:r>
              <a:rPr lang="en-US" sz="2000" u="sng" dirty="0"/>
              <a:t>)-PCP verifier</a:t>
            </a:r>
            <a:r>
              <a:rPr lang="en-US" sz="2000" dirty="0"/>
              <a:t>: An (</a:t>
            </a:r>
            <a:r>
              <a:rPr lang="en-US" sz="2000" dirty="0" err="1"/>
              <a:t>r,q</a:t>
            </a:r>
            <a:r>
              <a:rPr lang="en-US" sz="2000" dirty="0"/>
              <a:t>)- PCP verifier V</a:t>
            </a:r>
            <a:r>
              <a:rPr lang="en-US" sz="2000" baseline="-25000" dirty="0"/>
              <a:t>L</a:t>
            </a:r>
            <a:r>
              <a:rPr lang="en-US" sz="2000" dirty="0"/>
              <a:t> for a language L gets an input x and a proof </a:t>
            </a:r>
            <a:r>
              <a:rPr lang="el-GR" sz="2000" dirty="0"/>
              <a:t>π</a:t>
            </a:r>
            <a:r>
              <a:rPr lang="en-US" sz="2000" dirty="0"/>
              <a:t> of length |</a:t>
            </a:r>
            <a:r>
              <a:rPr lang="el-GR" sz="2000" dirty="0"/>
              <a:t>π</a:t>
            </a:r>
            <a:r>
              <a:rPr lang="en-US" sz="2000" dirty="0"/>
              <a:t>| and works as follows: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V</a:t>
            </a:r>
            <a:r>
              <a:rPr lang="en-US" sz="2000" baseline="-25000" dirty="0"/>
              <a:t>L</a:t>
            </a:r>
            <a:r>
              <a:rPr lang="en-US" sz="2000" dirty="0"/>
              <a:t> reads x, tosses r random coins, and gets a random string </a:t>
            </a:r>
            <a:r>
              <a:rPr lang="el-GR" sz="2000" dirty="0"/>
              <a:t>ρ</a:t>
            </a:r>
            <a:r>
              <a:rPr lang="en-US" sz="2000" dirty="0"/>
              <a:t>∈{0,1}</a:t>
            </a:r>
            <a:r>
              <a:rPr lang="en-US" sz="2000" baseline="30000" dirty="0"/>
              <a:t>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V</a:t>
            </a:r>
            <a:r>
              <a:rPr lang="en-US" sz="2000" baseline="-25000" dirty="0"/>
              <a:t>L</a:t>
            </a:r>
            <a:r>
              <a:rPr lang="en-US" sz="2000" dirty="0"/>
              <a:t> reads q coordinates from </a:t>
            </a:r>
            <a:r>
              <a:rPr lang="el-GR" sz="2000" dirty="0"/>
              <a:t>π</a:t>
            </a:r>
            <a:r>
              <a:rPr lang="en-US" sz="2000" dirty="0"/>
              <a:t>, and in polytime ACCEPTS or REJECTS</a:t>
            </a:r>
          </a:p>
          <a:p>
            <a:pPr algn="l"/>
            <a:r>
              <a:rPr lang="en-US" sz="2000" u="sng" dirty="0"/>
              <a:t>YES case</a:t>
            </a:r>
            <a:r>
              <a:rPr lang="en-US" sz="2000" dirty="0"/>
              <a:t>: if </a:t>
            </a:r>
            <a:r>
              <a:rPr lang="en-US" sz="2000" dirty="0" err="1"/>
              <a:t>x∈L</a:t>
            </a:r>
            <a:r>
              <a:rPr lang="en-US" sz="2000" dirty="0"/>
              <a:t>, there exists a proof </a:t>
            </a:r>
            <a:r>
              <a:rPr lang="el-GR" sz="2000" dirty="0"/>
              <a:t>π</a:t>
            </a:r>
            <a:r>
              <a:rPr lang="en-US" sz="2000" baseline="-25000" dirty="0"/>
              <a:t>x</a:t>
            </a:r>
            <a:r>
              <a:rPr lang="en-US" sz="2000" dirty="0"/>
              <a:t> such that </a:t>
            </a:r>
            <a:r>
              <a:rPr lang="en-US" sz="2000" dirty="0" err="1"/>
              <a:t>Pr</a:t>
            </a:r>
            <a:r>
              <a:rPr lang="en-US" sz="2000" dirty="0"/>
              <a:t>[V</a:t>
            </a:r>
            <a:r>
              <a:rPr lang="en-US" sz="2000" baseline="-25000" dirty="0"/>
              <a:t>L</a:t>
            </a:r>
            <a:r>
              <a:rPr lang="en-US" sz="2000" dirty="0"/>
              <a:t>(x,</a:t>
            </a:r>
            <a:r>
              <a:rPr lang="el-GR" sz="2000" dirty="0"/>
              <a:t> π</a:t>
            </a:r>
            <a:r>
              <a:rPr lang="en-US" sz="2000" baseline="-25000" dirty="0"/>
              <a:t>x</a:t>
            </a:r>
            <a:r>
              <a:rPr lang="en-US" sz="2000" dirty="0"/>
              <a:t>)=ACCEPT]=1</a:t>
            </a:r>
          </a:p>
          <a:p>
            <a:pPr algn="l"/>
            <a:r>
              <a:rPr lang="en-US" sz="2000" u="sng" dirty="0"/>
              <a:t>NO case</a:t>
            </a:r>
            <a:r>
              <a:rPr lang="en-US" sz="2000" dirty="0"/>
              <a:t>: if </a:t>
            </a:r>
            <a:r>
              <a:rPr lang="en-US" sz="2000" dirty="0" err="1"/>
              <a:t>x∉L</a:t>
            </a:r>
            <a:r>
              <a:rPr lang="en-US" sz="2000" dirty="0"/>
              <a:t>, then for any proof </a:t>
            </a:r>
            <a:r>
              <a:rPr lang="el-GR" sz="2000" dirty="0"/>
              <a:t>π</a:t>
            </a:r>
            <a:r>
              <a:rPr lang="en-US" sz="2000" dirty="0"/>
              <a:t> we have </a:t>
            </a:r>
            <a:r>
              <a:rPr lang="en-US" sz="2000" dirty="0" err="1"/>
              <a:t>Pr</a:t>
            </a:r>
            <a:r>
              <a:rPr lang="en-US" sz="2000" dirty="0"/>
              <a:t>[V</a:t>
            </a:r>
            <a:r>
              <a:rPr lang="en-US" sz="2000" baseline="-25000" dirty="0"/>
              <a:t>L</a:t>
            </a:r>
            <a:r>
              <a:rPr lang="en-US" sz="2000" dirty="0"/>
              <a:t>(x,</a:t>
            </a:r>
            <a:r>
              <a:rPr lang="el-GR" sz="2000" dirty="0"/>
              <a:t> π</a:t>
            </a:r>
            <a:r>
              <a:rPr lang="en-US" sz="2000" dirty="0"/>
              <a:t>)=REJECT] ≤ ½.</a:t>
            </a:r>
          </a:p>
          <a:p>
            <a:pPr algn="l"/>
            <a:endParaRPr lang="en-US" sz="2000" dirty="0"/>
          </a:p>
          <a:p>
            <a:pPr algn="l"/>
            <a:endParaRPr lang="en-US" sz="2000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EAD983E-398E-478C-859E-7C0128C3DC5F}"/>
              </a:ext>
            </a:extLst>
          </p:cNvPr>
          <p:cNvGrpSpPr/>
          <p:nvPr/>
        </p:nvGrpSpPr>
        <p:grpSpPr>
          <a:xfrm>
            <a:off x="2180153" y="4998382"/>
            <a:ext cx="5720318" cy="1625701"/>
            <a:chOff x="2009552" y="4679406"/>
            <a:chExt cx="5720318" cy="1625701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B2A5AEE4-3FD2-42E1-A4E0-649CB0E50628}"/>
                </a:ext>
              </a:extLst>
            </p:cNvPr>
            <p:cNvGrpSpPr/>
            <p:nvPr/>
          </p:nvGrpSpPr>
          <p:grpSpPr>
            <a:xfrm>
              <a:off x="2009552" y="4699590"/>
              <a:ext cx="5720318" cy="1605517"/>
              <a:chOff x="2009552" y="4699590"/>
              <a:chExt cx="5720318" cy="1605517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504CFB1-CE52-45A7-B089-82E290962594}"/>
                  </a:ext>
                </a:extLst>
              </p:cNvPr>
              <p:cNvSpPr/>
              <p:nvPr/>
            </p:nvSpPr>
            <p:spPr>
              <a:xfrm>
                <a:off x="2009552" y="4699590"/>
                <a:ext cx="1956391" cy="41467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dirty="0">
                    <a:solidFill>
                      <a:schemeClr val="tx1"/>
                    </a:solidFill>
                  </a:rPr>
                  <a:t>X</a:t>
                </a:r>
                <a:endParaRPr lang="en-CA" sz="2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3B28747-BA25-44D8-BBFC-A4ABF355F266}"/>
                  </a:ext>
                </a:extLst>
              </p:cNvPr>
              <p:cNvSpPr/>
              <p:nvPr/>
            </p:nvSpPr>
            <p:spPr>
              <a:xfrm>
                <a:off x="4949998" y="4699590"/>
                <a:ext cx="2779872" cy="41467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l-GR" sz="2200" dirty="0">
                    <a:solidFill>
                      <a:schemeClr val="tx1"/>
                    </a:solidFill>
                  </a:rPr>
                  <a:t>π</a:t>
                </a:r>
                <a:endParaRPr lang="en-CA" sz="2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Isosceles Triangle 7">
                <a:extLst>
                  <a:ext uri="{FF2B5EF4-FFF2-40B4-BE49-F238E27FC236}">
                    <a16:creationId xmlns:a16="http://schemas.microsoft.com/office/drawing/2014/main" id="{EC29BBFA-42F9-4696-B1F7-78B56747F84C}"/>
                  </a:ext>
                </a:extLst>
              </p:cNvPr>
              <p:cNvSpPr/>
              <p:nvPr/>
            </p:nvSpPr>
            <p:spPr>
              <a:xfrm>
                <a:off x="4221126" y="5645888"/>
                <a:ext cx="712381" cy="659219"/>
              </a:xfrm>
              <a:prstGeom prst="triangl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860297F8-F445-4D2A-8A78-F322D52EB272}"/>
                  </a:ext>
                </a:extLst>
              </p:cNvPr>
              <p:cNvCxnSpPr>
                <a:cxnSpLocks/>
                <a:stCxn id="8" idx="5"/>
              </p:cNvCxnSpPr>
              <p:nvPr/>
            </p:nvCxnSpPr>
            <p:spPr>
              <a:xfrm flipV="1">
                <a:off x="4755412" y="5134444"/>
                <a:ext cx="2524942" cy="841054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7C212FAA-D475-400F-B114-07FFC2808F4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987747" y="5774660"/>
              <a:ext cx="1563875" cy="35323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5" name="Right Brace 4">
              <a:extLst>
                <a:ext uri="{FF2B5EF4-FFF2-40B4-BE49-F238E27FC236}">
                  <a16:creationId xmlns:a16="http://schemas.microsoft.com/office/drawing/2014/main" id="{66E769AE-8FC3-42A5-9B17-3E5A2A1ACD9C}"/>
                </a:ext>
              </a:extLst>
            </p:cNvPr>
            <p:cNvSpPr/>
            <p:nvPr/>
          </p:nvSpPr>
          <p:spPr>
            <a:xfrm rot="5400000">
              <a:off x="2744974" y="4447261"/>
              <a:ext cx="414670" cy="1839434"/>
            </a:xfrm>
            <a:prstGeom prst="rightBrace">
              <a:avLst/>
            </a:prstGeom>
            <a:ln w="38100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A7E54A17-1932-42F0-A93E-9A2E1560F33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55412" y="5159643"/>
              <a:ext cx="2063959" cy="81585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CD21FC15-5262-4706-81C8-E3DEE212087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55412" y="5159643"/>
              <a:ext cx="890476" cy="79163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2C764E1-F845-4C27-B0C3-4252500EDE53}"/>
                </a:ext>
              </a:extLst>
            </p:cNvPr>
            <p:cNvSpPr/>
            <p:nvPr/>
          </p:nvSpPr>
          <p:spPr>
            <a:xfrm>
              <a:off x="6641370" y="4679406"/>
              <a:ext cx="186036" cy="41467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2200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9AA5AD6-D9B4-49CE-B176-2C4C25EDA344}"/>
                </a:ext>
              </a:extLst>
            </p:cNvPr>
            <p:cNvSpPr/>
            <p:nvPr/>
          </p:nvSpPr>
          <p:spPr>
            <a:xfrm>
              <a:off x="5552870" y="4711649"/>
              <a:ext cx="186036" cy="41467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2200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45E301C-322A-4F42-8393-FF2F04A6499D}"/>
                </a:ext>
              </a:extLst>
            </p:cNvPr>
            <p:cNvSpPr/>
            <p:nvPr/>
          </p:nvSpPr>
          <p:spPr>
            <a:xfrm>
              <a:off x="7094318" y="4684723"/>
              <a:ext cx="186036" cy="41467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2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9032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Constraint satisfaction problems (CSPs)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Input</a:t>
            </a:r>
            <a:r>
              <a:rPr lang="en-US" sz="2000" dirty="0"/>
              <a:t> n variables (X) over some alphabet </a:t>
            </a:r>
            <a:r>
              <a:rPr lang="el-GR" sz="2000" dirty="0"/>
              <a:t>Σ</a:t>
            </a:r>
            <a:r>
              <a:rPr lang="en-US" sz="2000" dirty="0"/>
              <a:t>,</a:t>
            </a:r>
            <a:r>
              <a:rPr lang="el-GR" sz="2000" dirty="0"/>
              <a:t> </a:t>
            </a:r>
            <a:r>
              <a:rPr lang="en-US" sz="2000" dirty="0"/>
              <a:t>and a collection of constraints (C).</a:t>
            </a:r>
          </a:p>
          <a:p>
            <a:pPr algn="l"/>
            <a:r>
              <a:rPr lang="en-US" sz="2000" u="sng" dirty="0"/>
              <a:t>Goal</a:t>
            </a:r>
            <a:r>
              <a:rPr lang="en-US" sz="2000" dirty="0"/>
              <a:t>: find an assignment that satisfies all constraints.</a:t>
            </a:r>
          </a:p>
          <a:p>
            <a:pPr algn="l"/>
            <a:r>
              <a:rPr lang="en-US" sz="2000" dirty="0"/>
              <a:t>Denote by OPT(X,C) the maximal fraction of satisfied constraints.</a:t>
            </a:r>
          </a:p>
          <a:p>
            <a:pPr algn="l"/>
            <a:endParaRPr lang="en-US" sz="2000" dirty="0"/>
          </a:p>
          <a:p>
            <a:pPr algn="l"/>
            <a:r>
              <a:rPr lang="en-US" sz="2000" u="sng" dirty="0"/>
              <a:t>gap-</a:t>
            </a:r>
            <a:r>
              <a:rPr lang="en-US" sz="2000" u="sng" dirty="0" err="1"/>
              <a:t>CSP</a:t>
            </a:r>
            <a:r>
              <a:rPr lang="en-US" sz="2000" u="sng" baseline="-25000" dirty="0" err="1"/>
              <a:t>c,s</a:t>
            </a:r>
            <a:r>
              <a:rPr lang="en-US" sz="2000" dirty="0"/>
              <a:t>:</a:t>
            </a:r>
          </a:p>
          <a:p>
            <a:pPr algn="l"/>
            <a:r>
              <a:rPr lang="en-US" sz="2000" u="sng" dirty="0"/>
              <a:t>Input</a:t>
            </a:r>
            <a:r>
              <a:rPr lang="en-US" sz="2000" dirty="0"/>
              <a:t> n variables (X) over some alphabet </a:t>
            </a:r>
            <a:r>
              <a:rPr lang="el-GR" sz="2000" dirty="0"/>
              <a:t>Σ</a:t>
            </a:r>
            <a:r>
              <a:rPr lang="en-US" sz="2000" dirty="0"/>
              <a:t>,</a:t>
            </a:r>
            <a:r>
              <a:rPr lang="el-GR" sz="2000" dirty="0"/>
              <a:t> </a:t>
            </a:r>
            <a:r>
              <a:rPr lang="en-US" sz="2000" dirty="0"/>
              <a:t>and a collection of constraints (C).</a:t>
            </a:r>
          </a:p>
          <a:p>
            <a:pPr algn="l"/>
            <a:r>
              <a:rPr lang="en-US" sz="2000" u="sng" dirty="0"/>
              <a:t>Goal</a:t>
            </a:r>
            <a:r>
              <a:rPr lang="en-US" sz="2000" dirty="0"/>
              <a:t>: distinguish between the following cases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u="sng" dirty="0"/>
              <a:t>YES case</a:t>
            </a:r>
            <a:r>
              <a:rPr lang="en-US" sz="2000" dirty="0"/>
              <a:t>: OPT(X,C) ≥ c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u="sng" dirty="0"/>
              <a:t>NO case</a:t>
            </a:r>
            <a:r>
              <a:rPr lang="en-US" sz="2000" dirty="0"/>
              <a:t>: OPT(X,C) ≤ s</a:t>
            </a:r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72147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Constraint satisfaction problems (CSPs)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q-gap-</a:t>
            </a:r>
            <a:r>
              <a:rPr lang="en-US" sz="2000" u="sng" dirty="0" err="1"/>
              <a:t>CSP</a:t>
            </a:r>
            <a:r>
              <a:rPr lang="en-US" sz="2000" u="sng" baseline="-25000" dirty="0" err="1"/>
              <a:t>c,s</a:t>
            </a:r>
            <a:r>
              <a:rPr lang="en-US" sz="2000" dirty="0"/>
              <a:t>(</a:t>
            </a:r>
            <a:r>
              <a:rPr lang="el-GR" sz="2000" dirty="0"/>
              <a:t>Σ</a:t>
            </a:r>
            <a:r>
              <a:rPr lang="en-US" sz="2000" dirty="0"/>
              <a:t>) :</a:t>
            </a:r>
          </a:p>
          <a:p>
            <a:pPr algn="l"/>
            <a:r>
              <a:rPr lang="en-US" sz="2000" u="sng" dirty="0"/>
              <a:t>Input</a:t>
            </a:r>
            <a:r>
              <a:rPr lang="en-US" sz="2000" dirty="0"/>
              <a:t> n variables (X) over alphabet </a:t>
            </a:r>
            <a:r>
              <a:rPr lang="el-GR" sz="2000" dirty="0"/>
              <a:t>Σ</a:t>
            </a:r>
            <a:r>
              <a:rPr lang="en-US" sz="2000" dirty="0"/>
              <a:t>,</a:t>
            </a:r>
            <a:r>
              <a:rPr lang="el-GR" sz="2000" dirty="0"/>
              <a:t> </a:t>
            </a:r>
            <a:r>
              <a:rPr lang="en-US" sz="2000" dirty="0"/>
              <a:t>a collection of </a:t>
            </a:r>
            <a:r>
              <a:rPr lang="en-US" sz="2000" i="1" dirty="0"/>
              <a:t>q-</a:t>
            </a:r>
            <a:r>
              <a:rPr lang="en-US" sz="2000" i="1" dirty="0" err="1"/>
              <a:t>ary</a:t>
            </a:r>
            <a:r>
              <a:rPr lang="en-US" sz="2000" dirty="0"/>
              <a:t> constraints (C).</a:t>
            </a:r>
          </a:p>
          <a:p>
            <a:pPr algn="l"/>
            <a:r>
              <a:rPr lang="en-US" sz="2000" u="sng" dirty="0"/>
              <a:t>Goal</a:t>
            </a:r>
            <a:r>
              <a:rPr lang="en-US" sz="2000" dirty="0"/>
              <a:t>: distinguish between the following cases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u="sng" dirty="0"/>
              <a:t>YES case</a:t>
            </a:r>
            <a:r>
              <a:rPr lang="en-US" sz="2000" dirty="0"/>
              <a:t>: OPT(X,C) ≥ c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u="sng" dirty="0"/>
              <a:t>NO case</a:t>
            </a:r>
            <a:r>
              <a:rPr lang="en-US" sz="2000" dirty="0"/>
              <a:t>: OPT(X,C) ≤ s</a:t>
            </a:r>
          </a:p>
          <a:p>
            <a:pPr algn="l"/>
            <a:endParaRPr lang="en-US" sz="2000" dirty="0"/>
          </a:p>
          <a:p>
            <a:pPr algn="l"/>
            <a:r>
              <a:rPr lang="en-US" sz="2000" u="sng" dirty="0"/>
              <a:t>Lemma</a:t>
            </a:r>
            <a:r>
              <a:rPr lang="en-US" sz="2000" dirty="0"/>
              <a:t>: The following are equivalent: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 err="1"/>
              <a:t>NP⊆PCP</a:t>
            </a:r>
            <a:r>
              <a:rPr lang="en-US" sz="2000" baseline="-25000" dirty="0" err="1"/>
              <a:t>c,s</a:t>
            </a:r>
            <a:r>
              <a:rPr lang="en-US" sz="2000" dirty="0"/>
              <a:t>[r=O(log(n),q]</a:t>
            </a:r>
            <a:r>
              <a:rPr lang="el-GR" sz="2000" baseline="-25000" dirty="0"/>
              <a:t>Σ</a:t>
            </a:r>
            <a:endParaRPr lang="en-US" sz="2000" baseline="-25000" dirty="0"/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/>
              <a:t>q-gap-</a:t>
            </a:r>
            <a:r>
              <a:rPr lang="en-US" sz="2000" dirty="0" err="1"/>
              <a:t>CSP</a:t>
            </a:r>
            <a:r>
              <a:rPr lang="en-US" sz="2000" baseline="-25000" dirty="0" err="1"/>
              <a:t>c,s</a:t>
            </a:r>
            <a:r>
              <a:rPr lang="en-US" sz="2000" dirty="0"/>
              <a:t>(</a:t>
            </a:r>
            <a:r>
              <a:rPr lang="el-GR" sz="2000" dirty="0"/>
              <a:t>Σ</a:t>
            </a:r>
            <a:r>
              <a:rPr lang="en-US" sz="2000" dirty="0"/>
              <a:t>) is NP-hard</a:t>
            </a:r>
          </a:p>
          <a:p>
            <a:pPr algn="l"/>
            <a:endParaRPr lang="en-US" sz="2000" dirty="0"/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91142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Constraint satisfaction problems (CSPs)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Lemma</a:t>
            </a:r>
            <a:r>
              <a:rPr lang="en-US" sz="2000" dirty="0"/>
              <a:t>: The following are equivalent: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 err="1"/>
              <a:t>NP⊆PCP</a:t>
            </a:r>
            <a:r>
              <a:rPr lang="en-US" sz="2000" baseline="-25000" dirty="0" err="1"/>
              <a:t>c,s</a:t>
            </a:r>
            <a:r>
              <a:rPr lang="en-US" sz="2000" dirty="0"/>
              <a:t>[r=O(log(n),q]</a:t>
            </a:r>
            <a:r>
              <a:rPr lang="el-GR" sz="2000" baseline="-25000" dirty="0"/>
              <a:t>Σ</a:t>
            </a:r>
            <a:endParaRPr lang="en-US" sz="2000" baseline="-25000" dirty="0"/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/>
              <a:t>q-gap-</a:t>
            </a:r>
            <a:r>
              <a:rPr lang="en-US" sz="2000" dirty="0" err="1"/>
              <a:t>CSP</a:t>
            </a:r>
            <a:r>
              <a:rPr lang="en-US" sz="2000" baseline="-25000" dirty="0" err="1"/>
              <a:t>c,s</a:t>
            </a:r>
            <a:r>
              <a:rPr lang="en-US" sz="2000" dirty="0"/>
              <a:t>(</a:t>
            </a:r>
            <a:r>
              <a:rPr lang="el-GR" sz="2000" dirty="0"/>
              <a:t>Σ</a:t>
            </a:r>
            <a:r>
              <a:rPr lang="en-US" sz="2000" dirty="0"/>
              <a:t>) is NP-hard</a:t>
            </a:r>
          </a:p>
          <a:p>
            <a:pPr algn="l"/>
            <a:r>
              <a:rPr lang="en-US" sz="2000" u="sng" dirty="0"/>
              <a:t>Conclusion</a:t>
            </a:r>
            <a:r>
              <a:rPr lang="en-US" sz="2000" dirty="0"/>
              <a:t>: Given a CSP instance with O(1)-</a:t>
            </a:r>
            <a:r>
              <a:rPr lang="en-US" sz="2000" dirty="0" err="1"/>
              <a:t>ary</a:t>
            </a:r>
            <a:r>
              <a:rPr lang="en-US" sz="2000" dirty="0"/>
              <a:t> constraints over binary alphabet it is NP hard to distinguish between</a:t>
            </a:r>
          </a:p>
          <a:p>
            <a:pPr algn="l"/>
            <a:r>
              <a:rPr lang="en-US" sz="2000" u="sng" dirty="0"/>
              <a:t>YES case</a:t>
            </a:r>
            <a:r>
              <a:rPr lang="en-US" sz="2000" dirty="0"/>
              <a:t>: a perfectly satisfiable instance</a:t>
            </a:r>
          </a:p>
          <a:p>
            <a:pPr algn="l"/>
            <a:r>
              <a:rPr lang="en-US" sz="2000" u="sng" dirty="0"/>
              <a:t>NO case</a:t>
            </a:r>
            <a:r>
              <a:rPr lang="en-US" sz="2000" dirty="0"/>
              <a:t>: an instance with OPT ≤ 0.5</a:t>
            </a:r>
          </a:p>
          <a:p>
            <a:pPr algn="l"/>
            <a:endParaRPr lang="en-US" sz="2000" dirty="0"/>
          </a:p>
          <a:p>
            <a:pPr algn="l"/>
            <a:r>
              <a:rPr lang="en-US" sz="2000" u="sng" dirty="0"/>
              <a:t>Exercise</a:t>
            </a:r>
            <a:r>
              <a:rPr lang="en-US" sz="2000" dirty="0"/>
              <a:t>: Conclude that there is some absolute constant s</a:t>
            </a:r>
            <a:r>
              <a:rPr lang="en-US" sz="2000" baseline="-25000" dirty="0"/>
              <a:t>0</a:t>
            </a:r>
            <a:r>
              <a:rPr lang="en-US" sz="2000" dirty="0"/>
              <a:t>&lt;1,</a:t>
            </a:r>
          </a:p>
          <a:p>
            <a:pPr algn="l"/>
            <a:r>
              <a:rPr lang="en-US" sz="2000" dirty="0"/>
              <a:t>			such that gap-3-CNF</a:t>
            </a:r>
            <a:r>
              <a:rPr lang="en-US" sz="2000" baseline="-25000" dirty="0"/>
              <a:t>1,s0 </a:t>
            </a:r>
            <a:r>
              <a:rPr lang="en-US" sz="2000" dirty="0"/>
              <a:t>is NP-hard.</a:t>
            </a:r>
          </a:p>
          <a:p>
            <a:pPr algn="l"/>
            <a:r>
              <a:rPr lang="en-US" sz="2000" dirty="0"/>
              <a:t>Here s</a:t>
            </a:r>
            <a:r>
              <a:rPr lang="en-US" sz="2000" baseline="-25000" dirty="0"/>
              <a:t>0</a:t>
            </a:r>
            <a:r>
              <a:rPr lang="en-US" sz="2000" dirty="0"/>
              <a:t>&lt;1 depends on the parameters </a:t>
            </a:r>
            <a:r>
              <a:rPr lang="el-GR" sz="2000" dirty="0"/>
              <a:t>Σ</a:t>
            </a:r>
            <a:r>
              <a:rPr lang="en-US" sz="2000" dirty="0"/>
              <a:t> and soundness of the PCP theorem.</a:t>
            </a:r>
          </a:p>
        </p:txBody>
      </p:sp>
    </p:spTree>
    <p:extLst>
      <p:ext uri="{BB962C8B-B14F-4D97-AF65-F5344CB8AC3E}">
        <p14:creationId xmlns:p14="http://schemas.microsoft.com/office/powerpoint/2010/main" val="3172260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Constraint satisfaction problems (CSPs)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Lemma</a:t>
            </a:r>
            <a:r>
              <a:rPr lang="en-US" sz="2000" dirty="0"/>
              <a:t>: The following are equivalent: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 err="1"/>
              <a:t>NP⊆PCP</a:t>
            </a:r>
            <a:r>
              <a:rPr lang="en-US" sz="2000" baseline="-25000" dirty="0" err="1"/>
              <a:t>c,s</a:t>
            </a:r>
            <a:r>
              <a:rPr lang="en-US" sz="2000" dirty="0"/>
              <a:t>[r=O(log(n),q]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/>
              <a:t>q-gap-</a:t>
            </a:r>
            <a:r>
              <a:rPr lang="en-US" sz="2000" dirty="0" err="1"/>
              <a:t>CSP</a:t>
            </a:r>
            <a:r>
              <a:rPr lang="en-US" sz="2000" baseline="-25000" dirty="0" err="1"/>
              <a:t>c,s</a:t>
            </a:r>
            <a:r>
              <a:rPr lang="en-US" sz="2000" dirty="0"/>
              <a:t> is NP-hard</a:t>
            </a:r>
          </a:p>
          <a:p>
            <a:pPr algn="l"/>
            <a:r>
              <a:rPr lang="en-US" sz="2000" u="sng" dirty="0"/>
              <a:t>Proof of 1</a:t>
            </a:r>
            <a:r>
              <a:rPr lang="en-US" sz="2000" u="sng" dirty="0">
                <a:sym typeface="Wingdings" panose="05000000000000000000" pitchFamily="2" charset="2"/>
              </a:rPr>
              <a:t> 2</a:t>
            </a:r>
            <a:r>
              <a:rPr lang="en-US" sz="2000" dirty="0">
                <a:sym typeface="Wingdings" panose="05000000000000000000" pitchFamily="2" charset="2"/>
              </a:rPr>
              <a:t>: We want to construct a reduction from SAT to </a:t>
            </a:r>
            <a:r>
              <a:rPr lang="en-US" sz="2000" dirty="0"/>
              <a:t>q-gap-</a:t>
            </a:r>
            <a:r>
              <a:rPr lang="en-US" sz="2000" dirty="0" err="1"/>
              <a:t>CSP</a:t>
            </a:r>
            <a:r>
              <a:rPr lang="en-US" sz="2000" baseline="-25000" dirty="0" err="1"/>
              <a:t>c,s</a:t>
            </a:r>
            <a:r>
              <a:rPr lang="en-US" sz="2000" dirty="0"/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Let </a:t>
            </a:r>
            <a:r>
              <a:rPr lang="el-GR" sz="2000" dirty="0">
                <a:sym typeface="Wingdings" panose="05000000000000000000" pitchFamily="2" charset="2"/>
              </a:rPr>
              <a:t>Φ </a:t>
            </a:r>
            <a:r>
              <a:rPr lang="en-US" sz="2000" dirty="0">
                <a:sym typeface="Wingdings" panose="05000000000000000000" pitchFamily="2" charset="2"/>
              </a:rPr>
              <a:t>be a SAT instance, and let V</a:t>
            </a:r>
            <a:r>
              <a:rPr lang="en-US" sz="2000" baseline="-25000" dirty="0">
                <a:sym typeface="Wingdings" panose="05000000000000000000" pitchFamily="2" charset="2"/>
              </a:rPr>
              <a:t>SAT</a:t>
            </a:r>
            <a:r>
              <a:rPr lang="en-US" sz="2000" dirty="0">
                <a:sym typeface="Wingdings" panose="05000000000000000000" pitchFamily="2" charset="2"/>
              </a:rPr>
              <a:t> be the PCP verifier for SAT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Consider the proof </a:t>
            </a:r>
            <a:r>
              <a:rPr lang="el-GR" sz="2000" dirty="0"/>
              <a:t>π </a:t>
            </a:r>
            <a:r>
              <a:rPr lang="en-US" sz="2000" dirty="0">
                <a:sym typeface="Wingdings" panose="05000000000000000000" pitchFamily="2" charset="2"/>
              </a:rPr>
              <a:t>for V</a:t>
            </a:r>
            <a:r>
              <a:rPr lang="en-US" sz="2000" baseline="-25000" dirty="0">
                <a:sym typeface="Wingdings" panose="05000000000000000000" pitchFamily="2" charset="2"/>
              </a:rPr>
              <a:t>SAT</a:t>
            </a:r>
            <a:endParaRPr lang="en-US" sz="2000" dirty="0">
              <a:sym typeface="Wingdings" panose="05000000000000000000" pitchFamily="2" charset="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The coordinates of </a:t>
            </a:r>
            <a:r>
              <a:rPr lang="el-GR" sz="2000" dirty="0"/>
              <a:t>π </a:t>
            </a:r>
            <a:r>
              <a:rPr lang="en-US" sz="2000" dirty="0"/>
              <a:t>will be the variables of CSP,</a:t>
            </a:r>
            <a:br>
              <a:rPr lang="en-US" sz="2000" dirty="0"/>
            </a:br>
            <a:r>
              <a:rPr lang="en-US" sz="2000" dirty="0"/>
              <a:t>				i.e., number of variables is |</a:t>
            </a:r>
            <a:r>
              <a:rPr lang="el-GR" sz="2000" dirty="0"/>
              <a:t>π</a:t>
            </a:r>
            <a:r>
              <a:rPr lang="en-US" sz="2000" dirty="0"/>
              <a:t>| ≤ 2</a:t>
            </a:r>
            <a:r>
              <a:rPr lang="en-US" sz="2000" baseline="30000" dirty="0"/>
              <a:t>r</a:t>
            </a:r>
            <a:r>
              <a:rPr lang="en-US" sz="2000" dirty="0"/>
              <a:t>q.</a:t>
            </a:r>
            <a:endParaRPr lang="en-US" sz="2000" dirty="0">
              <a:sym typeface="Wingdings" panose="05000000000000000000" pitchFamily="2" charset="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Next, for each </a:t>
            </a:r>
            <a:r>
              <a:rPr lang="en-US" sz="2000" dirty="0"/>
              <a:t>random string </a:t>
            </a:r>
            <a:r>
              <a:rPr lang="el-GR" sz="2000" dirty="0"/>
              <a:t>ρ</a:t>
            </a:r>
            <a:r>
              <a:rPr lang="en-US" sz="2000" dirty="0"/>
              <a:t>∈{0,1}</a:t>
            </a:r>
            <a:r>
              <a:rPr lang="en-US" sz="2000" baseline="30000" dirty="0"/>
              <a:t>r</a:t>
            </a:r>
            <a:r>
              <a:rPr lang="en-US" sz="2000" dirty="0"/>
              <a:t> consider</a:t>
            </a:r>
            <a:br>
              <a:rPr lang="en-US" sz="2000" dirty="0"/>
            </a:br>
            <a:r>
              <a:rPr lang="en-US" sz="2000" dirty="0"/>
              <a:t>			the q-</a:t>
            </a:r>
            <a:r>
              <a:rPr lang="en-US" sz="2000" dirty="0" err="1"/>
              <a:t>ary</a:t>
            </a:r>
            <a:r>
              <a:rPr lang="en-US" sz="2000" dirty="0"/>
              <a:t> predicate on some q coordinates of </a:t>
            </a:r>
            <a:r>
              <a:rPr lang="el-GR" sz="2000" dirty="0"/>
              <a:t>π</a:t>
            </a:r>
            <a:r>
              <a:rPr lang="en-US" sz="2000" dirty="0"/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Each such predicate defines a constraint over the variables (</a:t>
            </a:r>
            <a:r>
              <a:rPr lang="en-US" sz="2000" dirty="0" err="1">
                <a:sym typeface="Wingdings" panose="05000000000000000000" pitchFamily="2" charset="2"/>
              </a:rPr>
              <a:t>coords</a:t>
            </a:r>
            <a:r>
              <a:rPr lang="en-US" sz="2000" dirty="0">
                <a:sym typeface="Wingdings" panose="05000000000000000000" pitchFamily="2" charset="2"/>
              </a:rPr>
              <a:t> of </a:t>
            </a:r>
            <a:r>
              <a:rPr lang="el-GR" sz="2000" dirty="0"/>
              <a:t>π</a:t>
            </a:r>
            <a:r>
              <a:rPr lang="en-US" sz="2000" dirty="0"/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That is, the CSP has 2</a:t>
            </a:r>
            <a:r>
              <a:rPr lang="en-US" sz="2000" baseline="30000" dirty="0"/>
              <a:t>r</a:t>
            </a:r>
            <a:r>
              <a:rPr lang="en-US" sz="2000" dirty="0"/>
              <a:t> constraints</a:t>
            </a:r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12865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Constraint satisfaction problems (CSPs)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Lemma</a:t>
            </a:r>
            <a:r>
              <a:rPr lang="en-US" sz="2000" dirty="0"/>
              <a:t>: The following are equivalent: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 err="1"/>
              <a:t>NP⊆PCP</a:t>
            </a:r>
            <a:r>
              <a:rPr lang="en-US" sz="2000" baseline="-25000" dirty="0" err="1"/>
              <a:t>c,s</a:t>
            </a:r>
            <a:r>
              <a:rPr lang="en-US" sz="2000" dirty="0"/>
              <a:t>[r=O(log(n),q]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/>
              <a:t>q-gap-</a:t>
            </a:r>
            <a:r>
              <a:rPr lang="en-US" sz="2000" dirty="0" err="1"/>
              <a:t>CSP</a:t>
            </a:r>
            <a:r>
              <a:rPr lang="en-US" sz="2000" baseline="-25000" dirty="0" err="1"/>
              <a:t>c,s</a:t>
            </a:r>
            <a:r>
              <a:rPr lang="en-US" sz="2000" dirty="0"/>
              <a:t> is NP-hard</a:t>
            </a:r>
          </a:p>
          <a:p>
            <a:pPr algn="l"/>
            <a:r>
              <a:rPr lang="en-US" sz="2000" u="sng" dirty="0"/>
              <a:t>Proof of 2</a:t>
            </a:r>
            <a:r>
              <a:rPr lang="en-US" sz="2000" u="sng" dirty="0">
                <a:sym typeface="Wingdings" panose="05000000000000000000" pitchFamily="2" charset="2"/>
              </a:rPr>
              <a:t> 1</a:t>
            </a:r>
            <a:r>
              <a:rPr lang="en-US" sz="2000" dirty="0">
                <a:sym typeface="Wingdings" panose="05000000000000000000" pitchFamily="2" charset="2"/>
              </a:rPr>
              <a:t>: Suppose that </a:t>
            </a:r>
            <a:r>
              <a:rPr lang="en-US" sz="2000" dirty="0"/>
              <a:t>q-gap-</a:t>
            </a:r>
            <a:r>
              <a:rPr lang="en-US" sz="2000" dirty="0" err="1"/>
              <a:t>CSP</a:t>
            </a:r>
            <a:r>
              <a:rPr lang="en-US" sz="2000" baseline="-25000" dirty="0" err="1"/>
              <a:t>c,s</a:t>
            </a:r>
            <a:r>
              <a:rPr lang="en-US" sz="2000" dirty="0"/>
              <a:t> is NP-hard. </a:t>
            </a:r>
          </a:p>
          <a:p>
            <a:pPr algn="l"/>
            <a:r>
              <a:rPr lang="en-US" sz="2000" dirty="0"/>
              <a:t>This means that there is a poly time reduction from SAT to q-gap-</a:t>
            </a:r>
            <a:r>
              <a:rPr lang="en-US" sz="2000" dirty="0" err="1"/>
              <a:t>CSP</a:t>
            </a:r>
            <a:r>
              <a:rPr lang="en-US" sz="2000" baseline="-25000" dirty="0" err="1"/>
              <a:t>c,s</a:t>
            </a:r>
            <a:r>
              <a:rPr lang="en-US" sz="2000" dirty="0"/>
              <a:t>.</a:t>
            </a:r>
          </a:p>
          <a:p>
            <a:pPr algn="l"/>
            <a:r>
              <a:rPr lang="en-US" sz="2000" dirty="0"/>
              <a:t>Consider the following PCP verifier.</a:t>
            </a:r>
          </a:p>
          <a:p>
            <a:pPr algn="l"/>
            <a:r>
              <a:rPr lang="en-US" sz="2000" dirty="0"/>
              <a:t>Given an instance </a:t>
            </a:r>
            <a:r>
              <a:rPr lang="el-GR" sz="2000" dirty="0">
                <a:sym typeface="Wingdings" panose="05000000000000000000" pitchFamily="2" charset="2"/>
              </a:rPr>
              <a:t>Φ</a:t>
            </a:r>
            <a:r>
              <a:rPr lang="en-US" sz="2000" dirty="0">
                <a:sym typeface="Wingdings" panose="05000000000000000000" pitchFamily="2" charset="2"/>
              </a:rPr>
              <a:t> of sat t</a:t>
            </a:r>
            <a:r>
              <a:rPr lang="en-US" sz="2000" dirty="0"/>
              <a:t>he verifier runs the reduction and gets the CSP.</a:t>
            </a:r>
          </a:p>
          <a:p>
            <a:pPr algn="l"/>
            <a:r>
              <a:rPr lang="en-US" sz="2000" dirty="0"/>
              <a:t>The proof corresponds to an assignment to the variables</a:t>
            </a:r>
          </a:p>
          <a:p>
            <a:pPr algn="l"/>
            <a:r>
              <a:rPr lang="en-US" sz="2000" dirty="0"/>
              <a:t>Given a proof the verifier chooses a uniformly random constraint,</a:t>
            </a:r>
          </a:p>
          <a:p>
            <a:pPr algn="l"/>
            <a:r>
              <a:rPr lang="en-US" sz="2000" dirty="0"/>
              <a:t>It reads the q coordinate/variables and checks if the constraint is satisfied.</a:t>
            </a:r>
          </a:p>
          <a:p>
            <a:pPr algn="l"/>
            <a:r>
              <a:rPr lang="en-US" sz="2000" dirty="0"/>
              <a:t>YES case and NO case follow from the definition of q-gap-</a:t>
            </a:r>
            <a:r>
              <a:rPr lang="en-US" sz="2000" dirty="0" err="1"/>
              <a:t>CSP</a:t>
            </a:r>
            <a:r>
              <a:rPr lang="en-US" sz="2000" baseline="-25000" dirty="0" err="1"/>
              <a:t>c,s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54298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Hardness of Approximating</a:t>
            </a:r>
            <a:b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Max-Clique</a:t>
            </a:r>
            <a:endParaRPr lang="de-DE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051971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Constraint satisfaction problems (CSPs)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So far</a:t>
            </a:r>
            <a:r>
              <a:rPr lang="en-US" sz="2000" dirty="0"/>
              <a:t>: If we believe the PCP theorem, the we know the following hardness of approximation results:</a:t>
            </a:r>
          </a:p>
          <a:p>
            <a:pPr algn="l"/>
            <a:r>
              <a:rPr lang="en-US" sz="2000" u="sng" dirty="0"/>
              <a:t>Theorem</a:t>
            </a:r>
            <a:r>
              <a:rPr lang="en-US" sz="2000" dirty="0"/>
              <a:t>: Given a 3-CNF instance it is NP hard to distinguish between</a:t>
            </a:r>
          </a:p>
          <a:p>
            <a:pPr algn="l"/>
            <a:r>
              <a:rPr lang="en-US" sz="2000" u="sng" dirty="0"/>
              <a:t>YES case</a:t>
            </a:r>
            <a:r>
              <a:rPr lang="en-US" sz="2000" dirty="0"/>
              <a:t>: the instance is perfectly satisfiable</a:t>
            </a:r>
          </a:p>
          <a:p>
            <a:pPr algn="l"/>
            <a:r>
              <a:rPr lang="en-US" sz="2000" u="sng" dirty="0"/>
              <a:t>NO case</a:t>
            </a:r>
            <a:r>
              <a:rPr lang="en-US" sz="2000" dirty="0"/>
              <a:t>: no assignment can satisfy more than 0.99-fraction of the constraints.</a:t>
            </a:r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What about other problems?</a:t>
            </a:r>
          </a:p>
          <a:p>
            <a:pPr algn="l"/>
            <a:r>
              <a:rPr lang="en-US" sz="2000" dirty="0"/>
              <a:t>Can we prove hardness of approximation for Max-Clique?</a:t>
            </a:r>
          </a:p>
        </p:txBody>
      </p:sp>
    </p:spTree>
    <p:extLst>
      <p:ext uri="{BB962C8B-B14F-4D97-AF65-F5344CB8AC3E}">
        <p14:creationId xmlns:p14="http://schemas.microsoft.com/office/powerpoint/2010/main" val="790409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Constraint satisfaction problems (CSPs)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So far</a:t>
            </a:r>
            <a:r>
              <a:rPr lang="en-US" sz="2000" dirty="0"/>
              <a:t>: If we believe the PCP theorem, the we know the following hardness of approximation results:</a:t>
            </a:r>
          </a:p>
          <a:p>
            <a:pPr algn="l"/>
            <a:endParaRPr lang="en-US" sz="2000" dirty="0"/>
          </a:p>
          <a:p>
            <a:pPr algn="l"/>
            <a:r>
              <a:rPr lang="en-US" sz="2000" u="sng" dirty="0"/>
              <a:t>Theorem</a:t>
            </a:r>
            <a:r>
              <a:rPr lang="en-US" sz="2000" dirty="0"/>
              <a:t>: Given a 3-CNF instance it is NP hard to distinguish between</a:t>
            </a:r>
          </a:p>
          <a:p>
            <a:pPr algn="l"/>
            <a:r>
              <a:rPr lang="en-US" sz="2000" u="sng" dirty="0"/>
              <a:t>YES case</a:t>
            </a:r>
            <a:r>
              <a:rPr lang="en-US" sz="2000" dirty="0"/>
              <a:t>: the instance is perfectly satisfiable</a:t>
            </a:r>
          </a:p>
          <a:p>
            <a:pPr algn="l"/>
            <a:r>
              <a:rPr lang="en-US" sz="2000" u="sng" dirty="0"/>
              <a:t>NO case</a:t>
            </a:r>
            <a:r>
              <a:rPr lang="en-US" sz="2000" dirty="0"/>
              <a:t>: no assignment can satisfy more than 0.99-fraction of the constraints.</a:t>
            </a:r>
          </a:p>
          <a:p>
            <a:pPr algn="l"/>
            <a:endParaRPr lang="en-US" sz="2000" dirty="0"/>
          </a:p>
          <a:p>
            <a:pPr algn="l"/>
            <a:r>
              <a:rPr lang="en-US" sz="2000" u="sng" dirty="0"/>
              <a:t>Theorem</a:t>
            </a:r>
            <a:r>
              <a:rPr lang="en-US" sz="2000" dirty="0"/>
              <a:t>: Max-Clique is NP-hard to approximate within a factor of 1.01.</a:t>
            </a:r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36377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Constraint satisfaction problems (CSPs)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In fact</a:t>
            </a:r>
            <a:r>
              <a:rPr lang="en-US" sz="2000" dirty="0"/>
              <a:t>: A much stronger theorem is known.</a:t>
            </a:r>
          </a:p>
          <a:p>
            <a:pPr algn="l"/>
            <a:r>
              <a:rPr lang="en-US" sz="2000" u="sng" dirty="0"/>
              <a:t>Theorem</a:t>
            </a:r>
            <a:r>
              <a:rPr lang="en-US" sz="2000" dirty="0"/>
              <a:t>: Fix any </a:t>
            </a:r>
            <a:r>
              <a:rPr lang="el-GR" sz="2000" dirty="0"/>
              <a:t>ε</a:t>
            </a:r>
            <a:r>
              <a:rPr lang="en-US" sz="2000" dirty="0"/>
              <a:t>&gt;0 (e.g. </a:t>
            </a:r>
            <a:r>
              <a:rPr lang="el-GR" sz="2000" dirty="0"/>
              <a:t>ε</a:t>
            </a:r>
            <a:r>
              <a:rPr lang="en-US" sz="2000" dirty="0"/>
              <a:t>=0.0001)</a:t>
            </a:r>
          </a:p>
          <a:p>
            <a:pPr algn="l"/>
            <a:r>
              <a:rPr lang="en-US" sz="2000" dirty="0"/>
              <a:t>Given a 3-CNF instance it is NP hard to distinguish between</a:t>
            </a:r>
          </a:p>
          <a:p>
            <a:pPr algn="l"/>
            <a:r>
              <a:rPr lang="en-US" sz="2000" u="sng" dirty="0"/>
              <a:t>YES case</a:t>
            </a:r>
            <a:r>
              <a:rPr lang="en-US" sz="2000" dirty="0"/>
              <a:t>: the instance is perfectly satisfiable</a:t>
            </a:r>
          </a:p>
          <a:p>
            <a:pPr algn="l"/>
            <a:r>
              <a:rPr lang="en-US" sz="2000" u="sng" dirty="0"/>
              <a:t>NO case</a:t>
            </a:r>
            <a:r>
              <a:rPr lang="en-US" sz="2000" dirty="0"/>
              <a:t>: every assignment satisfies ≤(7/8+</a:t>
            </a:r>
            <a:r>
              <a:rPr lang="el-GR" sz="2000" dirty="0"/>
              <a:t>ε</a:t>
            </a:r>
            <a:r>
              <a:rPr lang="en-US" sz="2000" dirty="0"/>
              <a:t>)-fraction of the constraints.</a:t>
            </a:r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That is, the algorithm that takes a random assignment is essentially optimal.</a:t>
            </a:r>
          </a:p>
          <a:p>
            <a:pPr algn="l"/>
            <a:endParaRPr lang="en-US" sz="2000" dirty="0"/>
          </a:p>
          <a:p>
            <a:pPr algn="l"/>
            <a:r>
              <a:rPr lang="en-US" sz="2000" u="sng" dirty="0"/>
              <a:t>Theorem</a:t>
            </a:r>
            <a:r>
              <a:rPr lang="en-US" sz="2000" dirty="0"/>
              <a:t>: Max-Clique is NP-hard to approximate within a factor of 7/8+</a:t>
            </a:r>
            <a:r>
              <a:rPr lang="el-GR" sz="2000" dirty="0"/>
              <a:t>ε</a:t>
            </a:r>
            <a:r>
              <a:rPr lang="en-US" sz="2000" dirty="0"/>
              <a:t>.</a:t>
            </a:r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83047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Hardness of Approximation</a:t>
            </a:r>
            <a:b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b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Probabilistically Checkable Proofs</a:t>
            </a:r>
            <a:endParaRPr lang="de-DE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980967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Hardness of approximating Max-Clique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1800" u="sng" dirty="0">
                <a:latin typeface="Albany"/>
              </a:rPr>
              <a:t>Theorem</a:t>
            </a:r>
            <a:r>
              <a:rPr lang="en-US" sz="1800" dirty="0">
                <a:latin typeface="Albany"/>
              </a:rPr>
              <a:t>: Max-Clique is NP-hard to approximate within a factor of 7/8.</a:t>
            </a:r>
          </a:p>
          <a:p>
            <a:pPr algn="l"/>
            <a:r>
              <a:rPr lang="en-US" sz="1800" u="sng" dirty="0">
                <a:latin typeface="Albany"/>
              </a:rPr>
              <a:t>Proof</a:t>
            </a:r>
            <a:r>
              <a:rPr lang="en-US" sz="1800" dirty="0">
                <a:latin typeface="Albany"/>
              </a:rPr>
              <a:t>: We show a poly time reduction that gets a 3CNF instance </a:t>
            </a:r>
            <a:r>
              <a:rPr lang="el-GR" sz="1800" dirty="0">
                <a:latin typeface="Albany"/>
              </a:rPr>
              <a:t>Φ </a:t>
            </a:r>
            <a:r>
              <a:rPr lang="en-US" sz="1800" dirty="0">
                <a:latin typeface="Albany"/>
              </a:rPr>
              <a:t>with m clauses, and outputs a graph G=(V,E) with on 7m vertices with the following guarantees.</a:t>
            </a:r>
          </a:p>
          <a:p>
            <a:pPr marL="342900" indent="-342900" algn="l">
              <a:buFontTx/>
              <a:buChar char="-"/>
            </a:pPr>
            <a:r>
              <a:rPr lang="en-US" sz="1800" dirty="0">
                <a:latin typeface="Albany"/>
              </a:rPr>
              <a:t>If </a:t>
            </a:r>
            <a:r>
              <a:rPr lang="el-GR" sz="1800" dirty="0">
                <a:latin typeface="Albany"/>
              </a:rPr>
              <a:t>Φ</a:t>
            </a:r>
            <a:r>
              <a:rPr lang="en-US" sz="1800" dirty="0">
                <a:latin typeface="Albany"/>
              </a:rPr>
              <a:t> is satisfiable, then G has a clique of size m=|V|/7</a:t>
            </a:r>
          </a:p>
          <a:p>
            <a:pPr marL="342900" indent="-342900" algn="l">
              <a:buFontTx/>
              <a:buChar char="-"/>
            </a:pPr>
            <a:r>
              <a:rPr lang="en-US" sz="1800" dirty="0">
                <a:latin typeface="Albany"/>
              </a:rPr>
              <a:t>If </a:t>
            </a:r>
            <a:r>
              <a:rPr lang="en-US" sz="1800" dirty="0" err="1">
                <a:latin typeface="Albany"/>
              </a:rPr>
              <a:t>val</a:t>
            </a:r>
            <a:r>
              <a:rPr lang="en-US" sz="1800" dirty="0">
                <a:latin typeface="Albany"/>
              </a:rPr>
              <a:t>(</a:t>
            </a:r>
            <a:r>
              <a:rPr lang="el-GR" sz="1800" dirty="0">
                <a:latin typeface="Albany"/>
              </a:rPr>
              <a:t>Φ</a:t>
            </a:r>
            <a:r>
              <a:rPr lang="en-US" sz="1800" dirty="0">
                <a:latin typeface="Albany"/>
              </a:rPr>
              <a:t>) ≤ s=7/8+</a:t>
            </a:r>
            <a:r>
              <a:rPr lang="el-GR" sz="1800" dirty="0">
                <a:latin typeface="Albany"/>
              </a:rPr>
              <a:t>ε</a:t>
            </a:r>
            <a:r>
              <a:rPr lang="en-US" sz="1800" dirty="0">
                <a:latin typeface="Albany"/>
              </a:rPr>
              <a:t>, then max-Clique(G) &lt; s*m=s*(|V|/7) &lt; (1/8+</a:t>
            </a:r>
            <a:r>
              <a:rPr lang="el-GR" sz="1800" dirty="0">
                <a:latin typeface="Albany"/>
              </a:rPr>
              <a:t>ε</a:t>
            </a:r>
            <a:r>
              <a:rPr lang="en-US" sz="1800" dirty="0">
                <a:latin typeface="Albany"/>
              </a:rPr>
              <a:t>)|V| = |V|/8</a:t>
            </a:r>
          </a:p>
          <a:p>
            <a:pPr algn="l"/>
            <a:r>
              <a:rPr lang="en-US" sz="1800" dirty="0">
                <a:latin typeface="Albany"/>
              </a:rPr>
              <a:t>The construction works as follows: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Albany"/>
              </a:rPr>
              <a:t>For each clause of </a:t>
            </a:r>
            <a:r>
              <a:rPr lang="el-GR" sz="1800" dirty="0">
                <a:latin typeface="Albany"/>
              </a:rPr>
              <a:t>Φ</a:t>
            </a:r>
            <a:r>
              <a:rPr lang="en-US" sz="1800" dirty="0">
                <a:latin typeface="Albany"/>
              </a:rPr>
              <a:t> we add a cloud of 7 vertices to V: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Albany"/>
              </a:rPr>
              <a:t>The 7 vertices represent the 7 satisfying assignments to the variables in the clause.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Albany"/>
              </a:rPr>
              <a:t>Example, (x</a:t>
            </a:r>
            <a:r>
              <a:rPr lang="en-US" sz="1800" baseline="-25000" dirty="0">
                <a:latin typeface="Albany"/>
              </a:rPr>
              <a:t>1</a:t>
            </a:r>
            <a:r>
              <a:rPr lang="en-US" sz="1800" dirty="0">
                <a:latin typeface="Albany"/>
              </a:rPr>
              <a:t>vx</a:t>
            </a:r>
            <a:r>
              <a:rPr lang="en-US" sz="1800" baseline="-25000" dirty="0">
                <a:latin typeface="Albany"/>
              </a:rPr>
              <a:t>2</a:t>
            </a:r>
            <a:r>
              <a:rPr lang="en-US" sz="1800" dirty="0">
                <a:latin typeface="Albany"/>
              </a:rPr>
              <a:t>v~x</a:t>
            </a:r>
            <a:r>
              <a:rPr lang="en-US" sz="1800" baseline="-25000" dirty="0">
                <a:latin typeface="Albany"/>
              </a:rPr>
              <a:t>3</a:t>
            </a:r>
            <a:r>
              <a:rPr lang="en-US" sz="1800" dirty="0">
                <a:latin typeface="Albany"/>
              </a:rPr>
              <a:t>) gives rise to 7 vertices: all triples of bits except 001.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Albany"/>
              </a:rPr>
              <a:t>We put an edge between two vertices if</a:t>
            </a:r>
            <a:br>
              <a:rPr lang="en-US" sz="1800" dirty="0">
                <a:latin typeface="Albany"/>
              </a:rPr>
            </a:br>
            <a:r>
              <a:rPr lang="en-US" sz="1800" dirty="0">
                <a:latin typeface="Albany"/>
              </a:rPr>
              <a:t>	the corresponding assignments are consistent on the common variables</a:t>
            </a:r>
          </a:p>
        </p:txBody>
      </p:sp>
    </p:spTree>
    <p:extLst>
      <p:ext uri="{BB962C8B-B14F-4D97-AF65-F5344CB8AC3E}">
        <p14:creationId xmlns:p14="http://schemas.microsoft.com/office/powerpoint/2010/main" val="3620579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Hardness of approximating Max-Clique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1800" u="sng" dirty="0">
                <a:latin typeface="Albany"/>
              </a:rPr>
              <a:t>Theorem</a:t>
            </a:r>
            <a:r>
              <a:rPr lang="en-US" sz="1800" dirty="0">
                <a:latin typeface="Albany"/>
              </a:rPr>
              <a:t>: Max-Clique is NP-hard to approximate within a factor of 8/7.</a:t>
            </a:r>
          </a:p>
          <a:p>
            <a:pPr algn="l"/>
            <a:r>
              <a:rPr lang="en-US" sz="1800" u="sng" dirty="0">
                <a:latin typeface="Albany"/>
              </a:rPr>
              <a:t>Proof</a:t>
            </a:r>
            <a:r>
              <a:rPr lang="en-US" sz="1800" dirty="0">
                <a:latin typeface="Albany"/>
              </a:rPr>
              <a:t>: We show a poly time reduction that gets a 3CNF instance </a:t>
            </a:r>
            <a:r>
              <a:rPr lang="el-GR" sz="1800" dirty="0">
                <a:latin typeface="Albany"/>
              </a:rPr>
              <a:t>Φ </a:t>
            </a:r>
            <a:r>
              <a:rPr lang="en-US" sz="1800" dirty="0">
                <a:latin typeface="Albany"/>
              </a:rPr>
              <a:t>with m clauses, and outputs a graph G=(V,E) with on 7m vertices with the following guarantees.</a:t>
            </a:r>
          </a:p>
          <a:p>
            <a:pPr marL="342900" indent="-342900" algn="l">
              <a:buFontTx/>
              <a:buChar char="-"/>
            </a:pPr>
            <a:r>
              <a:rPr lang="en-US" sz="1800" dirty="0">
                <a:latin typeface="Albany"/>
              </a:rPr>
              <a:t>If </a:t>
            </a:r>
            <a:r>
              <a:rPr lang="el-GR" sz="1800" dirty="0">
                <a:latin typeface="Albany"/>
              </a:rPr>
              <a:t>Φ</a:t>
            </a:r>
            <a:r>
              <a:rPr lang="en-US" sz="1800" dirty="0">
                <a:latin typeface="Albany"/>
              </a:rPr>
              <a:t> is satisfiable, then G has a clique of size m=|V|/7</a:t>
            </a:r>
          </a:p>
          <a:p>
            <a:pPr marL="342900" indent="-342900" algn="l">
              <a:buFontTx/>
              <a:buChar char="-"/>
            </a:pPr>
            <a:r>
              <a:rPr lang="en-US" sz="1800" dirty="0">
                <a:latin typeface="Albany"/>
              </a:rPr>
              <a:t>If </a:t>
            </a:r>
            <a:r>
              <a:rPr lang="en-US" sz="1800" dirty="0" err="1">
                <a:latin typeface="Albany"/>
              </a:rPr>
              <a:t>val</a:t>
            </a:r>
            <a:r>
              <a:rPr lang="en-US" sz="1800" dirty="0">
                <a:latin typeface="Albany"/>
              </a:rPr>
              <a:t>(</a:t>
            </a:r>
            <a:r>
              <a:rPr lang="el-GR" sz="1800" dirty="0">
                <a:latin typeface="Albany"/>
              </a:rPr>
              <a:t>Φ</a:t>
            </a:r>
            <a:r>
              <a:rPr lang="en-US" sz="1800" dirty="0">
                <a:latin typeface="Albany"/>
              </a:rPr>
              <a:t>) ≤ s=7/8+</a:t>
            </a:r>
            <a:r>
              <a:rPr lang="el-GR" sz="1800" dirty="0">
                <a:latin typeface="Albany"/>
              </a:rPr>
              <a:t>ε</a:t>
            </a:r>
            <a:r>
              <a:rPr lang="en-US" sz="1800" dirty="0">
                <a:latin typeface="Albany"/>
              </a:rPr>
              <a:t>, then max-Clique(G) &lt; s*m=s*(|V|/7) &lt; (1/8+</a:t>
            </a:r>
            <a:r>
              <a:rPr lang="el-GR" sz="1800" dirty="0">
                <a:latin typeface="Albany"/>
              </a:rPr>
              <a:t>ε</a:t>
            </a:r>
            <a:r>
              <a:rPr lang="en-US" sz="1800" dirty="0">
                <a:latin typeface="Albany"/>
              </a:rPr>
              <a:t>)|V|</a:t>
            </a:r>
          </a:p>
          <a:p>
            <a:pPr algn="l"/>
            <a:endParaRPr lang="en-US" sz="1800" dirty="0">
              <a:latin typeface="Albany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7B8D7B-166A-43F7-83EC-CA80E17F8D15}"/>
              </a:ext>
            </a:extLst>
          </p:cNvPr>
          <p:cNvSpPr txBox="1"/>
          <p:nvPr/>
        </p:nvSpPr>
        <p:spPr>
          <a:xfrm>
            <a:off x="1168430" y="4346644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1E01AF"/>
                </a:solidFill>
              </a:rPr>
              <a:t>X v Y</a:t>
            </a:r>
            <a:endParaRPr lang="en-CA" b="1" dirty="0">
              <a:solidFill>
                <a:srgbClr val="1E01AF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1CD99B-EE7C-4F86-A45D-8E3C77C515D1}"/>
              </a:ext>
            </a:extLst>
          </p:cNvPr>
          <p:cNvSpPr txBox="1"/>
          <p:nvPr/>
        </p:nvSpPr>
        <p:spPr>
          <a:xfrm>
            <a:off x="6745619" y="4003075"/>
            <a:ext cx="84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1E01AF"/>
                </a:solidFill>
              </a:rPr>
              <a:t>~Y v W</a:t>
            </a:r>
            <a:endParaRPr lang="en-CA" b="1" dirty="0">
              <a:solidFill>
                <a:srgbClr val="1E01AF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02F3DF8-72C2-4720-BDA0-867B019140EB}"/>
              </a:ext>
            </a:extLst>
          </p:cNvPr>
          <p:cNvSpPr txBox="1"/>
          <p:nvPr/>
        </p:nvSpPr>
        <p:spPr>
          <a:xfrm>
            <a:off x="4060644" y="6945003"/>
            <a:ext cx="950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1E01AF"/>
                </a:solidFill>
              </a:rPr>
              <a:t>~Z v ~W</a:t>
            </a:r>
            <a:endParaRPr lang="en-CA" b="1" dirty="0">
              <a:solidFill>
                <a:srgbClr val="1E01AF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5DEAEDF-A3B9-462A-A0F6-19F5194AD71F}"/>
              </a:ext>
            </a:extLst>
          </p:cNvPr>
          <p:cNvSpPr/>
          <p:nvPr/>
        </p:nvSpPr>
        <p:spPr>
          <a:xfrm>
            <a:off x="1581996" y="4932922"/>
            <a:ext cx="771598" cy="48909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01</a:t>
            </a:r>
            <a:endParaRPr lang="en-CA" b="1" dirty="0">
              <a:solidFill>
                <a:schemeClr val="tx1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3315795-27B6-4644-9442-36AD161CE29F}"/>
              </a:ext>
            </a:extLst>
          </p:cNvPr>
          <p:cNvSpPr/>
          <p:nvPr/>
        </p:nvSpPr>
        <p:spPr>
          <a:xfrm>
            <a:off x="719998" y="5393714"/>
            <a:ext cx="771598" cy="48909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11</a:t>
            </a:r>
            <a:endParaRPr lang="en-CA" b="1" dirty="0">
              <a:solidFill>
                <a:schemeClr val="tx1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8F1BA6A-84B1-4528-AF08-A74FC32C9F12}"/>
              </a:ext>
            </a:extLst>
          </p:cNvPr>
          <p:cNvSpPr/>
          <p:nvPr/>
        </p:nvSpPr>
        <p:spPr>
          <a:xfrm>
            <a:off x="2263194" y="4443824"/>
            <a:ext cx="771598" cy="48909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10</a:t>
            </a:r>
            <a:endParaRPr lang="en-CA" b="1" dirty="0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141277-D0EC-40DF-AA72-1B1D02406ED1}"/>
              </a:ext>
            </a:extLst>
          </p:cNvPr>
          <p:cNvSpPr txBox="1"/>
          <p:nvPr/>
        </p:nvSpPr>
        <p:spPr>
          <a:xfrm>
            <a:off x="3895447" y="3915741"/>
            <a:ext cx="18735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1E01AF"/>
                </a:solidFill>
              </a:rPr>
              <a:t>Example for 2CNF</a:t>
            </a:r>
            <a:endParaRPr lang="en-CA" b="1" dirty="0">
              <a:solidFill>
                <a:srgbClr val="1E01AF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A348429-23F1-4FDA-AD68-9A787C13BA47}"/>
              </a:ext>
            </a:extLst>
          </p:cNvPr>
          <p:cNvSpPr/>
          <p:nvPr/>
        </p:nvSpPr>
        <p:spPr>
          <a:xfrm>
            <a:off x="3069687" y="6362846"/>
            <a:ext cx="771598" cy="48909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01</a:t>
            </a:r>
            <a:endParaRPr lang="en-CA" b="1" dirty="0">
              <a:solidFill>
                <a:schemeClr val="tx1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12F7F82-B83F-4356-8AB0-8FD6276D2B07}"/>
              </a:ext>
            </a:extLst>
          </p:cNvPr>
          <p:cNvSpPr/>
          <p:nvPr/>
        </p:nvSpPr>
        <p:spPr>
          <a:xfrm>
            <a:off x="4060644" y="6362846"/>
            <a:ext cx="771598" cy="48909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00</a:t>
            </a:r>
            <a:endParaRPr lang="en-CA" b="1" dirty="0">
              <a:solidFill>
                <a:schemeClr val="tx1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658610A-E846-4489-81E9-E509EA6EBA13}"/>
              </a:ext>
            </a:extLst>
          </p:cNvPr>
          <p:cNvSpPr/>
          <p:nvPr/>
        </p:nvSpPr>
        <p:spPr>
          <a:xfrm>
            <a:off x="5147819" y="6326840"/>
            <a:ext cx="771598" cy="48909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10</a:t>
            </a:r>
            <a:endParaRPr lang="en-CA" b="1" dirty="0">
              <a:solidFill>
                <a:schemeClr val="tx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9E67065-10E9-41B7-9E18-2043A7F44828}"/>
              </a:ext>
            </a:extLst>
          </p:cNvPr>
          <p:cNvSpPr/>
          <p:nvPr/>
        </p:nvSpPr>
        <p:spPr>
          <a:xfrm>
            <a:off x="7691846" y="5114223"/>
            <a:ext cx="771598" cy="48909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00</a:t>
            </a:r>
            <a:endParaRPr lang="en-CA" b="1" dirty="0">
              <a:solidFill>
                <a:schemeClr val="tx1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E77010E-4A62-4996-842A-1604105F201D}"/>
              </a:ext>
            </a:extLst>
          </p:cNvPr>
          <p:cNvSpPr/>
          <p:nvPr/>
        </p:nvSpPr>
        <p:spPr>
          <a:xfrm>
            <a:off x="6019221" y="4199275"/>
            <a:ext cx="771598" cy="48909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11</a:t>
            </a:r>
            <a:endParaRPr lang="en-CA" b="1" dirty="0">
              <a:solidFill>
                <a:schemeClr val="tx1"/>
              </a:solidFill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AE05264-57FE-47B9-8312-BAB940A960A3}"/>
              </a:ext>
            </a:extLst>
          </p:cNvPr>
          <p:cNvSpPr/>
          <p:nvPr/>
        </p:nvSpPr>
        <p:spPr>
          <a:xfrm>
            <a:off x="6819124" y="4715976"/>
            <a:ext cx="771598" cy="48909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01</a:t>
            </a:r>
            <a:endParaRPr lang="en-CA" b="1" dirty="0">
              <a:solidFill>
                <a:schemeClr val="tx1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6DD1940-7849-4CD5-9B28-2B19CF464B47}"/>
              </a:ext>
            </a:extLst>
          </p:cNvPr>
          <p:cNvCxnSpPr>
            <a:cxnSpLocks/>
            <a:stCxn id="9" idx="6"/>
            <a:endCxn id="16" idx="2"/>
          </p:cNvCxnSpPr>
          <p:nvPr/>
        </p:nvCxnSpPr>
        <p:spPr>
          <a:xfrm>
            <a:off x="3034792" y="4688373"/>
            <a:ext cx="3784332" cy="27215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8A94253-760B-472F-AAEE-F574DB1FFF4C}"/>
              </a:ext>
            </a:extLst>
          </p:cNvPr>
          <p:cNvCxnSpPr>
            <a:cxnSpLocks/>
            <a:stCxn id="9" idx="6"/>
            <a:endCxn id="14" idx="2"/>
          </p:cNvCxnSpPr>
          <p:nvPr/>
        </p:nvCxnSpPr>
        <p:spPr>
          <a:xfrm>
            <a:off x="3034792" y="4688373"/>
            <a:ext cx="4657054" cy="67039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E717374-0FFE-48DD-B2A9-D23E7692668E}"/>
              </a:ext>
            </a:extLst>
          </p:cNvPr>
          <p:cNvCxnSpPr>
            <a:cxnSpLocks/>
            <a:stCxn id="7" idx="6"/>
            <a:endCxn id="15" idx="3"/>
          </p:cNvCxnSpPr>
          <p:nvPr/>
        </p:nvCxnSpPr>
        <p:spPr>
          <a:xfrm flipV="1">
            <a:off x="2353594" y="4616746"/>
            <a:ext cx="3778625" cy="56072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4206BCB-7A4F-4896-A9EA-1A503134BB64}"/>
              </a:ext>
            </a:extLst>
          </p:cNvPr>
          <p:cNvCxnSpPr>
            <a:cxnSpLocks/>
            <a:stCxn id="8" idx="6"/>
            <a:endCxn id="15" idx="3"/>
          </p:cNvCxnSpPr>
          <p:nvPr/>
        </p:nvCxnSpPr>
        <p:spPr>
          <a:xfrm flipV="1">
            <a:off x="1491596" y="4616746"/>
            <a:ext cx="4640623" cy="102151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977B75A4-3DFF-43D2-8CD8-0399ACB4689E}"/>
              </a:ext>
            </a:extLst>
          </p:cNvPr>
          <p:cNvSpPr txBox="1"/>
          <p:nvPr/>
        </p:nvSpPr>
        <p:spPr>
          <a:xfrm>
            <a:off x="1678506" y="5602043"/>
            <a:ext cx="19840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Complete bipartite</a:t>
            </a:r>
          </a:p>
          <a:p>
            <a:r>
              <a:rPr lang="en-US" dirty="0"/>
              <a:t>graph here</a:t>
            </a:r>
            <a:endParaRPr lang="en-CA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25431F1-7475-4F55-9082-CD6E7B6A3EBE}"/>
              </a:ext>
            </a:extLst>
          </p:cNvPr>
          <p:cNvCxnSpPr>
            <a:cxnSpLocks/>
            <a:stCxn id="13" idx="7"/>
            <a:endCxn id="14" idx="2"/>
          </p:cNvCxnSpPr>
          <p:nvPr/>
        </p:nvCxnSpPr>
        <p:spPr>
          <a:xfrm flipV="1">
            <a:off x="5806419" y="5358772"/>
            <a:ext cx="1885427" cy="103969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57BAD912-4858-4BD4-B844-B9BA22623C5D}"/>
              </a:ext>
            </a:extLst>
          </p:cNvPr>
          <p:cNvCxnSpPr>
            <a:cxnSpLocks/>
            <a:stCxn id="12" idx="7"/>
            <a:endCxn id="14" idx="2"/>
          </p:cNvCxnSpPr>
          <p:nvPr/>
        </p:nvCxnSpPr>
        <p:spPr>
          <a:xfrm flipV="1">
            <a:off x="4719244" y="5358772"/>
            <a:ext cx="2972602" cy="107570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57D98E1-0D6F-4538-A5C2-444F4326D550}"/>
              </a:ext>
            </a:extLst>
          </p:cNvPr>
          <p:cNvCxnSpPr>
            <a:cxnSpLocks/>
            <a:stCxn id="11" idx="0"/>
            <a:endCxn id="15" idx="3"/>
          </p:cNvCxnSpPr>
          <p:nvPr/>
        </p:nvCxnSpPr>
        <p:spPr>
          <a:xfrm flipV="1">
            <a:off x="3455486" y="4616746"/>
            <a:ext cx="2676733" cy="17461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CCEBCAAE-7B28-4096-B862-B616ED852877}"/>
              </a:ext>
            </a:extLst>
          </p:cNvPr>
          <p:cNvCxnSpPr>
            <a:cxnSpLocks/>
            <a:stCxn id="11" idx="0"/>
            <a:endCxn id="16" idx="2"/>
          </p:cNvCxnSpPr>
          <p:nvPr/>
        </p:nvCxnSpPr>
        <p:spPr>
          <a:xfrm flipV="1">
            <a:off x="3455486" y="4960525"/>
            <a:ext cx="3363638" cy="140232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78742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Hardness of approximating Max-Clique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1800" u="sng" dirty="0">
                <a:latin typeface="Albany"/>
              </a:rPr>
              <a:t>Theorem</a:t>
            </a:r>
            <a:r>
              <a:rPr lang="en-US" sz="1800" dirty="0">
                <a:latin typeface="Albany"/>
              </a:rPr>
              <a:t>: Max-Clique is NP-hard to approximate within a factor of 8/7.</a:t>
            </a:r>
          </a:p>
          <a:p>
            <a:pPr algn="l"/>
            <a:r>
              <a:rPr lang="en-US" sz="1800" u="sng" dirty="0">
                <a:latin typeface="Albany"/>
              </a:rPr>
              <a:t>Proof</a:t>
            </a:r>
            <a:r>
              <a:rPr lang="en-US" sz="1800" dirty="0">
                <a:latin typeface="Albany"/>
              </a:rPr>
              <a:t>: We show a poly time reduction that gets a 3CNF instance </a:t>
            </a:r>
            <a:r>
              <a:rPr lang="el-GR" sz="1800" dirty="0">
                <a:latin typeface="Albany"/>
              </a:rPr>
              <a:t>Φ </a:t>
            </a:r>
            <a:r>
              <a:rPr lang="en-US" sz="1800" dirty="0">
                <a:latin typeface="Albany"/>
              </a:rPr>
              <a:t>with m clauses, and outputs a graph G=(V,E) with on 7m vertices with the following guarantees.</a:t>
            </a:r>
          </a:p>
          <a:p>
            <a:pPr marL="342900" indent="-342900" algn="l">
              <a:buFontTx/>
              <a:buChar char="-"/>
            </a:pPr>
            <a:r>
              <a:rPr lang="en-US" sz="1800" dirty="0">
                <a:latin typeface="Albany"/>
              </a:rPr>
              <a:t>If </a:t>
            </a:r>
            <a:r>
              <a:rPr lang="el-GR" sz="1800" dirty="0">
                <a:latin typeface="Albany"/>
              </a:rPr>
              <a:t>Φ</a:t>
            </a:r>
            <a:r>
              <a:rPr lang="en-US" sz="1800" dirty="0">
                <a:latin typeface="Albany"/>
              </a:rPr>
              <a:t> is satisfiable, then G has a clique of size m=|V|/7</a:t>
            </a:r>
          </a:p>
          <a:p>
            <a:pPr marL="342900" indent="-342900" algn="l">
              <a:buFontTx/>
              <a:buChar char="-"/>
            </a:pPr>
            <a:r>
              <a:rPr lang="en-US" sz="1800" dirty="0">
                <a:latin typeface="Albany"/>
              </a:rPr>
              <a:t>If </a:t>
            </a:r>
            <a:r>
              <a:rPr lang="en-US" sz="1800" dirty="0" err="1">
                <a:latin typeface="Albany"/>
              </a:rPr>
              <a:t>val</a:t>
            </a:r>
            <a:r>
              <a:rPr lang="en-US" sz="1800" dirty="0">
                <a:latin typeface="Albany"/>
              </a:rPr>
              <a:t>(</a:t>
            </a:r>
            <a:r>
              <a:rPr lang="el-GR" sz="1800" dirty="0">
                <a:latin typeface="Albany"/>
              </a:rPr>
              <a:t>Φ</a:t>
            </a:r>
            <a:r>
              <a:rPr lang="en-US" sz="1800" dirty="0">
                <a:latin typeface="Albany"/>
              </a:rPr>
              <a:t>) ≤ s=7/8+</a:t>
            </a:r>
            <a:r>
              <a:rPr lang="el-GR" sz="1800" dirty="0">
                <a:latin typeface="Albany"/>
              </a:rPr>
              <a:t>ε</a:t>
            </a:r>
            <a:r>
              <a:rPr lang="en-US" sz="1800" dirty="0">
                <a:latin typeface="Albany"/>
              </a:rPr>
              <a:t>, then max-Clique(G) &lt; s*m=s*(|V|/7) &lt; (1/8+</a:t>
            </a:r>
            <a:r>
              <a:rPr lang="el-GR" sz="1800" dirty="0">
                <a:latin typeface="Albany"/>
              </a:rPr>
              <a:t>ε</a:t>
            </a:r>
            <a:r>
              <a:rPr lang="en-US" sz="1800" dirty="0">
                <a:latin typeface="Albany"/>
              </a:rPr>
              <a:t>)|V|</a:t>
            </a:r>
          </a:p>
          <a:p>
            <a:pPr algn="l"/>
            <a:r>
              <a:rPr lang="en-US" sz="1800" u="sng" dirty="0">
                <a:latin typeface="Albany"/>
              </a:rPr>
              <a:t>Key observation</a:t>
            </a:r>
            <a:r>
              <a:rPr lang="en-US" sz="1800" dirty="0">
                <a:latin typeface="Albany"/>
              </a:rPr>
              <a:t>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Albany"/>
              </a:rPr>
              <a:t>If </a:t>
            </a:r>
            <a:r>
              <a:rPr lang="el-GR" sz="1800" dirty="0">
                <a:latin typeface="Albany"/>
              </a:rPr>
              <a:t>Φ</a:t>
            </a:r>
            <a:r>
              <a:rPr lang="en-US" sz="1800" dirty="0">
                <a:latin typeface="Albany"/>
              </a:rPr>
              <a:t> is satisfiable, then the satisfying assignment induces a clique that chooses one vertex from each cloud.</a:t>
            </a:r>
            <a:br>
              <a:rPr lang="en-US" sz="1800" dirty="0">
                <a:latin typeface="Albany"/>
              </a:rPr>
            </a:br>
            <a:r>
              <a:rPr lang="en-US" sz="1800" dirty="0">
                <a:latin typeface="Albany"/>
              </a:rPr>
              <a:t>Therefore, G has a clique of size m=|V|/7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Albany"/>
              </a:rPr>
              <a:t>For the other direction: note that each cloud can have at most 1 vertex in the clique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Albany"/>
              </a:rPr>
              <a:t>If G has a clique of size M’, then it corresponds to an assignment that satisfies M’ clauses in </a:t>
            </a:r>
            <a:r>
              <a:rPr lang="el-GR" sz="1800" dirty="0">
                <a:latin typeface="Albany"/>
              </a:rPr>
              <a:t>Φ</a:t>
            </a:r>
            <a:r>
              <a:rPr lang="en-US" sz="1800" dirty="0">
                <a:latin typeface="Albany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037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Hardness of approximating Max-Clique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1800" u="sng" dirty="0">
                <a:latin typeface="Albany"/>
              </a:rPr>
              <a:t>Theorem</a:t>
            </a:r>
            <a:r>
              <a:rPr lang="en-US" sz="1800" dirty="0">
                <a:latin typeface="Albany"/>
              </a:rPr>
              <a:t>: Max-Clique is NP-hard to approximate within a factor of 7/8.</a:t>
            </a:r>
          </a:p>
          <a:p>
            <a:pPr algn="l"/>
            <a:r>
              <a:rPr lang="en-US" sz="1800" u="sng" dirty="0">
                <a:latin typeface="Albany"/>
              </a:rPr>
              <a:t>Proof</a:t>
            </a:r>
            <a:r>
              <a:rPr lang="en-US" sz="1800" dirty="0">
                <a:latin typeface="Albany"/>
              </a:rPr>
              <a:t>: We show a poly time reduction that gets a 3CNF instance </a:t>
            </a:r>
            <a:r>
              <a:rPr lang="el-GR" sz="1800" dirty="0">
                <a:latin typeface="Albany"/>
              </a:rPr>
              <a:t>Φ </a:t>
            </a:r>
            <a:r>
              <a:rPr lang="en-US" sz="1800" dirty="0">
                <a:latin typeface="Albany"/>
              </a:rPr>
              <a:t>with m clauses, and outputs a graph G=(V,E) with on 7m vertices with the following guarantees.</a:t>
            </a:r>
          </a:p>
          <a:p>
            <a:pPr marL="342900" indent="-342900" algn="l">
              <a:buFontTx/>
              <a:buChar char="-"/>
            </a:pPr>
            <a:r>
              <a:rPr lang="en-US" sz="1800" dirty="0">
                <a:latin typeface="Albany"/>
              </a:rPr>
              <a:t>If </a:t>
            </a:r>
            <a:r>
              <a:rPr lang="el-GR" sz="1800" dirty="0">
                <a:latin typeface="Albany"/>
              </a:rPr>
              <a:t>Φ</a:t>
            </a:r>
            <a:r>
              <a:rPr lang="en-US" sz="1800" dirty="0">
                <a:latin typeface="Albany"/>
              </a:rPr>
              <a:t> is satisfiable, then G has a clique of size m=|V|/7</a:t>
            </a:r>
          </a:p>
          <a:p>
            <a:pPr marL="342900" indent="-342900" algn="l">
              <a:buFontTx/>
              <a:buChar char="-"/>
            </a:pPr>
            <a:r>
              <a:rPr lang="en-US" sz="1800" dirty="0">
                <a:latin typeface="Albany"/>
              </a:rPr>
              <a:t>If </a:t>
            </a:r>
            <a:r>
              <a:rPr lang="en-US" sz="1800" dirty="0" err="1">
                <a:latin typeface="Albany"/>
              </a:rPr>
              <a:t>val</a:t>
            </a:r>
            <a:r>
              <a:rPr lang="en-US" sz="1800" dirty="0">
                <a:latin typeface="Albany"/>
              </a:rPr>
              <a:t>(</a:t>
            </a:r>
            <a:r>
              <a:rPr lang="el-GR" sz="1800" dirty="0">
                <a:latin typeface="Albany"/>
              </a:rPr>
              <a:t>Φ</a:t>
            </a:r>
            <a:r>
              <a:rPr lang="en-US" sz="1800" dirty="0">
                <a:latin typeface="Albany"/>
              </a:rPr>
              <a:t>) ≤ s=7/8+</a:t>
            </a:r>
            <a:r>
              <a:rPr lang="el-GR" sz="1800" dirty="0">
                <a:latin typeface="Albany"/>
              </a:rPr>
              <a:t>ε</a:t>
            </a:r>
            <a:r>
              <a:rPr lang="en-US" sz="1800" dirty="0">
                <a:latin typeface="Albany"/>
              </a:rPr>
              <a:t>, then max-Clique(G) &lt; s*m=s*(|V|/7) &lt; (1/8+</a:t>
            </a:r>
            <a:r>
              <a:rPr lang="el-GR" sz="1800" dirty="0">
                <a:latin typeface="Albany"/>
              </a:rPr>
              <a:t>ε</a:t>
            </a:r>
            <a:r>
              <a:rPr lang="en-US" sz="1800" dirty="0">
                <a:latin typeface="Albany"/>
              </a:rPr>
              <a:t>)|V|</a:t>
            </a:r>
          </a:p>
          <a:p>
            <a:pPr algn="l"/>
            <a:br>
              <a:rPr lang="en-US" sz="1800" u="sng" dirty="0">
                <a:latin typeface="Albany"/>
              </a:rPr>
            </a:br>
            <a:r>
              <a:rPr lang="en-US" sz="1800" u="sng" dirty="0">
                <a:latin typeface="Albany"/>
              </a:rPr>
              <a:t>Theorem</a:t>
            </a:r>
            <a:r>
              <a:rPr lang="en-US" sz="1800" dirty="0">
                <a:latin typeface="Albany"/>
              </a:rPr>
              <a:t>: Min-Vertex-Cover is NP-hard to approximate within 49/48.</a:t>
            </a:r>
          </a:p>
          <a:p>
            <a:pPr algn="l"/>
            <a:r>
              <a:rPr lang="en-US" sz="1800" u="sng" dirty="0">
                <a:latin typeface="Albany"/>
              </a:rPr>
              <a:t>Proof</a:t>
            </a:r>
            <a:r>
              <a:rPr lang="en-US" sz="1800" dirty="0">
                <a:latin typeface="Albany"/>
              </a:rPr>
              <a:t>: Note that G has a clique of size k </a:t>
            </a:r>
            <a:r>
              <a:rPr lang="en-US" sz="1800" dirty="0" err="1">
                <a:latin typeface="Albany"/>
              </a:rPr>
              <a:t>iff</a:t>
            </a:r>
            <a:r>
              <a:rPr lang="en-US" sz="1800" dirty="0">
                <a:latin typeface="Albany"/>
              </a:rPr>
              <a:t> its complement has VC of size n-k.</a:t>
            </a:r>
          </a:p>
          <a:p>
            <a:pPr algn="l"/>
            <a:r>
              <a:rPr lang="en-US" sz="1800" dirty="0">
                <a:latin typeface="Albany"/>
              </a:rPr>
              <a:t>Therefore, if we take the complement of G in the reduction above then</a:t>
            </a:r>
          </a:p>
          <a:p>
            <a:pPr marL="342900" indent="-342900" algn="l">
              <a:buFontTx/>
              <a:buChar char="-"/>
            </a:pPr>
            <a:r>
              <a:rPr lang="en-US" sz="1800" dirty="0">
                <a:latin typeface="Albany"/>
              </a:rPr>
              <a:t>If </a:t>
            </a:r>
            <a:r>
              <a:rPr lang="el-GR" sz="1800" dirty="0">
                <a:latin typeface="Albany"/>
              </a:rPr>
              <a:t>Φ</a:t>
            </a:r>
            <a:r>
              <a:rPr lang="en-US" sz="1800" dirty="0">
                <a:latin typeface="Albany"/>
              </a:rPr>
              <a:t> is satisfiable, then complement(G) has a VC of size </a:t>
            </a:r>
            <a:r>
              <a:rPr lang="en-US" sz="1800" dirty="0"/>
              <a:t>≤(1-1/7) |V| = 6|V|/7</a:t>
            </a:r>
            <a:endParaRPr lang="en-US" sz="1800" dirty="0">
              <a:latin typeface="Albany"/>
            </a:endParaRPr>
          </a:p>
          <a:p>
            <a:pPr marL="342900" indent="-342900" algn="l">
              <a:buFontTx/>
              <a:buChar char="-"/>
            </a:pPr>
            <a:r>
              <a:rPr lang="en-US" sz="1800" dirty="0">
                <a:latin typeface="Albany"/>
              </a:rPr>
              <a:t>If </a:t>
            </a:r>
            <a:r>
              <a:rPr lang="en-US" sz="1800" dirty="0" err="1">
                <a:latin typeface="Albany"/>
              </a:rPr>
              <a:t>val</a:t>
            </a:r>
            <a:r>
              <a:rPr lang="en-US" sz="1800" dirty="0">
                <a:latin typeface="Albany"/>
              </a:rPr>
              <a:t>(</a:t>
            </a:r>
            <a:r>
              <a:rPr lang="el-GR" sz="1800" dirty="0">
                <a:latin typeface="Albany"/>
              </a:rPr>
              <a:t>Φ</a:t>
            </a:r>
            <a:r>
              <a:rPr lang="en-US" sz="1800" dirty="0">
                <a:latin typeface="Albany"/>
              </a:rPr>
              <a:t>) ≤ s=7/8+</a:t>
            </a:r>
            <a:r>
              <a:rPr lang="el-GR" sz="1800" dirty="0">
                <a:latin typeface="Albany"/>
              </a:rPr>
              <a:t>ε</a:t>
            </a:r>
            <a:r>
              <a:rPr lang="en-US" sz="1800" dirty="0">
                <a:latin typeface="Albany"/>
              </a:rPr>
              <a:t>, then min-VC of complement(G) is at least (1-1/8) |V| =7|V|/8</a:t>
            </a:r>
          </a:p>
          <a:p>
            <a:pPr algn="l"/>
            <a:r>
              <a:rPr lang="en-US" sz="1800" dirty="0">
                <a:latin typeface="Albany"/>
              </a:rPr>
              <a:t>Therefore, min-vertex-cover is NP-hard to approximate within a factor of 49/48.</a:t>
            </a:r>
          </a:p>
        </p:txBody>
      </p:sp>
    </p:spTree>
    <p:extLst>
      <p:ext uri="{BB962C8B-B14F-4D97-AF65-F5344CB8AC3E}">
        <p14:creationId xmlns:p14="http://schemas.microsoft.com/office/powerpoint/2010/main" val="2377290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Constraint satisfaction problems (CSPs)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1800" u="sng" dirty="0"/>
              <a:t>Theorem</a:t>
            </a:r>
            <a:r>
              <a:rPr lang="en-US" sz="1800" dirty="0"/>
              <a:t>: Max-Clique is NP-hard to approximate within a factor of 7/8.</a:t>
            </a:r>
          </a:p>
          <a:p>
            <a:pPr algn="l"/>
            <a:endParaRPr lang="en-US" sz="1800" dirty="0"/>
          </a:p>
          <a:p>
            <a:pPr algn="l"/>
            <a:r>
              <a:rPr lang="en-US" sz="1800" u="sng" dirty="0"/>
              <a:t>Exercise</a:t>
            </a:r>
            <a:r>
              <a:rPr lang="en-US" sz="1800" dirty="0"/>
              <a:t>: Prove that Max-Clique is NP-hard to approximate within a factor 2</a:t>
            </a:r>
            <a:r>
              <a:rPr lang="en-US" sz="1800" baseline="30000" dirty="0"/>
              <a:t>-10</a:t>
            </a:r>
            <a:r>
              <a:rPr lang="en-US" sz="1800" dirty="0"/>
              <a:t>.</a:t>
            </a:r>
          </a:p>
          <a:p>
            <a:pPr algn="l"/>
            <a:r>
              <a:rPr lang="en-US" sz="1800" u="sng" dirty="0"/>
              <a:t>Hint</a:t>
            </a:r>
            <a:r>
              <a:rPr lang="en-US" sz="1800" dirty="0"/>
              <a:t>: Run the same proof with the following changes:</a:t>
            </a:r>
          </a:p>
          <a:p>
            <a:pPr algn="l"/>
            <a:r>
              <a:rPr lang="en-US" sz="1800" dirty="0"/>
              <a:t>Start with a 10-repetition of the PCP theorem.</a:t>
            </a:r>
          </a:p>
          <a:p>
            <a:pPr algn="l"/>
            <a:r>
              <a:rPr lang="en-US" sz="1800" dirty="0"/>
              <a:t>It makes q=60 queries, has perfect completeness and soundness 2</a:t>
            </a:r>
            <a:r>
              <a:rPr lang="en-US" sz="1800" baseline="30000" dirty="0"/>
              <a:t>-10</a:t>
            </a:r>
            <a:r>
              <a:rPr lang="en-US" sz="1800" dirty="0"/>
              <a:t>.</a:t>
            </a:r>
          </a:p>
          <a:p>
            <a:pPr algn="l"/>
            <a:r>
              <a:rPr lang="en-US" sz="1800" dirty="0"/>
              <a:t>This corresponds to q-gap-CSP with completeness=1 and soundness 2</a:t>
            </a:r>
            <a:r>
              <a:rPr lang="en-US" sz="1800" baseline="30000" dirty="0"/>
              <a:t>-10</a:t>
            </a:r>
            <a:r>
              <a:rPr lang="en-US" sz="1800" dirty="0"/>
              <a:t>.</a:t>
            </a:r>
          </a:p>
          <a:p>
            <a:pPr algn="l"/>
            <a:r>
              <a:rPr lang="en-US" sz="1800" dirty="0"/>
              <a:t>Run exactly the same reduction.</a:t>
            </a:r>
          </a:p>
          <a:p>
            <a:pPr algn="l"/>
            <a:br>
              <a:rPr lang="en-US" sz="1800" u="sng" dirty="0"/>
            </a:br>
            <a:r>
              <a:rPr lang="en-US" sz="1800" u="sng" dirty="0"/>
              <a:t>A stronger theorem</a:t>
            </a:r>
            <a:r>
              <a:rPr lang="en-US" sz="1800" dirty="0"/>
              <a:t>: Max-Clique is NP-hard to approximate within a factor of n</a:t>
            </a:r>
            <a:r>
              <a:rPr lang="en-US" sz="1800" baseline="30000" dirty="0"/>
              <a:t>0.999</a:t>
            </a:r>
            <a:r>
              <a:rPr lang="en-US" sz="1800" dirty="0"/>
              <a:t>. </a:t>
            </a:r>
          </a:p>
          <a:p>
            <a:pPr algn="l"/>
            <a:r>
              <a:rPr lang="en-US" sz="1800" dirty="0"/>
              <a:t>Given a graph G that has a clique of size n</a:t>
            </a:r>
            <a:r>
              <a:rPr lang="en-US" sz="1800" baseline="30000" dirty="0"/>
              <a:t>0.9999</a:t>
            </a:r>
            <a:r>
              <a:rPr lang="en-US" sz="1800" dirty="0"/>
              <a:t>, it is NP-hard to find a n</a:t>
            </a:r>
            <a:r>
              <a:rPr lang="en-US" sz="1800" baseline="30000" dirty="0"/>
              <a:t>0.0001 </a:t>
            </a:r>
            <a:r>
              <a:rPr lang="en-US" sz="1800" dirty="0"/>
              <a:t>clique</a:t>
            </a:r>
          </a:p>
        </p:txBody>
      </p:sp>
    </p:spTree>
    <p:extLst>
      <p:ext uri="{BB962C8B-B14F-4D97-AF65-F5344CB8AC3E}">
        <p14:creationId xmlns:p14="http://schemas.microsoft.com/office/powerpoint/2010/main" val="452558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1197905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Probabilistically Checkable Proofs</a:t>
            </a:r>
            <a:endParaRPr lang="de-DE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851957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Probabilistically checkable proofs (PCPs)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An (</a:t>
            </a:r>
            <a:r>
              <a:rPr lang="en-US" sz="2000" u="sng" dirty="0" err="1"/>
              <a:t>r,q</a:t>
            </a:r>
            <a:r>
              <a:rPr lang="en-US" sz="2000" u="sng" dirty="0"/>
              <a:t>)-PCP verifier</a:t>
            </a:r>
            <a:r>
              <a:rPr lang="en-US" sz="2000" dirty="0"/>
              <a:t>: An (</a:t>
            </a:r>
            <a:r>
              <a:rPr lang="en-US" sz="2000" dirty="0" err="1"/>
              <a:t>r,q</a:t>
            </a:r>
            <a:r>
              <a:rPr lang="en-US" sz="2000" dirty="0"/>
              <a:t>)- PCP verifier V</a:t>
            </a:r>
            <a:r>
              <a:rPr lang="en-US" sz="2000" baseline="-25000" dirty="0"/>
              <a:t>L</a:t>
            </a:r>
            <a:r>
              <a:rPr lang="en-US" sz="2000" dirty="0"/>
              <a:t> for a language L gets an input x and a proof </a:t>
            </a:r>
            <a:r>
              <a:rPr lang="el-GR" sz="2000" dirty="0"/>
              <a:t>π</a:t>
            </a:r>
            <a:r>
              <a:rPr lang="en-US" sz="2000" dirty="0"/>
              <a:t> of length |</a:t>
            </a:r>
            <a:r>
              <a:rPr lang="el-GR" sz="2000" dirty="0"/>
              <a:t>π</a:t>
            </a:r>
            <a:r>
              <a:rPr lang="en-US" sz="2000" dirty="0"/>
              <a:t>|=poly(|x|) and works as follows: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V</a:t>
            </a:r>
            <a:r>
              <a:rPr lang="en-US" sz="2000" baseline="-25000" dirty="0"/>
              <a:t>L</a:t>
            </a:r>
            <a:r>
              <a:rPr lang="en-US" sz="2000" dirty="0"/>
              <a:t> reads x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V</a:t>
            </a:r>
            <a:r>
              <a:rPr lang="en-US" sz="2000" baseline="-25000" dirty="0"/>
              <a:t>L</a:t>
            </a:r>
            <a:r>
              <a:rPr lang="en-US" sz="2000" dirty="0"/>
              <a:t> tosses r random coins, and gets a random string </a:t>
            </a:r>
            <a:r>
              <a:rPr lang="el-GR" sz="2000" dirty="0"/>
              <a:t>ρ</a:t>
            </a:r>
            <a:r>
              <a:rPr lang="en-US" sz="2000" dirty="0"/>
              <a:t>∈{0,1}</a:t>
            </a:r>
            <a:r>
              <a:rPr lang="en-US" sz="2000" baseline="30000" dirty="0"/>
              <a:t>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Based on x and </a:t>
            </a:r>
            <a:r>
              <a:rPr lang="el-GR" sz="2000" dirty="0"/>
              <a:t>ρ </a:t>
            </a:r>
            <a:r>
              <a:rPr lang="en-US" sz="2000" dirty="0"/>
              <a:t>the random coins V</a:t>
            </a:r>
            <a:r>
              <a:rPr lang="en-US" sz="2000" baseline="-25000" dirty="0"/>
              <a:t>L</a:t>
            </a:r>
            <a:r>
              <a:rPr lang="en-US" sz="2000" dirty="0"/>
              <a:t> reads q coordinates from </a:t>
            </a:r>
            <a:r>
              <a:rPr lang="el-GR" sz="2000" dirty="0"/>
              <a:t>π </a:t>
            </a: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V</a:t>
            </a:r>
            <a:r>
              <a:rPr lang="en-US" sz="2000" baseline="-25000" dirty="0"/>
              <a:t>L</a:t>
            </a:r>
            <a:r>
              <a:rPr lang="en-US" sz="2000" dirty="0"/>
              <a:t> runs in </a:t>
            </a:r>
            <a:r>
              <a:rPr lang="en-US" sz="2000" i="1" dirty="0"/>
              <a:t>poly time </a:t>
            </a:r>
            <a:r>
              <a:rPr lang="en-US" sz="2000" dirty="0"/>
              <a:t>and decides to ACCEPT or REJECT</a:t>
            </a:r>
          </a:p>
          <a:p>
            <a:pPr algn="l"/>
            <a:r>
              <a:rPr lang="en-US" sz="2000" u="sng" dirty="0"/>
              <a:t>YES case</a:t>
            </a:r>
            <a:r>
              <a:rPr lang="en-US" sz="2000" dirty="0"/>
              <a:t>: if </a:t>
            </a:r>
            <a:r>
              <a:rPr lang="en-US" sz="2000" dirty="0" err="1"/>
              <a:t>x∈L</a:t>
            </a:r>
            <a:r>
              <a:rPr lang="en-US" sz="2000" dirty="0"/>
              <a:t>, there exists a proof </a:t>
            </a:r>
            <a:r>
              <a:rPr lang="el-GR" sz="2000" dirty="0"/>
              <a:t>π</a:t>
            </a:r>
            <a:r>
              <a:rPr lang="en-US" sz="2000" baseline="-25000" dirty="0"/>
              <a:t>x</a:t>
            </a:r>
            <a:r>
              <a:rPr lang="en-US" sz="2000" dirty="0"/>
              <a:t> such that </a:t>
            </a:r>
            <a:r>
              <a:rPr lang="en-US" sz="2000" dirty="0" err="1"/>
              <a:t>Pr</a:t>
            </a:r>
            <a:r>
              <a:rPr lang="en-US" sz="2000" dirty="0"/>
              <a:t>[V</a:t>
            </a:r>
            <a:r>
              <a:rPr lang="en-US" sz="2000" baseline="-25000" dirty="0"/>
              <a:t>L</a:t>
            </a:r>
            <a:r>
              <a:rPr lang="en-US" sz="2000" dirty="0"/>
              <a:t>(x,</a:t>
            </a:r>
            <a:r>
              <a:rPr lang="el-GR" sz="2000" dirty="0"/>
              <a:t> π</a:t>
            </a:r>
            <a:r>
              <a:rPr lang="en-US" sz="2000" baseline="-25000" dirty="0"/>
              <a:t>x</a:t>
            </a:r>
            <a:r>
              <a:rPr lang="en-US" sz="2000" dirty="0"/>
              <a:t>)=ACCEPT]=1</a:t>
            </a:r>
          </a:p>
          <a:p>
            <a:pPr algn="l"/>
            <a:r>
              <a:rPr lang="en-US" sz="2000" u="sng" dirty="0"/>
              <a:t>NO case</a:t>
            </a:r>
            <a:r>
              <a:rPr lang="en-US" sz="2000" dirty="0"/>
              <a:t>: if </a:t>
            </a:r>
            <a:r>
              <a:rPr lang="en-US" sz="2000" dirty="0" err="1"/>
              <a:t>x∉L</a:t>
            </a:r>
            <a:r>
              <a:rPr lang="en-US" sz="2000" dirty="0"/>
              <a:t>, then for any proof </a:t>
            </a:r>
            <a:r>
              <a:rPr lang="el-GR" sz="2000" dirty="0"/>
              <a:t>π</a:t>
            </a:r>
            <a:r>
              <a:rPr lang="en-US" sz="2000" dirty="0"/>
              <a:t> we have </a:t>
            </a:r>
            <a:r>
              <a:rPr lang="en-US" sz="2000" dirty="0" err="1"/>
              <a:t>Pr</a:t>
            </a:r>
            <a:r>
              <a:rPr lang="en-US" sz="2000" dirty="0"/>
              <a:t>[V</a:t>
            </a:r>
            <a:r>
              <a:rPr lang="en-US" sz="2000" baseline="-25000" dirty="0"/>
              <a:t>L</a:t>
            </a:r>
            <a:r>
              <a:rPr lang="en-US" sz="2000" dirty="0"/>
              <a:t>(x,</a:t>
            </a:r>
            <a:r>
              <a:rPr lang="el-GR" sz="2000" dirty="0"/>
              <a:t> π</a:t>
            </a:r>
            <a:r>
              <a:rPr lang="en-US" sz="2000" dirty="0"/>
              <a:t>)=ACCEPT] ≤ ½.</a:t>
            </a:r>
          </a:p>
          <a:p>
            <a:pPr algn="l"/>
            <a:endParaRPr lang="en-US" sz="2000" dirty="0"/>
          </a:p>
          <a:p>
            <a:pPr algn="l"/>
            <a:endParaRPr lang="en-US" sz="2000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EAD983E-398E-478C-859E-7C0128C3DC5F}"/>
              </a:ext>
            </a:extLst>
          </p:cNvPr>
          <p:cNvGrpSpPr/>
          <p:nvPr/>
        </p:nvGrpSpPr>
        <p:grpSpPr>
          <a:xfrm>
            <a:off x="1866555" y="5615071"/>
            <a:ext cx="5720318" cy="1625701"/>
            <a:chOff x="2009552" y="4679406"/>
            <a:chExt cx="5720318" cy="1625701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B2A5AEE4-3FD2-42E1-A4E0-649CB0E50628}"/>
                </a:ext>
              </a:extLst>
            </p:cNvPr>
            <p:cNvGrpSpPr/>
            <p:nvPr/>
          </p:nvGrpSpPr>
          <p:grpSpPr>
            <a:xfrm>
              <a:off x="2009552" y="4699590"/>
              <a:ext cx="5720318" cy="1605517"/>
              <a:chOff x="2009552" y="4699590"/>
              <a:chExt cx="5720318" cy="1605517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504CFB1-CE52-45A7-B089-82E290962594}"/>
                  </a:ext>
                </a:extLst>
              </p:cNvPr>
              <p:cNvSpPr/>
              <p:nvPr/>
            </p:nvSpPr>
            <p:spPr>
              <a:xfrm>
                <a:off x="2009552" y="4699590"/>
                <a:ext cx="1956391" cy="41467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dirty="0">
                    <a:solidFill>
                      <a:schemeClr val="tx1"/>
                    </a:solidFill>
                  </a:rPr>
                  <a:t>X</a:t>
                </a:r>
                <a:endParaRPr lang="en-CA" sz="2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3B28747-BA25-44D8-BBFC-A4ABF355F266}"/>
                  </a:ext>
                </a:extLst>
              </p:cNvPr>
              <p:cNvSpPr/>
              <p:nvPr/>
            </p:nvSpPr>
            <p:spPr>
              <a:xfrm>
                <a:off x="4949998" y="4699590"/>
                <a:ext cx="2779872" cy="41467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l-GR" sz="2200" dirty="0">
                    <a:solidFill>
                      <a:schemeClr val="tx1"/>
                    </a:solidFill>
                  </a:rPr>
                  <a:t>π</a:t>
                </a:r>
                <a:endParaRPr lang="en-CA" sz="2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Isosceles Triangle 7">
                <a:extLst>
                  <a:ext uri="{FF2B5EF4-FFF2-40B4-BE49-F238E27FC236}">
                    <a16:creationId xmlns:a16="http://schemas.microsoft.com/office/drawing/2014/main" id="{EC29BBFA-42F9-4696-B1F7-78B56747F84C}"/>
                  </a:ext>
                </a:extLst>
              </p:cNvPr>
              <p:cNvSpPr/>
              <p:nvPr/>
            </p:nvSpPr>
            <p:spPr>
              <a:xfrm>
                <a:off x="4221126" y="5645888"/>
                <a:ext cx="712381" cy="659219"/>
              </a:xfrm>
              <a:prstGeom prst="triangl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860297F8-F445-4D2A-8A78-F322D52EB272}"/>
                  </a:ext>
                </a:extLst>
              </p:cNvPr>
              <p:cNvCxnSpPr>
                <a:cxnSpLocks/>
                <a:stCxn id="8" idx="5"/>
              </p:cNvCxnSpPr>
              <p:nvPr/>
            </p:nvCxnSpPr>
            <p:spPr>
              <a:xfrm flipV="1">
                <a:off x="4755412" y="5134444"/>
                <a:ext cx="2524942" cy="841054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7C212FAA-D475-400F-B114-07FFC2808F4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987747" y="5774660"/>
              <a:ext cx="1563875" cy="35323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5" name="Right Brace 4">
              <a:extLst>
                <a:ext uri="{FF2B5EF4-FFF2-40B4-BE49-F238E27FC236}">
                  <a16:creationId xmlns:a16="http://schemas.microsoft.com/office/drawing/2014/main" id="{66E769AE-8FC3-42A5-9B17-3E5A2A1ACD9C}"/>
                </a:ext>
              </a:extLst>
            </p:cNvPr>
            <p:cNvSpPr/>
            <p:nvPr/>
          </p:nvSpPr>
          <p:spPr>
            <a:xfrm rot="5400000">
              <a:off x="2744974" y="4447261"/>
              <a:ext cx="414670" cy="1839434"/>
            </a:xfrm>
            <a:prstGeom prst="rightBrace">
              <a:avLst/>
            </a:prstGeom>
            <a:ln w="38100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A7E54A17-1932-42F0-A93E-9A2E1560F33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55412" y="5159643"/>
              <a:ext cx="2063959" cy="81585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CD21FC15-5262-4706-81C8-E3DEE212087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55412" y="5159643"/>
              <a:ext cx="890476" cy="79163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2C764E1-F845-4C27-B0C3-4252500EDE53}"/>
                </a:ext>
              </a:extLst>
            </p:cNvPr>
            <p:cNvSpPr/>
            <p:nvPr/>
          </p:nvSpPr>
          <p:spPr>
            <a:xfrm>
              <a:off x="6641370" y="4679406"/>
              <a:ext cx="186036" cy="41467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2200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9AA5AD6-D9B4-49CE-B176-2C4C25EDA344}"/>
                </a:ext>
              </a:extLst>
            </p:cNvPr>
            <p:cNvSpPr/>
            <p:nvPr/>
          </p:nvSpPr>
          <p:spPr>
            <a:xfrm>
              <a:off x="5552870" y="4711649"/>
              <a:ext cx="186036" cy="41467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2200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45E301C-322A-4F42-8393-FF2F04A6499D}"/>
                </a:ext>
              </a:extLst>
            </p:cNvPr>
            <p:cNvSpPr/>
            <p:nvPr/>
          </p:nvSpPr>
          <p:spPr>
            <a:xfrm>
              <a:off x="7094318" y="4684723"/>
              <a:ext cx="186036" cy="41467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2200" dirty="0">
                <a:solidFill>
                  <a:schemeClr val="tx1"/>
                </a:solidFill>
              </a:endParaRPr>
            </a:p>
          </p:txBody>
        </p:sp>
      </p:grpSp>
      <p:sp>
        <p:nvSpPr>
          <p:cNvPr id="26" name="Rounded Rectangle 8">
            <a:extLst>
              <a:ext uri="{FF2B5EF4-FFF2-40B4-BE49-F238E27FC236}">
                <a16:creationId xmlns:a16="http://schemas.microsoft.com/office/drawing/2014/main" id="{B9BBF362-F14A-4C50-84B0-60CCD5A61F7C}"/>
              </a:ext>
            </a:extLst>
          </p:cNvPr>
          <p:cNvSpPr/>
          <p:nvPr/>
        </p:nvSpPr>
        <p:spPr>
          <a:xfrm>
            <a:off x="6927722" y="6380687"/>
            <a:ext cx="2526616" cy="8619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Note that length of </a:t>
            </a:r>
            <a:r>
              <a:rPr lang="el-GR" sz="2000" dirty="0"/>
              <a:t>π </a:t>
            </a:r>
            <a:r>
              <a:rPr lang="en-US" sz="2000" dirty="0"/>
              <a:t>is at most |</a:t>
            </a:r>
            <a:r>
              <a:rPr lang="el-GR" sz="2000" dirty="0"/>
              <a:t>π</a:t>
            </a:r>
            <a:r>
              <a:rPr lang="en-US" sz="2000" dirty="0"/>
              <a:t>| ≤ 2</a:t>
            </a:r>
            <a:r>
              <a:rPr lang="en-US" sz="2000" baseline="30000" dirty="0"/>
              <a:t>r</a:t>
            </a:r>
            <a:r>
              <a:rPr lang="en-US" sz="2000" dirty="0"/>
              <a:t>q.</a:t>
            </a:r>
          </a:p>
        </p:txBody>
      </p:sp>
    </p:spTree>
    <p:extLst>
      <p:ext uri="{BB962C8B-B14F-4D97-AF65-F5344CB8AC3E}">
        <p14:creationId xmlns:p14="http://schemas.microsoft.com/office/powerpoint/2010/main" val="94313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Probabilistically checkable proofs (PCPs)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An (</a:t>
            </a:r>
            <a:r>
              <a:rPr lang="en-US" sz="2000" u="sng" dirty="0" err="1"/>
              <a:t>r,q</a:t>
            </a:r>
            <a:r>
              <a:rPr lang="en-US" sz="2000" u="sng" dirty="0"/>
              <a:t>)-</a:t>
            </a:r>
            <a:r>
              <a:rPr lang="en-US" sz="2000" u="sng" dirty="0" err="1"/>
              <a:t>PCP</a:t>
            </a:r>
            <a:r>
              <a:rPr lang="en-US" sz="2000" u="sng" baseline="-25000" dirty="0" err="1"/>
              <a:t>c,s</a:t>
            </a:r>
            <a:r>
              <a:rPr lang="en-US" sz="2000" u="sng" dirty="0"/>
              <a:t> verifier</a:t>
            </a:r>
            <a:r>
              <a:rPr lang="en-US" sz="2000" dirty="0"/>
              <a:t>: An (</a:t>
            </a:r>
            <a:r>
              <a:rPr lang="en-US" sz="2000" dirty="0" err="1"/>
              <a:t>r,q</a:t>
            </a:r>
            <a:r>
              <a:rPr lang="en-US" sz="2000" dirty="0"/>
              <a:t>)- PCP verifier V</a:t>
            </a:r>
            <a:r>
              <a:rPr lang="en-US" sz="2000" baseline="-25000" dirty="0"/>
              <a:t>L</a:t>
            </a:r>
            <a:r>
              <a:rPr lang="en-US" sz="2000" dirty="0"/>
              <a:t> for a language L gets an input x and a proof </a:t>
            </a:r>
            <a:r>
              <a:rPr lang="el-GR" sz="2000" dirty="0"/>
              <a:t>π</a:t>
            </a:r>
            <a:r>
              <a:rPr lang="en-US" sz="2000" dirty="0"/>
              <a:t> over the alphabet </a:t>
            </a:r>
            <a:r>
              <a:rPr lang="el-GR" sz="2000" dirty="0"/>
              <a:t>Σ</a:t>
            </a:r>
            <a:r>
              <a:rPr lang="en-US" sz="2000" dirty="0"/>
              <a:t> and works as follows: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V</a:t>
            </a:r>
            <a:r>
              <a:rPr lang="en-US" sz="2000" baseline="-25000" dirty="0"/>
              <a:t>L</a:t>
            </a:r>
            <a:r>
              <a:rPr lang="en-US" sz="2000" dirty="0"/>
              <a:t> reads x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V</a:t>
            </a:r>
            <a:r>
              <a:rPr lang="en-US" sz="2000" baseline="-25000" dirty="0"/>
              <a:t>L</a:t>
            </a:r>
            <a:r>
              <a:rPr lang="en-US" sz="2000" dirty="0"/>
              <a:t> tosses r random coins, and gets a random string </a:t>
            </a:r>
            <a:r>
              <a:rPr lang="el-GR" sz="2000" dirty="0"/>
              <a:t>ρ</a:t>
            </a:r>
            <a:r>
              <a:rPr lang="en-US" sz="2000" dirty="0"/>
              <a:t>∈{0,1}</a:t>
            </a:r>
            <a:r>
              <a:rPr lang="en-US" sz="2000" baseline="30000" dirty="0"/>
              <a:t>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Based on x and </a:t>
            </a:r>
            <a:r>
              <a:rPr lang="el-GR" sz="2000" dirty="0"/>
              <a:t>ρ </a:t>
            </a:r>
            <a:r>
              <a:rPr lang="en-US" sz="2000" dirty="0"/>
              <a:t>the random coins V</a:t>
            </a:r>
            <a:r>
              <a:rPr lang="en-US" sz="2000" baseline="-25000" dirty="0"/>
              <a:t>L</a:t>
            </a:r>
            <a:r>
              <a:rPr lang="en-US" sz="2000" dirty="0"/>
              <a:t> reads q coordinates from </a:t>
            </a:r>
            <a:r>
              <a:rPr lang="el-GR" sz="2000" dirty="0"/>
              <a:t>π </a:t>
            </a: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V</a:t>
            </a:r>
            <a:r>
              <a:rPr lang="en-US" sz="2000" baseline="-25000" dirty="0"/>
              <a:t>L</a:t>
            </a:r>
            <a:r>
              <a:rPr lang="en-US" sz="2000" dirty="0"/>
              <a:t> runs in </a:t>
            </a:r>
            <a:r>
              <a:rPr lang="en-US" sz="2000" i="1" dirty="0"/>
              <a:t>poly time</a:t>
            </a:r>
            <a:r>
              <a:rPr lang="en-US" sz="2000" dirty="0"/>
              <a:t> and decides to ACCEPT or REJECT</a:t>
            </a:r>
          </a:p>
          <a:p>
            <a:pPr algn="l"/>
            <a:r>
              <a:rPr lang="en-US" sz="2000" u="sng" dirty="0"/>
              <a:t>YES case</a:t>
            </a:r>
            <a:r>
              <a:rPr lang="en-US" sz="2000" dirty="0"/>
              <a:t>: if </a:t>
            </a:r>
            <a:r>
              <a:rPr lang="en-US" sz="2000" dirty="0" err="1"/>
              <a:t>x∈L</a:t>
            </a:r>
            <a:r>
              <a:rPr lang="en-US" sz="2000" dirty="0"/>
              <a:t>, there exists a proof </a:t>
            </a:r>
            <a:r>
              <a:rPr lang="el-GR" sz="2000" dirty="0"/>
              <a:t>π</a:t>
            </a:r>
            <a:r>
              <a:rPr lang="en-US" sz="2000" baseline="-25000" dirty="0"/>
              <a:t>x</a:t>
            </a:r>
            <a:r>
              <a:rPr lang="en-US" sz="2000" dirty="0"/>
              <a:t> such that </a:t>
            </a:r>
            <a:r>
              <a:rPr lang="en-US" sz="2000" dirty="0" err="1"/>
              <a:t>Pr</a:t>
            </a:r>
            <a:r>
              <a:rPr lang="en-US" sz="2000" dirty="0"/>
              <a:t>[V</a:t>
            </a:r>
            <a:r>
              <a:rPr lang="en-US" sz="2000" baseline="-25000" dirty="0"/>
              <a:t>L</a:t>
            </a:r>
            <a:r>
              <a:rPr lang="en-US" sz="2000" dirty="0"/>
              <a:t>(x,</a:t>
            </a:r>
            <a:r>
              <a:rPr lang="el-GR" sz="2000" dirty="0"/>
              <a:t> π</a:t>
            </a:r>
            <a:r>
              <a:rPr lang="en-US" sz="2000" baseline="-25000" dirty="0"/>
              <a:t>x</a:t>
            </a:r>
            <a:r>
              <a:rPr lang="en-US" sz="2000" dirty="0"/>
              <a:t>)=ACCEPT] ≥ c</a:t>
            </a:r>
          </a:p>
          <a:p>
            <a:pPr algn="l"/>
            <a:r>
              <a:rPr lang="en-US" sz="2000" u="sng" dirty="0"/>
              <a:t>NO case</a:t>
            </a:r>
            <a:r>
              <a:rPr lang="en-US" sz="2000" dirty="0"/>
              <a:t>: if </a:t>
            </a:r>
            <a:r>
              <a:rPr lang="en-US" sz="2000" dirty="0" err="1"/>
              <a:t>x∉L</a:t>
            </a:r>
            <a:r>
              <a:rPr lang="en-US" sz="2000" dirty="0"/>
              <a:t>, then for any proof </a:t>
            </a:r>
            <a:r>
              <a:rPr lang="el-GR" sz="2000" dirty="0"/>
              <a:t>π</a:t>
            </a:r>
            <a:r>
              <a:rPr lang="en-US" sz="2000" dirty="0"/>
              <a:t> we have </a:t>
            </a:r>
            <a:r>
              <a:rPr lang="en-US" sz="2000" dirty="0" err="1"/>
              <a:t>Pr</a:t>
            </a:r>
            <a:r>
              <a:rPr lang="en-US" sz="2000" dirty="0"/>
              <a:t>[V</a:t>
            </a:r>
            <a:r>
              <a:rPr lang="en-US" sz="2000" baseline="-25000" dirty="0"/>
              <a:t>L</a:t>
            </a:r>
            <a:r>
              <a:rPr lang="en-US" sz="2000" dirty="0"/>
              <a:t>(x,</a:t>
            </a:r>
            <a:r>
              <a:rPr lang="el-GR" sz="2000" dirty="0"/>
              <a:t> π</a:t>
            </a:r>
            <a:r>
              <a:rPr lang="en-US" sz="2000" dirty="0"/>
              <a:t>)=ACCEPT] ≤ s</a:t>
            </a:r>
          </a:p>
          <a:p>
            <a:pPr algn="l"/>
            <a:endParaRPr lang="en-US" sz="2000" dirty="0"/>
          </a:p>
          <a:p>
            <a:pPr algn="l"/>
            <a:r>
              <a:rPr lang="en-US" sz="2000" u="sng" dirty="0"/>
              <a:t>The class </a:t>
            </a:r>
            <a:r>
              <a:rPr lang="en-US" sz="2000" u="sng" dirty="0" err="1"/>
              <a:t>PCP</a:t>
            </a:r>
            <a:r>
              <a:rPr lang="en-US" sz="2000" u="sng" baseline="-25000" dirty="0" err="1"/>
              <a:t>c,s</a:t>
            </a:r>
            <a:r>
              <a:rPr lang="en-US" sz="2000" u="sng" dirty="0"/>
              <a:t>[</a:t>
            </a:r>
            <a:r>
              <a:rPr lang="en-US" sz="2000" u="sng" dirty="0" err="1"/>
              <a:t>r,q</a:t>
            </a:r>
            <a:r>
              <a:rPr lang="en-US" sz="2000" u="sng" dirty="0"/>
              <a:t>]</a:t>
            </a:r>
            <a:r>
              <a:rPr lang="en-US" sz="2000" dirty="0"/>
              <a:t>: A language L belongs to the </a:t>
            </a:r>
            <a:r>
              <a:rPr lang="en-US" sz="2000" dirty="0" err="1"/>
              <a:t>classPCP</a:t>
            </a:r>
            <a:r>
              <a:rPr lang="en-US" sz="2000" baseline="-25000" dirty="0" err="1"/>
              <a:t>c,s</a:t>
            </a:r>
            <a:r>
              <a:rPr lang="en-US" sz="2000" dirty="0"/>
              <a:t>[</a:t>
            </a:r>
            <a:r>
              <a:rPr lang="en-US" sz="2000" dirty="0" err="1"/>
              <a:t>r,q</a:t>
            </a:r>
            <a:r>
              <a:rPr lang="en-US" sz="2000" dirty="0"/>
              <a:t>]</a:t>
            </a:r>
            <a:r>
              <a:rPr lang="el-GR" sz="2000" baseline="-25000" dirty="0"/>
              <a:t>Σ</a:t>
            </a:r>
            <a:endParaRPr lang="en-US" sz="2000" dirty="0"/>
          </a:p>
          <a:p>
            <a:pPr algn="l"/>
            <a:r>
              <a:rPr lang="en-US" sz="2000" dirty="0"/>
              <a:t>if L has	an (</a:t>
            </a:r>
            <a:r>
              <a:rPr lang="en-US" sz="2000" dirty="0" err="1"/>
              <a:t>r,q</a:t>
            </a:r>
            <a:r>
              <a:rPr lang="en-US" sz="2000" dirty="0"/>
              <a:t>)-</a:t>
            </a:r>
            <a:r>
              <a:rPr lang="en-US" sz="2000" dirty="0" err="1"/>
              <a:t>PCP</a:t>
            </a:r>
            <a:r>
              <a:rPr lang="en-US" sz="2000" baseline="-25000" dirty="0" err="1"/>
              <a:t>c,s</a:t>
            </a:r>
            <a:r>
              <a:rPr lang="en-US" sz="2000" baseline="-25000" dirty="0"/>
              <a:t> </a:t>
            </a:r>
            <a:r>
              <a:rPr lang="en-US" sz="2000" dirty="0"/>
              <a:t>verifier.</a:t>
            </a:r>
          </a:p>
        </p:txBody>
      </p:sp>
    </p:spTree>
    <p:extLst>
      <p:ext uri="{BB962C8B-B14F-4D97-AF65-F5344CB8AC3E}">
        <p14:creationId xmlns:p14="http://schemas.microsoft.com/office/powerpoint/2010/main" val="967127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Last time we saw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marL="457200" indent="-457200" algn="l">
              <a:buFont typeface="+mj-lt"/>
              <a:buAutoNum type="arabicPeriod"/>
            </a:pPr>
            <a:r>
              <a:rPr lang="en-US" sz="2000" dirty="0"/>
              <a:t>PCP</a:t>
            </a:r>
            <a:r>
              <a:rPr lang="en-US" sz="2000" baseline="-25000" dirty="0"/>
              <a:t>1,0</a:t>
            </a:r>
            <a:r>
              <a:rPr lang="en-US" sz="2000" dirty="0"/>
              <a:t>[r = 0, q = 0] = P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/>
              <a:t>PCP</a:t>
            </a:r>
            <a:r>
              <a:rPr lang="en-US" sz="2000" baseline="-25000" dirty="0"/>
              <a:t>1,0</a:t>
            </a:r>
            <a:r>
              <a:rPr lang="en-US" sz="2000" dirty="0"/>
              <a:t>[r = 0, q = 1] = P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/>
              <a:t>PCP</a:t>
            </a:r>
            <a:r>
              <a:rPr lang="en-US" sz="2000" baseline="-25000" dirty="0"/>
              <a:t>1,0</a:t>
            </a:r>
            <a:r>
              <a:rPr lang="en-US" sz="2000" dirty="0"/>
              <a:t>[r = 0, q = O(log(n)] = P</a:t>
            </a:r>
            <a:br>
              <a:rPr lang="en-US" sz="2000" dirty="0"/>
            </a:br>
            <a:br>
              <a:rPr lang="en-US" sz="2000" dirty="0"/>
            </a:br>
            <a:endParaRPr lang="en-US" sz="2000" dirty="0"/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/>
              <a:t>PCP</a:t>
            </a:r>
            <a:r>
              <a:rPr lang="en-US" sz="2000" baseline="-25000" dirty="0"/>
              <a:t>1,0</a:t>
            </a:r>
            <a:r>
              <a:rPr lang="en-US" sz="2000" dirty="0"/>
              <a:t>[r = 0, q = poly(n)] = NP</a:t>
            </a:r>
          </a:p>
          <a:p>
            <a:pPr algn="l"/>
            <a:endParaRPr lang="en-US" sz="2000" dirty="0"/>
          </a:p>
          <a:p>
            <a:pPr marL="457200" indent="-457200" algn="l">
              <a:buFont typeface="+mj-lt"/>
              <a:buAutoNum type="arabicPeriod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76120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More exercises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1800" u="sng" dirty="0">
                <a:latin typeface="Albany"/>
              </a:rPr>
              <a:t>Claim</a:t>
            </a:r>
            <a:r>
              <a:rPr lang="en-US" sz="1800" dirty="0">
                <a:latin typeface="Albany"/>
              </a:rPr>
              <a:t>: For all 0 ≤ s &lt; c ≤ 1 we have </a:t>
            </a:r>
            <a:r>
              <a:rPr lang="en-US" sz="1800" dirty="0" err="1">
                <a:latin typeface="Albany"/>
              </a:rPr>
              <a:t>PCP</a:t>
            </a:r>
            <a:r>
              <a:rPr lang="en-US" sz="1800" baseline="-25000" dirty="0" err="1">
                <a:latin typeface="Albany"/>
              </a:rPr>
              <a:t>c,s</a:t>
            </a:r>
            <a:r>
              <a:rPr lang="en-US" sz="1800" dirty="0">
                <a:latin typeface="Albany"/>
              </a:rPr>
              <a:t>[r = O(log(n)), q = poly(n)] = NP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Albany"/>
              </a:rPr>
              <a:t> NP ⊆ </a:t>
            </a:r>
            <a:r>
              <a:rPr lang="en-US" sz="1800" dirty="0" err="1">
                <a:latin typeface="Albany"/>
              </a:rPr>
              <a:t>PCP</a:t>
            </a:r>
            <a:r>
              <a:rPr lang="en-US" sz="1800" baseline="-25000" dirty="0" err="1">
                <a:latin typeface="Albany"/>
              </a:rPr>
              <a:t>c,s</a:t>
            </a:r>
            <a:r>
              <a:rPr lang="en-US" sz="1800" dirty="0">
                <a:latin typeface="Albany"/>
              </a:rPr>
              <a:t>[r = O(log(n)), q = poly(n)] :</a:t>
            </a:r>
          </a:p>
          <a:p>
            <a:pPr algn="l"/>
            <a:r>
              <a:rPr lang="en-US" sz="1800" u="sng" dirty="0">
                <a:latin typeface="Albany"/>
              </a:rPr>
              <a:t>Proof</a:t>
            </a:r>
            <a:r>
              <a:rPr lang="en-US" sz="1800" dirty="0">
                <a:latin typeface="Albany"/>
              </a:rPr>
              <a:t>: Clear, because  NP = PCP</a:t>
            </a:r>
            <a:r>
              <a:rPr lang="en-US" sz="1800" baseline="-25000" dirty="0">
                <a:latin typeface="Albany"/>
              </a:rPr>
              <a:t>1,0</a:t>
            </a:r>
            <a:r>
              <a:rPr lang="en-US" sz="1800" dirty="0">
                <a:latin typeface="Albany"/>
              </a:rPr>
              <a:t>[r=0,q=poly(n)] ⊆ </a:t>
            </a:r>
            <a:r>
              <a:rPr lang="en-US" sz="1800" dirty="0" err="1">
                <a:latin typeface="Albany"/>
              </a:rPr>
              <a:t>PCP</a:t>
            </a:r>
            <a:r>
              <a:rPr lang="en-US" sz="1800" baseline="-25000" dirty="0" err="1">
                <a:latin typeface="Albany"/>
              </a:rPr>
              <a:t>c,s</a:t>
            </a:r>
            <a:r>
              <a:rPr lang="en-US" sz="1800" dirty="0">
                <a:latin typeface="Albany"/>
              </a:rPr>
              <a:t>[r = O(log(n)), q = poly(n)] :</a:t>
            </a:r>
            <a:br>
              <a:rPr lang="en-US" sz="1800" dirty="0">
                <a:latin typeface="Albany"/>
              </a:rPr>
            </a:br>
            <a:endParaRPr lang="en-US" sz="1800" dirty="0">
              <a:latin typeface="Albany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 err="1">
                <a:latin typeface="Albany"/>
              </a:rPr>
              <a:t>PCP</a:t>
            </a:r>
            <a:r>
              <a:rPr lang="en-US" sz="1800" baseline="-25000" dirty="0" err="1">
                <a:latin typeface="Albany"/>
              </a:rPr>
              <a:t>c,s</a:t>
            </a:r>
            <a:r>
              <a:rPr lang="en-US" sz="1800" dirty="0">
                <a:latin typeface="Albany"/>
              </a:rPr>
              <a:t>[r = O(log(n)), q = poly(n)] ⊆ NP :</a:t>
            </a:r>
          </a:p>
          <a:p>
            <a:pPr algn="l"/>
            <a:r>
              <a:rPr lang="en-US" sz="1800" u="sng" dirty="0">
                <a:latin typeface="Albany"/>
              </a:rPr>
              <a:t>Proof</a:t>
            </a:r>
            <a:r>
              <a:rPr lang="en-US" sz="1800" dirty="0">
                <a:latin typeface="Albany"/>
              </a:rPr>
              <a:t>: Let L ∈ </a:t>
            </a:r>
            <a:r>
              <a:rPr lang="en-US" sz="1800" dirty="0" err="1">
                <a:latin typeface="Albany"/>
              </a:rPr>
              <a:t>PCP</a:t>
            </a:r>
            <a:r>
              <a:rPr lang="en-US" sz="1800" baseline="-25000" dirty="0" err="1">
                <a:latin typeface="Albany"/>
              </a:rPr>
              <a:t>c,s</a:t>
            </a:r>
            <a:r>
              <a:rPr lang="en-US" sz="1800" dirty="0">
                <a:latin typeface="Albany"/>
              </a:rPr>
              <a:t>[r = O(log(n)), q = poly(n)]. That is, L has a (</a:t>
            </a:r>
            <a:r>
              <a:rPr lang="en-US" sz="1800" dirty="0" err="1">
                <a:latin typeface="Albany"/>
              </a:rPr>
              <a:t>r,q</a:t>
            </a:r>
            <a:r>
              <a:rPr lang="en-US" sz="1800" dirty="0">
                <a:latin typeface="Albany"/>
              </a:rPr>
              <a:t>)-</a:t>
            </a:r>
            <a:r>
              <a:rPr lang="en-US" sz="1800" dirty="0" err="1">
                <a:latin typeface="Albany"/>
              </a:rPr>
              <a:t>PCP</a:t>
            </a:r>
            <a:r>
              <a:rPr lang="en-US" sz="1800" baseline="-25000" dirty="0" err="1">
                <a:latin typeface="Albany"/>
              </a:rPr>
              <a:t>c,s</a:t>
            </a:r>
            <a:r>
              <a:rPr lang="en-US" sz="1800" dirty="0">
                <a:latin typeface="Albany"/>
              </a:rPr>
              <a:t> verifier.</a:t>
            </a:r>
          </a:p>
          <a:p>
            <a:pPr algn="l"/>
            <a:r>
              <a:rPr lang="en-US" sz="1800" dirty="0">
                <a:latin typeface="Albany"/>
              </a:rPr>
              <a:t>Construct the NP verifier for L as follows: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1800" dirty="0">
                <a:latin typeface="Albany"/>
              </a:rPr>
              <a:t>On input x the NP verifier expects the same proof format as the PCP verifier.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1800" dirty="0">
                <a:latin typeface="Albany"/>
              </a:rPr>
              <a:t>Given a proof it tries all 2</a:t>
            </a:r>
            <a:r>
              <a:rPr lang="en-US" sz="1800" baseline="30000" dirty="0">
                <a:latin typeface="Albany"/>
              </a:rPr>
              <a:t>r</a:t>
            </a:r>
            <a:r>
              <a:rPr lang="en-US" sz="1800" dirty="0">
                <a:latin typeface="Albany"/>
              </a:rPr>
              <a:t> random strings, and for each checks if the predicate accepts or rejects. (Just deterministically, try all 2</a:t>
            </a:r>
            <a:r>
              <a:rPr lang="en-US" sz="1800" baseline="30000" dirty="0">
                <a:latin typeface="Albany"/>
              </a:rPr>
              <a:t>r</a:t>
            </a:r>
            <a:r>
              <a:rPr lang="en-US" sz="1800" dirty="0">
                <a:latin typeface="Albany"/>
              </a:rPr>
              <a:t> predicates) 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1800" dirty="0">
                <a:latin typeface="Albany"/>
              </a:rPr>
              <a:t>If the number of accepting predicates is ≥ c2</a:t>
            </a:r>
            <a:r>
              <a:rPr lang="en-US" sz="1800" baseline="30000" dirty="0">
                <a:latin typeface="Albany"/>
              </a:rPr>
              <a:t>r</a:t>
            </a:r>
            <a:r>
              <a:rPr lang="en-US" sz="1800" dirty="0">
                <a:latin typeface="Albany"/>
              </a:rPr>
              <a:t>, the NP-verifier ACCEPT.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1800" dirty="0">
                <a:latin typeface="Albany"/>
              </a:rPr>
              <a:t>It the number of accepting predicates ≤ s2</a:t>
            </a:r>
            <a:r>
              <a:rPr lang="en-US" sz="1800" baseline="30000" dirty="0">
                <a:latin typeface="Albany"/>
              </a:rPr>
              <a:t>r</a:t>
            </a:r>
            <a:r>
              <a:rPr lang="en-US" sz="1800" dirty="0">
                <a:latin typeface="Albany"/>
              </a:rPr>
              <a:t>, the NP-verifier REJECTS.</a:t>
            </a:r>
          </a:p>
        </p:txBody>
      </p:sp>
    </p:spTree>
    <p:extLst>
      <p:ext uri="{BB962C8B-B14F-4D97-AF65-F5344CB8AC3E}">
        <p14:creationId xmlns:p14="http://schemas.microsoft.com/office/powerpoint/2010/main" val="3740592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More exercises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Claim</a:t>
            </a:r>
            <a:r>
              <a:rPr lang="en-US" sz="2000" dirty="0"/>
              <a:t>: For all 0 ≤ s &lt; c ≤ 1 we have </a:t>
            </a:r>
            <a:r>
              <a:rPr lang="en-US" sz="2000" dirty="0" err="1"/>
              <a:t>PCP</a:t>
            </a:r>
            <a:r>
              <a:rPr lang="en-US" sz="2000" baseline="-25000" dirty="0" err="1"/>
              <a:t>c,s</a:t>
            </a:r>
            <a:r>
              <a:rPr lang="en-US" sz="2000" dirty="0"/>
              <a:t>[r = O(log(n)), q = poly(n)] = NP.</a:t>
            </a:r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Is it also clear that for all q&lt; poly(n) we have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/>
              <a:t>PCP</a:t>
            </a:r>
            <a:r>
              <a:rPr lang="en-US" sz="2000" baseline="-25000" dirty="0" err="1"/>
              <a:t>c,s</a:t>
            </a:r>
            <a:r>
              <a:rPr lang="en-US" sz="2000" dirty="0"/>
              <a:t>[r = O(log(n)), q] ⊆ NP .</a:t>
            </a:r>
          </a:p>
          <a:p>
            <a:pPr algn="l"/>
            <a:r>
              <a:rPr lang="en-US" sz="2000" dirty="0"/>
              <a:t>This is because is q&lt;q’, then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/>
              <a:t>PCP</a:t>
            </a:r>
            <a:r>
              <a:rPr lang="en-US" sz="2000" baseline="-25000" dirty="0" err="1"/>
              <a:t>c,s</a:t>
            </a:r>
            <a:r>
              <a:rPr lang="en-US" sz="2000" dirty="0"/>
              <a:t>[r = O(log(n)), q] ⊆ </a:t>
            </a:r>
            <a:r>
              <a:rPr lang="en-US" sz="2000" dirty="0" err="1"/>
              <a:t>PCP</a:t>
            </a:r>
            <a:r>
              <a:rPr lang="en-US" sz="2000" baseline="-25000" dirty="0" err="1"/>
              <a:t>c,s</a:t>
            </a:r>
            <a:r>
              <a:rPr lang="en-US" sz="2000" dirty="0"/>
              <a:t>[r = O(log(n)), q’]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/>
          </a:p>
          <a:p>
            <a:pPr algn="l"/>
            <a:r>
              <a:rPr lang="en-US" sz="2000" u="sng" dirty="0"/>
              <a:t>So far we have</a:t>
            </a:r>
            <a:r>
              <a:rPr lang="en-US" sz="2000" dirty="0"/>
              <a:t>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/>
              <a:t>PCP</a:t>
            </a:r>
            <a:r>
              <a:rPr lang="en-US" sz="2000" baseline="-25000" dirty="0" err="1"/>
              <a:t>c,s</a:t>
            </a:r>
            <a:r>
              <a:rPr lang="en-US" sz="2000" dirty="0"/>
              <a:t>[r = 0, q = poly(n)]  = </a:t>
            </a:r>
            <a:r>
              <a:rPr lang="en-US" sz="2000" dirty="0" err="1"/>
              <a:t>PCP</a:t>
            </a:r>
            <a:r>
              <a:rPr lang="en-US" sz="2000" baseline="-25000" dirty="0" err="1"/>
              <a:t>c,s</a:t>
            </a:r>
            <a:r>
              <a:rPr lang="en-US" sz="2000" dirty="0"/>
              <a:t>[r = O(log(n)), q = poly(n)] = NP.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/>
              <a:t>PCP</a:t>
            </a:r>
            <a:r>
              <a:rPr lang="en-US" sz="2000" baseline="-25000" dirty="0" err="1"/>
              <a:t>c,s</a:t>
            </a:r>
            <a:r>
              <a:rPr lang="en-US" sz="2000" dirty="0"/>
              <a:t>[r = O(log(n)), q = O(1)] ⊆ </a:t>
            </a:r>
            <a:r>
              <a:rPr lang="en-US" sz="2000" dirty="0" err="1"/>
              <a:t>PCP</a:t>
            </a:r>
            <a:r>
              <a:rPr lang="en-US" sz="2000" baseline="-25000" dirty="0" err="1"/>
              <a:t>c,s</a:t>
            </a:r>
            <a:r>
              <a:rPr lang="en-US" sz="2000" dirty="0"/>
              <a:t>[r = O(log(n)), q = poly(n)] = NP.</a:t>
            </a:r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51089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The PCP Theorem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Theorem [AS’92, ALMSS’92]</a:t>
            </a:r>
            <a:r>
              <a:rPr lang="en-US" sz="2000" dirty="0"/>
              <a:t>: NP = PCP</a:t>
            </a:r>
            <a:r>
              <a:rPr lang="en-US" sz="2000" baseline="-25000" dirty="0"/>
              <a:t>1,0.5 </a:t>
            </a:r>
            <a:r>
              <a:rPr lang="en-US" sz="2000" dirty="0"/>
              <a:t>[r = O(log(n)), q = 6].</a:t>
            </a:r>
          </a:p>
          <a:p>
            <a:pPr algn="l"/>
            <a:r>
              <a:rPr lang="en-US" sz="2000" dirty="0"/>
              <a:t>By repeating the verifier 10 times, the error probability becomes 0.5</a:t>
            </a:r>
            <a:r>
              <a:rPr lang="en-US" sz="2000" baseline="30000" dirty="0"/>
              <a:t>10</a:t>
            </a:r>
            <a:r>
              <a:rPr lang="en-US" sz="2000" dirty="0"/>
              <a:t>&lt;0.001</a:t>
            </a:r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Pretty amazing…</a:t>
            </a:r>
          </a:p>
          <a:p>
            <a:pPr algn="l"/>
            <a:r>
              <a:rPr lang="en-US" sz="2000" dirty="0"/>
              <a:t>By reading only random O(1) bits from the proof we can decide if x is in the language or not with high probability.</a:t>
            </a:r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The result was so impressive back then, that New York Times published an article on this.</a:t>
            </a:r>
          </a:p>
        </p:txBody>
      </p:sp>
    </p:spTree>
    <p:extLst>
      <p:ext uri="{BB962C8B-B14F-4D97-AF65-F5344CB8AC3E}">
        <p14:creationId xmlns:p14="http://schemas.microsoft.com/office/powerpoint/2010/main" val="941439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10436</TotalTime>
  <Words>2787</Words>
  <Application>Microsoft Office PowerPoint</Application>
  <PresentationFormat>Custom</PresentationFormat>
  <Paragraphs>220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Albany</vt:lpstr>
      <vt:lpstr>Arial</vt:lpstr>
      <vt:lpstr>Calibri</vt:lpstr>
      <vt:lpstr>Times New Roman</vt:lpstr>
      <vt:lpstr>Wingdings</vt:lpstr>
      <vt:lpstr>lyt blackandwhite</vt:lpstr>
      <vt:lpstr>PowerPoint Presentation</vt:lpstr>
      <vt:lpstr>PowerPoint Presentation</vt:lpstr>
      <vt:lpstr>PowerPoint Presentation</vt:lpstr>
      <vt:lpstr>Probabilistically checkable proofs (PCPs)</vt:lpstr>
      <vt:lpstr>Probabilistically checkable proofs (PCPs)</vt:lpstr>
      <vt:lpstr>Last time we saw</vt:lpstr>
      <vt:lpstr>More exercises</vt:lpstr>
      <vt:lpstr>More exercises</vt:lpstr>
      <vt:lpstr>The PCP Theorem</vt:lpstr>
      <vt:lpstr>Probabilistically checkable proofs (PCPs)</vt:lpstr>
      <vt:lpstr>Constraint satisfaction problems (CSPs)</vt:lpstr>
      <vt:lpstr>Constraint satisfaction problems (CSPs)</vt:lpstr>
      <vt:lpstr>Constraint satisfaction problems (CSPs)</vt:lpstr>
      <vt:lpstr>Constraint satisfaction problems (CSPs)</vt:lpstr>
      <vt:lpstr>Constraint satisfaction problems (CSPs)</vt:lpstr>
      <vt:lpstr>PowerPoint Presentation</vt:lpstr>
      <vt:lpstr>Constraint satisfaction problems (CSPs)</vt:lpstr>
      <vt:lpstr>Constraint satisfaction problems (CSPs)</vt:lpstr>
      <vt:lpstr>Constraint satisfaction problems (CSPs)</vt:lpstr>
      <vt:lpstr>Hardness of approximating Max-Clique</vt:lpstr>
      <vt:lpstr>Hardness of approximating Max-Clique</vt:lpstr>
      <vt:lpstr>Hardness of approximating Max-Clique</vt:lpstr>
      <vt:lpstr>Hardness of approximating Max-Clique</vt:lpstr>
      <vt:lpstr>Constraint satisfaction problems (CSPs)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2976</cp:revision>
  <dcterms:created xsi:type="dcterms:W3CDTF">2017-07-19T12:15:02Z</dcterms:created>
  <dcterms:modified xsi:type="dcterms:W3CDTF">2020-11-30T19:27:14Z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