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7" r:id="rId3"/>
    <p:sldId id="543" r:id="rId4"/>
    <p:sldId id="538" r:id="rId5"/>
    <p:sldId id="541" r:id="rId6"/>
    <p:sldId id="542" r:id="rId7"/>
    <p:sldId id="584" r:id="rId8"/>
    <p:sldId id="544" r:id="rId9"/>
    <p:sldId id="545" r:id="rId10"/>
    <p:sldId id="566" r:id="rId11"/>
    <p:sldId id="546" r:id="rId12"/>
    <p:sldId id="548" r:id="rId13"/>
    <p:sldId id="549" r:id="rId14"/>
    <p:sldId id="553" r:id="rId15"/>
    <p:sldId id="550" r:id="rId16"/>
    <p:sldId id="551" r:id="rId17"/>
    <p:sldId id="552" r:id="rId18"/>
    <p:sldId id="569" r:id="rId19"/>
    <p:sldId id="557" r:id="rId20"/>
    <p:sldId id="560" r:id="rId21"/>
    <p:sldId id="561" r:id="rId22"/>
    <p:sldId id="562" r:id="rId23"/>
    <p:sldId id="563" r:id="rId24"/>
    <p:sldId id="564" r:id="rId25"/>
    <p:sldId id="565" r:id="rId26"/>
    <p:sldId id="585" r:id="rId27"/>
    <p:sldId id="554" r:id="rId28"/>
    <p:sldId id="567" r:id="rId29"/>
    <p:sldId id="555" r:id="rId30"/>
    <p:sldId id="556" r:id="rId31"/>
    <p:sldId id="558" r:id="rId32"/>
    <p:sldId id="559" r:id="rId33"/>
    <p:sldId id="570" r:id="rId34"/>
    <p:sldId id="568" r:id="rId35"/>
    <p:sldId id="586" r:id="rId36"/>
    <p:sldId id="572" r:id="rId37"/>
    <p:sldId id="571" r:id="rId38"/>
    <p:sldId id="573" r:id="rId39"/>
    <p:sldId id="575" r:id="rId40"/>
    <p:sldId id="576" r:id="rId41"/>
    <p:sldId id="577" r:id="rId42"/>
    <p:sldId id="578" r:id="rId43"/>
    <p:sldId id="579" r:id="rId44"/>
    <p:sldId id="580" r:id="rId45"/>
    <p:sldId id="581" r:id="rId46"/>
    <p:sldId id="582" r:id="rId47"/>
    <p:sldId id="583" r:id="rId48"/>
    <p:sldId id="398" r:id="rId4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Shinkar" initials="IS" lastIdx="1" clrIdx="0">
    <p:extLst>
      <p:ext uri="{19B8F6BF-5375-455C-9EA6-DF929625EA0E}">
        <p15:presenceInfo xmlns:p15="http://schemas.microsoft.com/office/powerpoint/2012/main" userId="S::ishinkar@sfu.ca::c0f30593-03ce-4888-b8ec-1de3b31172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90B"/>
    <a:srgbClr val="F11FB5"/>
    <a:srgbClr val="1E01AF"/>
    <a:srgbClr val="00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60" d="100"/>
          <a:sy n="60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5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4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4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290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3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6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162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9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9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8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85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9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04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2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979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5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148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38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70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610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8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255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8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431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2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00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79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502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39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12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65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0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7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67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5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62821" y="684208"/>
            <a:ext cx="2212976" cy="5075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684208"/>
            <a:ext cx="6489697" cy="5075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8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72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2446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4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7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06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683998"/>
            <a:ext cx="846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998" y="1949043"/>
            <a:ext cx="8855643" cy="381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9998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1" y="6347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3" y="6347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19998" y="1445035"/>
            <a:ext cx="8855643" cy="5509200"/>
          </a:xfrm>
        </p:spPr>
        <p:txBody>
          <a:bodyPr>
            <a:spAutoFit/>
          </a:bodyPr>
          <a:lstStyle/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CMPT 409/815</a:t>
            </a:r>
          </a:p>
          <a:p>
            <a:pPr lvl="0" algn="ctr"/>
            <a:b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Algorithms</a:t>
            </a:r>
          </a:p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16, 2020</a:t>
            </a:r>
          </a:p>
          <a:p>
            <a:pPr lvl="0" algn="ctr"/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SDP for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coloring of G with minimal possible number of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Idea</a:t>
            </a:r>
            <a:r>
              <a:rPr lang="en-US" sz="2000" dirty="0">
                <a:latin typeface="Albany"/>
              </a:rPr>
              <a:t>: Let’s try to write an SDP for 3-coloring.</a:t>
            </a:r>
          </a:p>
          <a:p>
            <a:pPr algn="l"/>
            <a:r>
              <a:rPr lang="en-US" sz="2000" dirty="0">
                <a:latin typeface="Albany"/>
              </a:rPr>
              <a:t>Let’s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intention is: all vectors are unit vectors: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</a:t>
            </a:r>
          </a:p>
          <a:p>
            <a:pPr algn="l"/>
            <a:r>
              <a:rPr lang="en-US" sz="2000" dirty="0">
                <a:latin typeface="Albany"/>
              </a:rPr>
              <a:t>Colors are arranged at 120</a:t>
            </a:r>
            <a:r>
              <a:rPr lang="en-US" sz="2000" baseline="30000" dirty="0">
                <a:latin typeface="Albany"/>
              </a:rPr>
              <a:t>o</a:t>
            </a:r>
            <a:r>
              <a:rPr lang="en-US" sz="2000" dirty="0">
                <a:latin typeface="Albany"/>
              </a:rPr>
              <a:t> angle in R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 as in the sketch below.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235981B-BE0F-4206-8F6F-760D4073DD15}"/>
              </a:ext>
            </a:extLst>
          </p:cNvPr>
          <p:cNvGrpSpPr/>
          <p:nvPr/>
        </p:nvGrpSpPr>
        <p:grpSpPr>
          <a:xfrm>
            <a:off x="4306183" y="5252483"/>
            <a:ext cx="3062177" cy="2169043"/>
            <a:chOff x="3253560" y="5146158"/>
            <a:chExt cx="3062177" cy="2169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42532D-C485-4C4B-B1EA-FFCFEF0915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16" y="6390169"/>
              <a:ext cx="1201480" cy="69111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45E00E-D912-4BF9-864A-D657E03D9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9374" y="6448647"/>
              <a:ext cx="1066796" cy="66631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2B7F57E-91F9-441E-95FE-F9F9E24469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560" y="6216508"/>
              <a:ext cx="1350336" cy="76288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252E70-496B-45AC-86FD-F44BCE3729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16" y="6294476"/>
              <a:ext cx="1201480" cy="72833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5CF8EC-630D-4C51-9C75-0EB646701F55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5" y="6397257"/>
              <a:ext cx="1584251" cy="8754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BD1943-F853-461A-8AC7-63B74C2C5B8D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5" y="6202325"/>
              <a:ext cx="1711842" cy="9533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330425-F998-42B1-9905-EAA47BABD6C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99" y="6120811"/>
              <a:ext cx="1644508" cy="96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D8DA1F-D044-4757-A004-D241A02C3AC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99" y="6517758"/>
              <a:ext cx="1463754" cy="7974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1FD635-84EE-4C8D-A0DC-CC0EFA461416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4" y="6315739"/>
              <a:ext cx="1552355" cy="871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6081AE4-7117-494B-8C87-3DA2B7D828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170" y="5146158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17BECB6-8BA1-498B-B5FC-4957AAFAF3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170" y="5148323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7CE326A-0DDB-4AA8-820A-0E20E41121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3382" y="5183762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C965E59-278E-4315-A5D7-46DF96CCE8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578" y="5219200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757C732-4A14-43DD-B77F-6A608E9346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01863" y="5251100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19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SDP for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coloring of G with minimal possible number of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&gt;=1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u="sng" dirty="0">
                <a:latin typeface="Albany"/>
              </a:rPr>
              <a:t>Q</a:t>
            </a:r>
            <a:r>
              <a:rPr lang="en-US" sz="2000" dirty="0">
                <a:latin typeface="Albany"/>
              </a:rPr>
              <a:t>: Why can’t we just run the SDP algorithm and find a legal 3-coloring?</a:t>
            </a:r>
          </a:p>
          <a:p>
            <a:pPr algn="l"/>
            <a:r>
              <a:rPr lang="en-US" sz="2000" u="sng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: Because we cannot force the solution to be in R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SDP solver may give us a solution in R</a:t>
            </a:r>
            <a:r>
              <a:rPr lang="en-US" sz="2000" baseline="30000" dirty="0">
                <a:latin typeface="Albany"/>
              </a:rPr>
              <a:t>n</a:t>
            </a:r>
            <a:r>
              <a:rPr lang="en-US" sz="2000" dirty="0">
                <a:latin typeface="Albany"/>
              </a:rPr>
              <a:t> that is not embeddable in R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235981B-BE0F-4206-8F6F-760D4073DD15}"/>
              </a:ext>
            </a:extLst>
          </p:cNvPr>
          <p:cNvGrpSpPr/>
          <p:nvPr/>
        </p:nvGrpSpPr>
        <p:grpSpPr>
          <a:xfrm>
            <a:off x="7219507" y="2038666"/>
            <a:ext cx="2650151" cy="2076835"/>
            <a:chOff x="3253560" y="5146158"/>
            <a:chExt cx="3062177" cy="2169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42532D-C485-4C4B-B1EA-FFCFEF0915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16" y="6390169"/>
              <a:ext cx="1201480" cy="69111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45E00E-D912-4BF9-864A-D657E03D9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9374" y="6448647"/>
              <a:ext cx="1066796" cy="66631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2B7F57E-91F9-441E-95FE-F9F9E24469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560" y="6216508"/>
              <a:ext cx="1350336" cy="76288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252E70-496B-45AC-86FD-F44BCE3729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16" y="6294476"/>
              <a:ext cx="1201480" cy="72833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5CF8EC-630D-4C51-9C75-0EB646701F55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5" y="6397257"/>
              <a:ext cx="1584251" cy="8754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BD1943-F853-461A-8AC7-63B74C2C5B8D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5" y="6202325"/>
              <a:ext cx="1711842" cy="9533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330425-F998-42B1-9905-EAA47BABD6C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99" y="6120811"/>
              <a:ext cx="1644508" cy="96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D8DA1F-D044-4757-A004-D241A02C3AC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99" y="6517758"/>
              <a:ext cx="1463754" cy="7974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1FD635-84EE-4C8D-A0DC-CC0EFA461416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4" y="6315739"/>
              <a:ext cx="1552355" cy="871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6081AE4-7117-494B-8C87-3DA2B7D828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170" y="5146158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17BECB6-8BA1-498B-B5FC-4957AAFAF3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170" y="5148323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7CE326A-0DDB-4AA8-820A-0E20E41121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3382" y="5183762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C965E59-278E-4315-A5D7-46DF96CCE8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578" y="5219200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757C732-4A14-43DD-B77F-6A608E9346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01863" y="5251100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0C1B8495-DCCE-48FF-8AB6-1715D991CACF}"/>
              </a:ext>
            </a:extLst>
          </p:cNvPr>
          <p:cNvSpPr/>
          <p:nvPr/>
        </p:nvSpPr>
        <p:spPr>
          <a:xfrm>
            <a:off x="6172256" y="4205123"/>
            <a:ext cx="3480571" cy="816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latin typeface="Albany"/>
              </a:rPr>
              <a:t>Observation</a:t>
            </a:r>
            <a:r>
              <a:rPr lang="en-US" sz="1800" dirty="0">
                <a:latin typeface="Albany"/>
              </a:rPr>
              <a:t>: If G is 3-colorable, then the SDP is feasible.</a:t>
            </a:r>
          </a:p>
        </p:txBody>
      </p:sp>
    </p:spTree>
    <p:extLst>
      <p:ext uri="{BB962C8B-B14F-4D97-AF65-F5344CB8AC3E}">
        <p14:creationId xmlns:p14="http://schemas.microsoft.com/office/powerpoint/2010/main" val="8965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SDP for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Definition</a:t>
            </a:r>
            <a:r>
              <a:rPr lang="en-US" sz="2000" dirty="0">
                <a:latin typeface="Albany"/>
              </a:rPr>
              <a:t>: Any feasible solution to the SDP is called a </a:t>
            </a:r>
            <a:r>
              <a:rPr lang="en-US" sz="2000" u="sng" dirty="0">
                <a:latin typeface="Albany"/>
              </a:rPr>
              <a:t>vector-3-coloring of G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A graph G is said to be vector 3-colorable if the SDP has a feasible solution.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0C1B8495-DCCE-48FF-8AB6-1715D991CACF}"/>
              </a:ext>
            </a:extLst>
          </p:cNvPr>
          <p:cNvSpPr/>
          <p:nvPr/>
        </p:nvSpPr>
        <p:spPr>
          <a:xfrm>
            <a:off x="5821634" y="2296776"/>
            <a:ext cx="3480571" cy="816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latin typeface="Albany"/>
              </a:rPr>
              <a:t>Observation</a:t>
            </a:r>
            <a:r>
              <a:rPr lang="en-US" sz="1800" dirty="0">
                <a:latin typeface="Albany"/>
              </a:rPr>
              <a:t>: If G is 3-colorable, then the SDP is feasible.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6632725" y="3460737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740" y="6017483"/>
                <a:ext cx="785705" cy="19288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169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SDP for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So we run the SDP solver and get a feasible solution.</a:t>
            </a:r>
          </a:p>
          <a:p>
            <a:pPr algn="l"/>
            <a:r>
              <a:rPr lang="en-US" sz="2000" u="sng" dirty="0">
                <a:latin typeface="Albany"/>
              </a:rPr>
              <a:t>Q</a:t>
            </a:r>
            <a:r>
              <a:rPr lang="en-US" sz="2000" dirty="0">
                <a:latin typeface="Albany"/>
              </a:rPr>
              <a:t>: What do we do about it?</a:t>
            </a:r>
          </a:p>
          <a:p>
            <a:pPr algn="l"/>
            <a:r>
              <a:rPr lang="en-US" sz="2000" dirty="0">
                <a:latin typeface="Albany"/>
              </a:rPr>
              <a:t>How can we find a legal coloring of G using the vector coloring?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0C1B8495-DCCE-48FF-8AB6-1715D991CACF}"/>
              </a:ext>
            </a:extLst>
          </p:cNvPr>
          <p:cNvSpPr/>
          <p:nvPr/>
        </p:nvSpPr>
        <p:spPr>
          <a:xfrm>
            <a:off x="5821634" y="2296776"/>
            <a:ext cx="3480571" cy="816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latin typeface="Albany"/>
              </a:rPr>
              <a:t>Observation</a:t>
            </a:r>
            <a:r>
              <a:rPr lang="en-US" sz="1800" dirty="0">
                <a:latin typeface="Albany"/>
              </a:rPr>
              <a:t>: If G is 3-colorable, then the SDP is feasible.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2AEF75-9862-42D6-991D-72551DD83D59}"/>
              </a:ext>
            </a:extLst>
          </p:cNvPr>
          <p:cNvGrpSpPr/>
          <p:nvPr/>
        </p:nvGrpSpPr>
        <p:grpSpPr>
          <a:xfrm>
            <a:off x="6632725" y="3460737"/>
            <a:ext cx="2156111" cy="2153248"/>
            <a:chOff x="7419530" y="5189499"/>
            <a:chExt cx="2156111" cy="21532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901DB8-B8FA-4E8A-B66F-F21C46F2779A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99E7E4B-E098-4749-873E-2A5D6C77B3D3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836D89C-BDC0-44F6-A0FE-9ECD6E14F303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0E71208-8F3E-4FE2-906E-F1E74FD845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8AC8B59-BE3F-4B5E-8072-C0E39AD84C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740" y="6017483"/>
                <a:ext cx="785705" cy="19288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ADAA1E3-FD38-4047-9D87-713C8A40B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72E1713-E1E2-459B-9D66-F33946DAF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A8CB352-7461-4D4B-828E-DD503D32BB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A0BC334-4B98-4F4B-874C-DFA65ECD1C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C3BCD35-094D-497F-AB9B-7E051A70AB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322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Idea 1: semi-coloring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17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on n vertices that is 3-colorable </a:t>
            </a:r>
          </a:p>
          <a:p>
            <a:pPr algn="l"/>
            <a:r>
              <a:rPr lang="en-US" sz="2000" u="sng" dirty="0">
                <a:latin typeface="Albany"/>
              </a:rPr>
              <a:t>A relaxed goal</a:t>
            </a:r>
            <a:r>
              <a:rPr lang="en-US" sz="2000" dirty="0">
                <a:latin typeface="Albany"/>
              </a:rPr>
              <a:t>: Find a </a:t>
            </a:r>
            <a:r>
              <a:rPr lang="en-US" sz="2000" i="1" u="sng" dirty="0">
                <a:latin typeface="Albany"/>
              </a:rPr>
              <a:t>k-semi-coloring</a:t>
            </a:r>
            <a:r>
              <a:rPr lang="en-US" sz="2000" dirty="0">
                <a:latin typeface="Albany"/>
              </a:rPr>
              <a:t> of G. This is a coloring of the vertices with k colors such that at most n/4 edges are monochromatic.</a:t>
            </a: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a k-semi-coloring of G in polynomial time. Then there exists a polytime algorithm that finds a legal (proper) coloring of G using k log(n) colors.</a:t>
            </a:r>
          </a:p>
        </p:txBody>
      </p:sp>
    </p:spTree>
    <p:extLst>
      <p:ext uri="{BB962C8B-B14F-4D97-AF65-F5344CB8AC3E}">
        <p14:creationId xmlns:p14="http://schemas.microsoft.com/office/powerpoint/2010/main" val="32886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1800" u="sng" dirty="0">
                <a:latin typeface="Albany"/>
              </a:rPr>
              <a:t>Claim</a:t>
            </a:r>
            <a:r>
              <a:rPr lang="en-US" sz="1800" dirty="0">
                <a:latin typeface="Albany"/>
              </a:rPr>
              <a:t>: Suppose there is an algorithm that given a 3-colorable graph G finds a k-semi-coloring of G in polynomial time. Then there exists a polytime algorithm that finds a legal (proper) coloring of G using k log(n) colors.</a:t>
            </a:r>
          </a:p>
          <a:p>
            <a:pPr algn="l"/>
            <a:r>
              <a:rPr lang="en-US" sz="1800" u="sng" dirty="0">
                <a:latin typeface="Albany"/>
              </a:rPr>
              <a:t>Algorithm</a:t>
            </a:r>
            <a:r>
              <a:rPr lang="en-US" sz="1800" dirty="0">
                <a:latin typeface="Albany"/>
              </a:rPr>
              <a:t>: Given a graph G=(V,E) on n vertices,</a:t>
            </a:r>
          </a:p>
          <a:p>
            <a:pPr algn="l"/>
            <a:r>
              <a:rPr lang="en-US" sz="1800" dirty="0">
                <a:latin typeface="Albany"/>
              </a:rPr>
              <a:t>Run the algorithm on G, and let C:V-&gt;[k] be the produced k-semi-coloring.</a:t>
            </a:r>
          </a:p>
          <a:p>
            <a:pPr algn="l"/>
            <a:r>
              <a:rPr lang="en-US" sz="1800" dirty="0">
                <a:latin typeface="Albany"/>
              </a:rPr>
              <a:t>Let </a:t>
            </a:r>
            <a:r>
              <a:rPr lang="en-US" sz="1800" dirty="0" err="1">
                <a:latin typeface="Albany"/>
              </a:rPr>
              <a:t>E</a:t>
            </a:r>
            <a:r>
              <a:rPr lang="en-US" sz="1800" baseline="-25000" dirty="0" err="1">
                <a:latin typeface="Albany"/>
              </a:rPr>
              <a:t>mon</a:t>
            </a:r>
            <a:r>
              <a:rPr lang="en-US" sz="1800" dirty="0">
                <a:latin typeface="Albany"/>
              </a:rPr>
              <a:t> be the monochromatic edges</a:t>
            </a:r>
          </a:p>
          <a:p>
            <a:pPr algn="l"/>
            <a:r>
              <a:rPr lang="en-US" sz="1800" dirty="0">
                <a:latin typeface="Albany"/>
              </a:rPr>
              <a:t>Let V</a:t>
            </a:r>
            <a:r>
              <a:rPr lang="en-US" sz="1800" baseline="-25000" dirty="0">
                <a:latin typeface="Albany"/>
              </a:rPr>
              <a:t>1</a:t>
            </a:r>
            <a:r>
              <a:rPr lang="en-US" sz="1800" dirty="0">
                <a:latin typeface="Albany"/>
              </a:rPr>
              <a:t> be all vertices touching </a:t>
            </a:r>
            <a:r>
              <a:rPr lang="en-US" sz="1800" dirty="0" err="1">
                <a:latin typeface="Albany"/>
              </a:rPr>
              <a:t>E</a:t>
            </a:r>
            <a:r>
              <a:rPr lang="en-US" sz="1800" baseline="-25000" dirty="0" err="1">
                <a:latin typeface="Albany"/>
              </a:rPr>
              <a:t>mon</a:t>
            </a:r>
            <a:r>
              <a:rPr lang="en-US" sz="1800" dirty="0">
                <a:latin typeface="Albany"/>
              </a:rPr>
              <a:t>.  Then |V</a:t>
            </a:r>
            <a:r>
              <a:rPr lang="en-US" sz="1800" baseline="-25000" dirty="0">
                <a:latin typeface="Albany"/>
              </a:rPr>
              <a:t>1</a:t>
            </a:r>
            <a:r>
              <a:rPr lang="en-US" sz="1800" dirty="0">
                <a:latin typeface="Albany"/>
              </a:rPr>
              <a:t>| ≤ 2|E</a:t>
            </a:r>
            <a:r>
              <a:rPr lang="en-US" sz="1800" baseline="-25000" dirty="0">
                <a:latin typeface="Albany"/>
              </a:rPr>
              <a:t>mon</a:t>
            </a:r>
            <a:r>
              <a:rPr lang="en-US" sz="1800" dirty="0">
                <a:latin typeface="Albany"/>
              </a:rPr>
              <a:t>| ≤ |V|/2.</a:t>
            </a:r>
          </a:p>
          <a:p>
            <a:pPr algn="l"/>
            <a:r>
              <a:rPr lang="en-US" sz="1800" dirty="0">
                <a:latin typeface="Albany"/>
              </a:rPr>
              <a:t>Let G</a:t>
            </a:r>
            <a:r>
              <a:rPr lang="en-US" sz="1800" baseline="-25000" dirty="0">
                <a:latin typeface="Albany"/>
              </a:rPr>
              <a:t>1</a:t>
            </a:r>
            <a:r>
              <a:rPr lang="en-US" sz="1800" dirty="0">
                <a:latin typeface="Albany"/>
              </a:rPr>
              <a:t>= G[V</a:t>
            </a:r>
            <a:r>
              <a:rPr lang="en-US" sz="1800" baseline="-25000" dirty="0">
                <a:latin typeface="Albany"/>
              </a:rPr>
              <a:t>1</a:t>
            </a:r>
            <a:r>
              <a:rPr lang="en-US" sz="1800" dirty="0">
                <a:latin typeface="Albany"/>
              </a:rPr>
              <a:t>] be the subgraph induced by V</a:t>
            </a:r>
            <a:r>
              <a:rPr lang="en-US" sz="1800" baseline="-25000" dirty="0">
                <a:latin typeface="Albany"/>
              </a:rPr>
              <a:t>1</a:t>
            </a:r>
            <a:r>
              <a:rPr lang="en-US" sz="1800" dirty="0">
                <a:latin typeface="Albany"/>
              </a:rPr>
              <a:t> with all edges between them.</a:t>
            </a:r>
          </a:p>
          <a:p>
            <a:pPr algn="l"/>
            <a:r>
              <a:rPr lang="en-US" sz="1800" dirty="0">
                <a:latin typeface="Albany"/>
              </a:rPr>
              <a:t>Keep the colors of the vertices in V\V</a:t>
            </a:r>
            <a:r>
              <a:rPr lang="en-US" sz="1800" baseline="-25000" dirty="0">
                <a:latin typeface="Albany"/>
              </a:rPr>
              <a:t>1</a:t>
            </a:r>
            <a:r>
              <a:rPr lang="en-US" sz="1800" dirty="0">
                <a:latin typeface="Albany"/>
              </a:rPr>
              <a:t> and never use them again.</a:t>
            </a:r>
          </a:p>
          <a:p>
            <a:pPr algn="l"/>
            <a:r>
              <a:rPr lang="en-US" sz="1800" dirty="0">
                <a:latin typeface="Albany"/>
              </a:rPr>
              <a:t>Repeat the algorithm on G</a:t>
            </a:r>
            <a:r>
              <a:rPr lang="en-US" sz="1800" baseline="-25000" dirty="0">
                <a:latin typeface="Albany"/>
              </a:rPr>
              <a:t>1</a:t>
            </a:r>
            <a:r>
              <a:rPr lang="en-US" sz="1800" dirty="0">
                <a:latin typeface="Albany"/>
              </a:rPr>
              <a:t>.</a:t>
            </a:r>
          </a:p>
          <a:p>
            <a:pPr algn="l"/>
            <a:r>
              <a:rPr lang="en-US" sz="1800" dirty="0">
                <a:latin typeface="Albany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09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1800" u="sng" dirty="0">
                <a:latin typeface="Albany"/>
              </a:rPr>
              <a:t>Claim</a:t>
            </a:r>
            <a:r>
              <a:rPr lang="en-US" sz="1800" dirty="0">
                <a:latin typeface="Albany"/>
              </a:rPr>
              <a:t>: Suppose there is an algorithm that given a 3-colorable graph G finds a k-semi-coloring of G in polynomial time. Then there exists a polytime algorithm that finds a legal (proper) coloring of G using k log(n) colors.</a:t>
            </a:r>
          </a:p>
          <a:p>
            <a:pPr algn="l"/>
            <a:r>
              <a:rPr lang="en-US" sz="1800" u="sng" dirty="0">
                <a:latin typeface="Albany"/>
              </a:rPr>
              <a:t>Algorithm</a:t>
            </a:r>
            <a:r>
              <a:rPr lang="en-US" sz="1800" dirty="0">
                <a:latin typeface="Albany"/>
              </a:rPr>
              <a:t>: Given a graph G=(V,E) on n vertices,</a:t>
            </a:r>
          </a:p>
          <a:p>
            <a:pPr algn="l"/>
            <a:r>
              <a:rPr lang="en-US" sz="1800" dirty="0">
                <a:latin typeface="Albany"/>
              </a:rPr>
              <a:t>Set </a:t>
            </a:r>
            <a:r>
              <a:rPr lang="en-US" sz="1800" dirty="0" err="1">
                <a:latin typeface="Albany"/>
              </a:rPr>
              <a:t>i</a:t>
            </a:r>
            <a:r>
              <a:rPr lang="en-US" sz="1800" dirty="0">
                <a:latin typeface="Albany"/>
              </a:rPr>
              <a:t>=0, and define G</a:t>
            </a:r>
            <a:r>
              <a:rPr lang="en-US" sz="1800" baseline="-25000" dirty="0">
                <a:latin typeface="Albany"/>
              </a:rPr>
              <a:t>0</a:t>
            </a:r>
            <a:r>
              <a:rPr lang="en-US" sz="1800" dirty="0">
                <a:latin typeface="Albany"/>
              </a:rPr>
              <a:t> = (V</a:t>
            </a:r>
            <a:r>
              <a:rPr lang="en-US" sz="1800" baseline="-25000" dirty="0">
                <a:latin typeface="Albany"/>
              </a:rPr>
              <a:t>0</a:t>
            </a:r>
            <a:r>
              <a:rPr lang="en-US" sz="1800" dirty="0">
                <a:latin typeface="Albany"/>
              </a:rPr>
              <a:t>,E</a:t>
            </a:r>
            <a:r>
              <a:rPr lang="en-US" sz="1800" baseline="-25000" dirty="0">
                <a:latin typeface="Albany"/>
              </a:rPr>
              <a:t>0</a:t>
            </a:r>
            <a:r>
              <a:rPr lang="en-US" sz="1800" dirty="0">
                <a:latin typeface="Albany"/>
              </a:rPr>
              <a:t>) = (V,E)</a:t>
            </a:r>
          </a:p>
          <a:p>
            <a:pPr algn="l"/>
            <a:r>
              <a:rPr lang="en-US" sz="1800" dirty="0">
                <a:latin typeface="Albany"/>
              </a:rPr>
              <a:t>While G</a:t>
            </a:r>
            <a:r>
              <a:rPr lang="en-US" sz="1800" baseline="-25000" dirty="0">
                <a:latin typeface="Albany"/>
              </a:rPr>
              <a:t>i</a:t>
            </a:r>
            <a:r>
              <a:rPr lang="en-US" sz="1800" dirty="0">
                <a:latin typeface="Albany"/>
              </a:rPr>
              <a:t> is not empty</a:t>
            </a:r>
          </a:p>
          <a:p>
            <a:pPr algn="l"/>
            <a:r>
              <a:rPr lang="en-US" sz="1800" dirty="0">
                <a:latin typeface="Albany"/>
              </a:rPr>
              <a:t>	Run the algorithm on G</a:t>
            </a:r>
            <a:r>
              <a:rPr lang="en-US" sz="1800" baseline="-25000" dirty="0">
                <a:latin typeface="Albany"/>
              </a:rPr>
              <a:t>i</a:t>
            </a:r>
            <a:r>
              <a:rPr lang="en-US" sz="1800" dirty="0">
                <a:latin typeface="Albany"/>
              </a:rPr>
              <a:t>, and let C:V</a:t>
            </a:r>
            <a:r>
              <a:rPr lang="en-US" sz="1800" baseline="-25000" dirty="0">
                <a:latin typeface="Albany"/>
              </a:rPr>
              <a:t>i</a:t>
            </a:r>
            <a:r>
              <a:rPr lang="en-US" sz="1800" dirty="0">
                <a:latin typeface="Albany"/>
              </a:rPr>
              <a:t>-&gt;[k] be the produced k-semi-coloring.</a:t>
            </a:r>
          </a:p>
          <a:p>
            <a:pPr algn="l"/>
            <a:r>
              <a:rPr lang="en-US" sz="1800" dirty="0">
                <a:latin typeface="Albany"/>
              </a:rPr>
              <a:t>	Let </a:t>
            </a:r>
            <a:r>
              <a:rPr lang="en-US" sz="1800" dirty="0" err="1">
                <a:latin typeface="Albany"/>
              </a:rPr>
              <a:t>E</a:t>
            </a:r>
            <a:r>
              <a:rPr lang="en-US" sz="1800" baseline="-25000" dirty="0" err="1">
                <a:latin typeface="Albany"/>
              </a:rPr>
              <a:t>mon</a:t>
            </a:r>
            <a:r>
              <a:rPr lang="en-US" sz="1800" dirty="0">
                <a:latin typeface="Albany"/>
              </a:rPr>
              <a:t> be the monochromatic edges</a:t>
            </a:r>
          </a:p>
          <a:p>
            <a:pPr algn="l"/>
            <a:r>
              <a:rPr lang="en-US" sz="1800" dirty="0">
                <a:latin typeface="Albany"/>
              </a:rPr>
              <a:t>	Let V</a:t>
            </a:r>
            <a:r>
              <a:rPr lang="en-US" sz="1800" baseline="-25000" dirty="0">
                <a:latin typeface="Albany"/>
              </a:rPr>
              <a:t>i+1</a:t>
            </a:r>
            <a:r>
              <a:rPr lang="en-US" sz="1800" dirty="0">
                <a:latin typeface="Albany"/>
              </a:rPr>
              <a:t> be all vertices touching </a:t>
            </a:r>
            <a:r>
              <a:rPr lang="en-US" sz="1800" dirty="0" err="1">
                <a:latin typeface="Albany"/>
              </a:rPr>
              <a:t>E</a:t>
            </a:r>
            <a:r>
              <a:rPr lang="en-US" sz="1800" baseline="-25000" dirty="0" err="1">
                <a:latin typeface="Albany"/>
              </a:rPr>
              <a:t>mon</a:t>
            </a:r>
            <a:r>
              <a:rPr lang="en-US" sz="1800" dirty="0">
                <a:latin typeface="Albany"/>
              </a:rPr>
              <a:t>.  Then |V</a:t>
            </a:r>
            <a:r>
              <a:rPr lang="en-US" sz="1800" baseline="-25000" dirty="0">
                <a:latin typeface="Albany"/>
              </a:rPr>
              <a:t>i+1</a:t>
            </a:r>
            <a:r>
              <a:rPr lang="en-US" sz="1800" dirty="0">
                <a:latin typeface="Albany"/>
              </a:rPr>
              <a:t>| ≤ 2|E</a:t>
            </a:r>
            <a:r>
              <a:rPr lang="en-US" sz="1800" baseline="-25000" dirty="0">
                <a:latin typeface="Albany"/>
              </a:rPr>
              <a:t>mon</a:t>
            </a:r>
            <a:r>
              <a:rPr lang="en-US" sz="1800" dirty="0">
                <a:latin typeface="Albany"/>
              </a:rPr>
              <a:t>| ≤ |V</a:t>
            </a:r>
            <a:r>
              <a:rPr lang="en-US" sz="1800" baseline="-25000" dirty="0">
                <a:latin typeface="Albany"/>
              </a:rPr>
              <a:t>i</a:t>
            </a:r>
            <a:r>
              <a:rPr lang="en-US" sz="1800" dirty="0">
                <a:latin typeface="Albany"/>
              </a:rPr>
              <a:t>|/2.</a:t>
            </a:r>
          </a:p>
          <a:p>
            <a:pPr algn="l"/>
            <a:r>
              <a:rPr lang="en-US" sz="1800" dirty="0">
                <a:latin typeface="Albany"/>
              </a:rPr>
              <a:t>	Let G</a:t>
            </a:r>
            <a:r>
              <a:rPr lang="en-US" sz="1800" baseline="-25000" dirty="0">
                <a:latin typeface="Albany"/>
              </a:rPr>
              <a:t>i+1</a:t>
            </a:r>
            <a:r>
              <a:rPr lang="en-US" sz="1800" dirty="0">
                <a:latin typeface="Albany"/>
              </a:rPr>
              <a:t>= G[V</a:t>
            </a:r>
            <a:r>
              <a:rPr lang="en-US" sz="1800" baseline="-25000" dirty="0">
                <a:latin typeface="Albany"/>
              </a:rPr>
              <a:t>i+1</a:t>
            </a:r>
            <a:r>
              <a:rPr lang="en-US" sz="1800" dirty="0">
                <a:latin typeface="Albany"/>
              </a:rPr>
              <a:t>] be the subgraph induced by V</a:t>
            </a:r>
            <a:r>
              <a:rPr lang="en-US" sz="1800" baseline="-25000" dirty="0">
                <a:latin typeface="Albany"/>
              </a:rPr>
              <a:t>i+1</a:t>
            </a:r>
            <a:r>
              <a:rPr lang="en-US" sz="1800" dirty="0">
                <a:latin typeface="Albany"/>
              </a:rPr>
              <a:t> with all edges between them.</a:t>
            </a:r>
          </a:p>
          <a:p>
            <a:pPr algn="l"/>
            <a:r>
              <a:rPr lang="en-US" sz="1800" dirty="0">
                <a:latin typeface="Albany"/>
              </a:rPr>
              <a:t>	Keep the colors of the vertices in V</a:t>
            </a:r>
            <a:r>
              <a:rPr lang="en-US" sz="1800" baseline="-25000" dirty="0">
                <a:latin typeface="Albany"/>
              </a:rPr>
              <a:t>i</a:t>
            </a:r>
            <a:r>
              <a:rPr lang="en-US" sz="1800" dirty="0">
                <a:latin typeface="Albany"/>
              </a:rPr>
              <a:t>\V</a:t>
            </a:r>
            <a:r>
              <a:rPr lang="en-US" sz="1800" baseline="-25000" dirty="0">
                <a:latin typeface="Albany"/>
              </a:rPr>
              <a:t>i+1</a:t>
            </a:r>
            <a:r>
              <a:rPr lang="en-US" sz="1800" dirty="0">
                <a:latin typeface="Albany"/>
              </a:rPr>
              <a:t> and never use them again.</a:t>
            </a:r>
          </a:p>
          <a:p>
            <a:pPr algn="l"/>
            <a:r>
              <a:rPr lang="en-US" sz="1800" dirty="0">
                <a:latin typeface="Albany"/>
              </a:rPr>
              <a:t>	</a:t>
            </a:r>
            <a:r>
              <a:rPr lang="en-US" sz="1800" dirty="0" err="1">
                <a:latin typeface="Albany"/>
              </a:rPr>
              <a:t>i</a:t>
            </a:r>
            <a:r>
              <a:rPr lang="en-US" sz="1800" dirty="0">
                <a:latin typeface="Albany"/>
              </a:rPr>
              <a:t> =i+1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20F1167-F41D-4144-A481-58A4576296A7}"/>
              </a:ext>
            </a:extLst>
          </p:cNvPr>
          <p:cNvSpPr/>
          <p:nvPr/>
        </p:nvSpPr>
        <p:spPr>
          <a:xfrm>
            <a:off x="5679117" y="2580021"/>
            <a:ext cx="3896524" cy="8504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latin typeface="Albany"/>
              </a:rPr>
              <a:t>Key property:</a:t>
            </a:r>
            <a:r>
              <a:rPr lang="en-US" sz="1800" dirty="0">
                <a:latin typeface="Albany"/>
              </a:rPr>
              <a:t> the while loop makes</a:t>
            </a:r>
            <a:br>
              <a:rPr lang="en-US" sz="1800" dirty="0">
                <a:latin typeface="Albany"/>
              </a:rPr>
            </a:br>
            <a:r>
              <a:rPr lang="en-US" sz="1800" dirty="0">
                <a:latin typeface="Albany"/>
              </a:rPr>
              <a:t>at most log(n) iterations.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425E5E9-BC7C-4C80-A9F8-C9E2092B7713}"/>
              </a:ext>
            </a:extLst>
          </p:cNvPr>
          <p:cNvSpPr/>
          <p:nvPr/>
        </p:nvSpPr>
        <p:spPr>
          <a:xfrm>
            <a:off x="5679117" y="3577262"/>
            <a:ext cx="3896524" cy="685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Therefore, the number of colors used is at most k*log(n)</a:t>
            </a:r>
          </a:p>
        </p:txBody>
      </p:sp>
    </p:spTree>
    <p:extLst>
      <p:ext uri="{BB962C8B-B14F-4D97-AF65-F5344CB8AC3E}">
        <p14:creationId xmlns:p14="http://schemas.microsoft.com/office/powerpoint/2010/main" val="4849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Using a vector 3-coloring of G</a:t>
            </a:r>
            <a:b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to find a semi-coloring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649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Run the SDP solver, get a feasible solution.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How do we use it to find a semi-coloring of G?</a:t>
            </a:r>
          </a:p>
          <a:p>
            <a:pPr algn="l"/>
            <a:r>
              <a:rPr lang="en-US" sz="2000" u="sng" dirty="0">
                <a:latin typeface="Albany"/>
              </a:rPr>
              <a:t>Idea (inspired by the max-cut rounding)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 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230080" y="2177372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803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5051163"/>
          </a:xfrm>
        </p:spPr>
        <p:txBody>
          <a:bodyPr/>
          <a:lstStyle/>
          <a:p>
            <a:pPr lvl="0"/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Midterm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:The solutions can be found on the course homepage.</a:t>
            </a:r>
            <a:endParaRPr lang="de-DE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Take-home final exam: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The exam will be posted on Dec 16 at 10am.</a:t>
            </a:r>
          </a:p>
          <a:p>
            <a:pPr lvl="0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Submit it to Coursys before Dec 17, 10pm (the scheduled deadline)</a:t>
            </a:r>
          </a:p>
          <a:p>
            <a:pPr lvl="0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The test is open books/internet. Shouldn‘t take you more than 3 hours.</a:t>
            </a:r>
          </a:p>
          <a:p>
            <a:pPr lvl="0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Homeworks: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There will be 4 assignments + bonus.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4th assignmnet will be out by Wednesday, due Dec 2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+ Bonus assignemnt due Dec 9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The grade will be best 4 out of 5</a:t>
            </a:r>
          </a:p>
        </p:txBody>
      </p:sp>
    </p:spTree>
    <p:extLst>
      <p:ext uri="{BB962C8B-B14F-4D97-AF65-F5344CB8AC3E}">
        <p14:creationId xmlns:p14="http://schemas.microsoft.com/office/powerpoint/2010/main" val="22373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7875F-D06A-4346-9484-BA0E7BCF1F87}"/>
              </a:ext>
            </a:extLst>
          </p:cNvPr>
          <p:cNvGrpSpPr/>
          <p:nvPr/>
        </p:nvGrpSpPr>
        <p:grpSpPr>
          <a:xfrm>
            <a:off x="6198781" y="1562986"/>
            <a:ext cx="3689498" cy="2913321"/>
            <a:chOff x="6198781" y="1562986"/>
            <a:chExt cx="3689498" cy="29133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D1BF69-A00E-4AF4-87A0-891E92E26FBE}"/>
                </a:ext>
              </a:extLst>
            </p:cNvPr>
            <p:cNvCxnSpPr/>
            <p:nvPr/>
          </p:nvCxnSpPr>
          <p:spPr>
            <a:xfrm>
              <a:off x="6602819" y="1562986"/>
              <a:ext cx="2972822" cy="29133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2EEA0-BEBD-444D-A165-EC375CC4E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8781" y="2477387"/>
              <a:ext cx="3689498" cy="1637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u="sng" dirty="0">
                <a:latin typeface="Albany"/>
              </a:rPr>
              <a:t>Idea (inspired by the max-cut rounding)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 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Example with t=2 in the plane</a:t>
            </a:r>
            <a:endParaRPr lang="en-US" sz="2000" baseline="30000" dirty="0">
              <a:latin typeface="Albany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04716" y="2177372"/>
            <a:ext cx="1866461" cy="2032586"/>
            <a:chOff x="5790468" y="4983884"/>
            <a:chExt cx="1866461" cy="20325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3D803-6419-4622-AD1D-711B0F25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3C1F0-3B74-47C0-B816-A9836D55A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F36C68-5A4B-4E9C-9547-7B5498C0689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CCDD01-2920-4051-A84C-2B5104F0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C1AB54-6F24-41A7-8827-BFFF91AEF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73CB26-3A0D-4B98-9328-5DDCC167A07A}"/>
              </a:ext>
            </a:extLst>
          </p:cNvPr>
          <p:cNvGrpSpPr/>
          <p:nvPr/>
        </p:nvGrpSpPr>
        <p:grpSpPr>
          <a:xfrm>
            <a:off x="7313538" y="2178119"/>
            <a:ext cx="1866461" cy="2032586"/>
            <a:chOff x="5790468" y="4983884"/>
            <a:chExt cx="1866461" cy="203258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05817-EAC1-46A9-9E5C-B54E6AE3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BC96C9-2607-4222-9C38-CF306B5AC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585E2F-3E0D-4786-BA71-FBF54D39C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A978C-86D9-4399-900D-C73EE9984F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AF1C02-5456-4A1D-A62D-FEF6F3123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83A04C-ED2F-4C6B-90F9-B62C5CE97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E66316-1797-462B-A0DF-C3694D20B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6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7875F-D06A-4346-9484-BA0E7BCF1F87}"/>
              </a:ext>
            </a:extLst>
          </p:cNvPr>
          <p:cNvGrpSpPr/>
          <p:nvPr/>
        </p:nvGrpSpPr>
        <p:grpSpPr>
          <a:xfrm>
            <a:off x="6198781" y="1562986"/>
            <a:ext cx="3689498" cy="2913321"/>
            <a:chOff x="6198781" y="1562986"/>
            <a:chExt cx="3689498" cy="29133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D1BF69-A00E-4AF4-87A0-891E92E26FBE}"/>
                </a:ext>
              </a:extLst>
            </p:cNvPr>
            <p:cNvCxnSpPr/>
            <p:nvPr/>
          </p:nvCxnSpPr>
          <p:spPr>
            <a:xfrm>
              <a:off x="6602819" y="1562986"/>
              <a:ext cx="2972822" cy="29133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2EEA0-BEBD-444D-A165-EC375CC4E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8781" y="2477387"/>
              <a:ext cx="3689498" cy="1637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Fix an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 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monochromatic]=1/3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For each hyperplane, the probability that this hyperplane puts both u and v on the same side is 1/3 (the angle between them is 120</a:t>
            </a:r>
            <a:r>
              <a:rPr lang="en-US" sz="2000" baseline="30000" dirty="0">
                <a:latin typeface="Albany"/>
              </a:rPr>
              <a:t>o</a:t>
            </a:r>
            <a:r>
              <a:rPr lang="en-US" sz="2000" dirty="0">
                <a:latin typeface="Albany"/>
              </a:rPr>
              <a:t> out of 180</a:t>
            </a:r>
            <a:r>
              <a:rPr lang="en-US" sz="2000" baseline="30000" dirty="0">
                <a:latin typeface="Albany"/>
              </a:rPr>
              <a:t>o</a:t>
            </a:r>
            <a:r>
              <a:rPr lang="en-US" sz="2000" dirty="0">
                <a:latin typeface="Albany"/>
              </a:rPr>
              <a:t>).</a:t>
            </a:r>
          </a:p>
          <a:p>
            <a:pPr algn="l"/>
            <a:r>
              <a:rPr lang="en-US" sz="2000" dirty="0">
                <a:latin typeface="Albany"/>
              </a:rPr>
              <a:t>Since the t hyperplanes are independent, we conclude that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monochromatic]=1/3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04716" y="2177372"/>
            <a:ext cx="1866461" cy="2032586"/>
            <a:chOff x="5790468" y="4983884"/>
            <a:chExt cx="1866461" cy="20325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3D803-6419-4622-AD1D-711B0F25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3C1F0-3B74-47C0-B816-A9836D55A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F36C68-5A4B-4E9C-9547-7B5498C0689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CCDD01-2920-4051-A84C-2B5104F0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C1AB54-6F24-41A7-8827-BFFF91AEF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73CB26-3A0D-4B98-9328-5DDCC167A07A}"/>
              </a:ext>
            </a:extLst>
          </p:cNvPr>
          <p:cNvGrpSpPr/>
          <p:nvPr/>
        </p:nvGrpSpPr>
        <p:grpSpPr>
          <a:xfrm>
            <a:off x="7313538" y="2178119"/>
            <a:ext cx="1866461" cy="2032586"/>
            <a:chOff x="5790468" y="4983884"/>
            <a:chExt cx="1866461" cy="203258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05817-EAC1-46A9-9E5C-B54E6AE3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BC96C9-2607-4222-9C38-CF306B5AC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585E2F-3E0D-4786-BA71-FBF54D39C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A978C-86D9-4399-900D-C73EE9984F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AF1C02-5456-4A1D-A62D-FEF6F3123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83A04C-ED2F-4C6B-90F9-B62C5CE97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E66316-1797-462B-A0DF-C3694D20B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18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7875F-D06A-4346-9484-BA0E7BCF1F87}"/>
              </a:ext>
            </a:extLst>
          </p:cNvPr>
          <p:cNvGrpSpPr/>
          <p:nvPr/>
        </p:nvGrpSpPr>
        <p:grpSpPr>
          <a:xfrm>
            <a:off x="6198781" y="1562986"/>
            <a:ext cx="3689498" cy="2913321"/>
            <a:chOff x="6198781" y="1562986"/>
            <a:chExt cx="3689498" cy="29133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D1BF69-A00E-4AF4-87A0-891E92E26FBE}"/>
                </a:ext>
              </a:extLst>
            </p:cNvPr>
            <p:cNvCxnSpPr/>
            <p:nvPr/>
          </p:nvCxnSpPr>
          <p:spPr>
            <a:xfrm>
              <a:off x="6602819" y="1562986"/>
              <a:ext cx="2972822" cy="29133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2EEA0-BEBD-444D-A165-EC375CC4E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8781" y="2477387"/>
              <a:ext cx="3689498" cy="1637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Fix an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 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monochromatic]=1/3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Therefore if ∆=max-deg(G), and we choose t=1 + log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(∆),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monochromatic]=1/3</a:t>
            </a:r>
            <a:r>
              <a:rPr lang="en-US" sz="2000" baseline="30000" dirty="0">
                <a:latin typeface="Albany"/>
              </a:rPr>
              <a:t>t </a:t>
            </a:r>
            <a:r>
              <a:rPr lang="en-US" sz="2000" dirty="0">
                <a:latin typeface="Albany"/>
              </a:rPr>
              <a:t>&lt; 1/(3∆).</a:t>
            </a:r>
          </a:p>
          <a:p>
            <a:pPr algn="l"/>
            <a:r>
              <a:rPr lang="en-US" sz="2000" dirty="0">
                <a:latin typeface="Albany"/>
              </a:rPr>
              <a:t>And hence E[number of monochromatic edges] &lt; |E|/(3∆) &lt; n/6.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04716" y="2177372"/>
            <a:ext cx="1866461" cy="2032586"/>
            <a:chOff x="5790468" y="4983884"/>
            <a:chExt cx="1866461" cy="20325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3D803-6419-4622-AD1D-711B0F25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3C1F0-3B74-47C0-B816-A9836D55A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F36C68-5A4B-4E9C-9547-7B5498C0689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CCDD01-2920-4051-A84C-2B5104F0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C1AB54-6F24-41A7-8827-BFFF91AEF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73CB26-3A0D-4B98-9328-5DDCC167A07A}"/>
              </a:ext>
            </a:extLst>
          </p:cNvPr>
          <p:cNvGrpSpPr/>
          <p:nvPr/>
        </p:nvGrpSpPr>
        <p:grpSpPr>
          <a:xfrm>
            <a:off x="7313538" y="2178119"/>
            <a:ext cx="1866461" cy="2032586"/>
            <a:chOff x="5790468" y="4983884"/>
            <a:chExt cx="1866461" cy="203258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05817-EAC1-46A9-9E5C-B54E6AE3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BC96C9-2607-4222-9C38-CF306B5AC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585E2F-3E0D-4786-BA71-FBF54D39C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A978C-86D9-4399-900D-C73EE9984F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AF1C02-5456-4A1D-A62D-FEF6F3123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83A04C-ED2F-4C6B-90F9-B62C5CE97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E66316-1797-462B-A0DF-C3694D20B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67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7875F-D06A-4346-9484-BA0E7BCF1F87}"/>
              </a:ext>
            </a:extLst>
          </p:cNvPr>
          <p:cNvGrpSpPr/>
          <p:nvPr/>
        </p:nvGrpSpPr>
        <p:grpSpPr>
          <a:xfrm>
            <a:off x="6198781" y="1562986"/>
            <a:ext cx="3689498" cy="2913321"/>
            <a:chOff x="6198781" y="1562986"/>
            <a:chExt cx="3689498" cy="29133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D1BF69-A00E-4AF4-87A0-891E92E26FBE}"/>
                </a:ext>
              </a:extLst>
            </p:cNvPr>
            <p:cNvCxnSpPr/>
            <p:nvPr/>
          </p:nvCxnSpPr>
          <p:spPr>
            <a:xfrm>
              <a:off x="6602819" y="1562986"/>
              <a:ext cx="2972822" cy="29133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2EEA0-BEBD-444D-A165-EC375CC4E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8781" y="2477387"/>
              <a:ext cx="3689498" cy="1637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Conclusion so far:</a:t>
            </a:r>
            <a:r>
              <a:rPr lang="en-US" sz="2000" dirty="0">
                <a:latin typeface="Albany"/>
              </a:rPr>
              <a:t> If ∆=max-deg(G), and t=1 + log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(∆), then</a:t>
            </a:r>
          </a:p>
          <a:p>
            <a:pPr algn="l"/>
            <a:r>
              <a:rPr lang="en-US" sz="2000" dirty="0">
                <a:latin typeface="Albany"/>
              </a:rPr>
              <a:t>1) we use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= 2∆</a:t>
            </a:r>
            <a:r>
              <a:rPr lang="en-US" sz="2000" baseline="30000" dirty="0">
                <a:latin typeface="Albany"/>
              </a:rPr>
              <a:t>log</a:t>
            </a:r>
            <a:r>
              <a:rPr lang="en-US" sz="2000" baseline="16000" dirty="0">
                <a:latin typeface="Albany"/>
              </a:rPr>
              <a:t>3</a:t>
            </a:r>
            <a:r>
              <a:rPr lang="en-US" sz="2000" baseline="30000" dirty="0">
                <a:latin typeface="Albany"/>
              </a:rPr>
              <a:t>(2)</a:t>
            </a:r>
            <a:r>
              <a:rPr lang="en-US" sz="2000" dirty="0">
                <a:latin typeface="Albany"/>
              </a:rPr>
              <a:t> =O(∆</a:t>
            </a:r>
            <a:r>
              <a:rPr lang="en-US" sz="2000" baseline="30000" dirty="0">
                <a:latin typeface="Albany"/>
              </a:rPr>
              <a:t>0.631</a:t>
            </a:r>
            <a:r>
              <a:rPr lang="en-US" sz="2000" dirty="0">
                <a:latin typeface="Albany"/>
              </a:rPr>
              <a:t>) colors; and</a:t>
            </a:r>
          </a:p>
          <a:p>
            <a:pPr algn="l"/>
            <a:r>
              <a:rPr lang="en-US" sz="2000" dirty="0">
                <a:latin typeface="Albany"/>
              </a:rPr>
              <a:t>2) E[number of monochromatic edges] &lt; |E|/(3∆) &lt; n/6..</a:t>
            </a:r>
          </a:p>
          <a:p>
            <a:pPr algn="l"/>
            <a:r>
              <a:rPr lang="en-US" sz="2000" dirty="0">
                <a:latin typeface="Albany"/>
              </a:rPr>
              <a:t>Therefore, by Markov’s inequality</a:t>
            </a:r>
          </a:p>
          <a:p>
            <a:pPr algn="l"/>
            <a:r>
              <a:rPr lang="en-US" sz="2000" dirty="0">
                <a:latin typeface="Albany"/>
              </a:rPr>
              <a:t>(3)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[number of monochromatic edges &gt; n/4] &lt; (n/6)/(n/4) = 2/3.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04716" y="2177372"/>
            <a:ext cx="1866461" cy="2032586"/>
            <a:chOff x="5790468" y="4983884"/>
            <a:chExt cx="1866461" cy="20325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3D803-6419-4622-AD1D-711B0F25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3C1F0-3B74-47C0-B816-A9836D55A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F36C68-5A4B-4E9C-9547-7B5498C0689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CCDD01-2920-4051-A84C-2B5104F0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C1AB54-6F24-41A7-8827-BFFF91AEF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73CB26-3A0D-4B98-9328-5DDCC167A07A}"/>
              </a:ext>
            </a:extLst>
          </p:cNvPr>
          <p:cNvGrpSpPr/>
          <p:nvPr/>
        </p:nvGrpSpPr>
        <p:grpSpPr>
          <a:xfrm>
            <a:off x="7313538" y="2178119"/>
            <a:ext cx="1866461" cy="2032586"/>
            <a:chOff x="5790468" y="4983884"/>
            <a:chExt cx="1866461" cy="203258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05817-EAC1-46A9-9E5C-B54E6AE3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BC96C9-2607-4222-9C38-CF306B5AC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585E2F-3E0D-4786-BA71-FBF54D39C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A978C-86D9-4399-900D-C73EE9984F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AF1C02-5456-4A1D-A62D-FEF6F3123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83A04C-ED2F-4C6B-90F9-B62C5CE97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E66316-1797-462B-A0DF-C3694D20B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974ACE13-11A1-4650-9158-63A04CC30A4F}"/>
              </a:ext>
            </a:extLst>
          </p:cNvPr>
          <p:cNvSpPr/>
          <p:nvPr/>
        </p:nvSpPr>
        <p:spPr>
          <a:xfrm>
            <a:off x="6345491" y="5018568"/>
            <a:ext cx="3285460" cy="737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This is a k-semi coloring of G using k= O(∆</a:t>
            </a:r>
            <a:r>
              <a:rPr lang="en-US" sz="1800" baseline="30000" dirty="0">
                <a:latin typeface="Albany"/>
              </a:rPr>
              <a:t>0.631</a:t>
            </a:r>
            <a:r>
              <a:rPr lang="en-US" sz="1800" dirty="0">
                <a:latin typeface="Albany"/>
              </a:rPr>
              <a:t>) colors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D083081B-3D57-4644-AAD9-3B86E77B5736}"/>
              </a:ext>
            </a:extLst>
          </p:cNvPr>
          <p:cNvSpPr/>
          <p:nvPr/>
        </p:nvSpPr>
        <p:spPr>
          <a:xfrm>
            <a:off x="6358268" y="5841995"/>
            <a:ext cx="3285460" cy="675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So if max-deg(G) is small, we use a small number of colors.</a:t>
            </a:r>
          </a:p>
        </p:txBody>
      </p:sp>
    </p:spTree>
    <p:extLst>
      <p:ext uri="{BB962C8B-B14F-4D97-AF65-F5344CB8AC3E}">
        <p14:creationId xmlns:p14="http://schemas.microsoft.com/office/powerpoint/2010/main" val="8546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So far:</a:t>
            </a:r>
            <a:r>
              <a:rPr lang="en-US" sz="2000" dirty="0">
                <a:latin typeface="Albany"/>
              </a:rPr>
              <a:t> We have an algorithm that given a 3-colorable graph G finds a legal ∆</a:t>
            </a:r>
            <a:r>
              <a:rPr lang="en-US" sz="2000" baseline="30000" dirty="0">
                <a:latin typeface="Albany"/>
              </a:rPr>
              <a:t>0.63</a:t>
            </a:r>
            <a:r>
              <a:rPr lang="en-US" sz="2000" dirty="0">
                <a:latin typeface="Albany"/>
              </a:rPr>
              <a:t>-semi-coloring of G.</a:t>
            </a:r>
          </a:p>
          <a:p>
            <a:pPr algn="l"/>
            <a:r>
              <a:rPr lang="en-US" sz="2000" u="sng" dirty="0">
                <a:latin typeface="Albany"/>
              </a:rPr>
              <a:t>Conclusion</a:t>
            </a:r>
            <a:r>
              <a:rPr lang="en-US" sz="2000" dirty="0">
                <a:latin typeface="Albany"/>
              </a:rPr>
              <a:t>: we can find a proper coloring of G using O(∆</a:t>
            </a:r>
            <a:r>
              <a:rPr lang="en-US" sz="2000" baseline="30000" dirty="0">
                <a:latin typeface="Albany"/>
              </a:rPr>
              <a:t>0.63</a:t>
            </a:r>
            <a:r>
              <a:rPr lang="en-US" sz="2000" dirty="0">
                <a:latin typeface="Albany"/>
              </a:rPr>
              <a:t> log(n))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br>
              <a:rPr lang="en-US" sz="2000" u="sng" dirty="0">
                <a:latin typeface="Albany"/>
              </a:rPr>
            </a:br>
            <a:r>
              <a:rPr lang="en-US" sz="2000" u="sng" dirty="0">
                <a:latin typeface="Albany"/>
              </a:rPr>
              <a:t>Q</a:t>
            </a:r>
            <a:r>
              <a:rPr lang="en-US" sz="2000" dirty="0">
                <a:latin typeface="Albany"/>
              </a:rPr>
              <a:t>: But what if G has vertices of degree &gt;n/10?</a:t>
            </a:r>
            <a:br>
              <a:rPr lang="en-US" sz="2000" dirty="0">
                <a:latin typeface="Albany"/>
              </a:rPr>
            </a:br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: if G has a vertex of high degree, we can use the combinatorial algorithm:</a:t>
            </a:r>
          </a:p>
          <a:p>
            <a:pPr algn="l"/>
            <a:r>
              <a:rPr lang="en-US" sz="2000" dirty="0">
                <a:latin typeface="Albany"/>
              </a:rPr>
              <a:t>Choose a vertex v ∈V of deg(v)= ∆, and color N(v) using only 2 colors.</a:t>
            </a:r>
          </a:p>
          <a:p>
            <a:pPr algn="l"/>
            <a:r>
              <a:rPr lang="en-US" sz="2000" dirty="0">
                <a:latin typeface="Albany"/>
              </a:rPr>
              <a:t>So as long as G has a vertex of high degree, we 2-color its neighborhood.</a:t>
            </a:r>
          </a:p>
          <a:p>
            <a:pPr algn="l"/>
            <a:r>
              <a:rPr lang="en-US" sz="2000" dirty="0">
                <a:latin typeface="Albany"/>
              </a:rPr>
              <a:t>When G has only vertices of low degree, we can use O(∆</a:t>
            </a:r>
            <a:r>
              <a:rPr lang="en-US" sz="2000" baseline="30000" dirty="0">
                <a:latin typeface="Albany"/>
              </a:rPr>
              <a:t>0.631</a:t>
            </a:r>
            <a:r>
              <a:rPr lang="en-US" sz="2000" dirty="0">
                <a:latin typeface="Albany"/>
              </a:rPr>
              <a:t> log(n)) coloring.</a:t>
            </a: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3D22CE8C-3042-4086-9F11-7F9CE512DF68}"/>
              </a:ext>
            </a:extLst>
          </p:cNvPr>
          <p:cNvSpPr/>
          <p:nvPr/>
        </p:nvSpPr>
        <p:spPr>
          <a:xfrm>
            <a:off x="2806994" y="3210398"/>
            <a:ext cx="3285460" cy="675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So if max-deg(G) is small, we use a small number of colors.</a:t>
            </a: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667983CA-F859-410B-94B7-D37F2B97BE28}"/>
              </a:ext>
            </a:extLst>
          </p:cNvPr>
          <p:cNvSpPr/>
          <p:nvPr/>
        </p:nvSpPr>
        <p:spPr>
          <a:xfrm>
            <a:off x="5996764" y="3948990"/>
            <a:ext cx="3848986" cy="7632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This gives (n</a:t>
            </a:r>
            <a:r>
              <a:rPr lang="en-US" sz="1800" baseline="30000" dirty="0">
                <a:latin typeface="Albany"/>
              </a:rPr>
              <a:t>0.631</a:t>
            </a:r>
            <a:r>
              <a:rPr lang="en-US" sz="1800" dirty="0">
                <a:latin typeface="Albany"/>
              </a:rPr>
              <a:t> log(n))-coloring. That’s &gt;&gt;O(n</a:t>
            </a:r>
            <a:r>
              <a:rPr lang="en-US" sz="1800" baseline="30000" dirty="0">
                <a:latin typeface="Albany"/>
              </a:rPr>
              <a:t>0.5</a:t>
            </a:r>
            <a:r>
              <a:rPr lang="en-US" sz="1800" dirty="0">
                <a:latin typeface="Albany"/>
              </a:rPr>
              <a:t>) we saw before.</a:t>
            </a:r>
          </a:p>
        </p:txBody>
      </p:sp>
      <p:pic>
        <p:nvPicPr>
          <p:cNvPr id="1026" name="Picture 2" descr="Memes Risitas GIF - Memes Risitas Laughing - Discover &amp; Share GIFs">
            <a:extLst>
              <a:ext uri="{FF2B5EF4-FFF2-40B4-BE49-F238E27FC236}">
                <a16:creationId xmlns:a16="http://schemas.microsoft.com/office/drawing/2014/main" id="{A09B9344-5F71-40BF-996B-0685C45B9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91" y="491220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EA2C4-C2F4-4387-9757-BDA7C08E9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816" y="4473263"/>
            <a:ext cx="3497003" cy="24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 with O(n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0.387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 colors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The algorithm</a:t>
            </a:r>
            <a:r>
              <a:rPr lang="en-US" sz="2000" dirty="0">
                <a:latin typeface="Albany"/>
              </a:rPr>
              <a:t>: set a threshold T = n</a:t>
            </a:r>
            <a:r>
              <a:rPr lang="en-US" sz="2000" baseline="30000" dirty="0">
                <a:latin typeface="Albany"/>
              </a:rPr>
              <a:t>0.613</a:t>
            </a:r>
          </a:p>
          <a:p>
            <a:pPr algn="l"/>
            <a:r>
              <a:rPr lang="en-US" sz="2000" dirty="0">
                <a:latin typeface="Albany"/>
              </a:rPr>
              <a:t>While G has a vertex v with deg(v) ≥ T,</a:t>
            </a:r>
          </a:p>
          <a:p>
            <a:pPr lvl="1" indent="0">
              <a:buNone/>
            </a:pPr>
            <a:r>
              <a:rPr lang="en-US" sz="2000" dirty="0">
                <a:latin typeface="Albany"/>
              </a:rPr>
              <a:t>a. Color N(v) with 2 colors remove it from G</a:t>
            </a:r>
          </a:p>
          <a:p>
            <a:pPr lvl="1" indent="0">
              <a:buNone/>
            </a:pPr>
            <a:r>
              <a:rPr lang="en-US" sz="2000" dirty="0">
                <a:latin typeface="Albany"/>
              </a:rPr>
              <a:t>b. Never use these colors again.</a:t>
            </a:r>
            <a:br>
              <a:rPr lang="en-US" sz="2000" dirty="0">
                <a:latin typeface="Albany"/>
              </a:rPr>
            </a:br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Here all vertices have degree ≤T.</a:t>
            </a:r>
          </a:p>
          <a:p>
            <a:pPr algn="l"/>
            <a:r>
              <a:rPr lang="en-US" sz="2000" dirty="0">
                <a:latin typeface="Albany"/>
              </a:rPr>
              <a:t>Use the SDP based algorithm to color the graph using ≤ O(T</a:t>
            </a:r>
            <a:r>
              <a:rPr lang="en-US" sz="2000" baseline="30000" dirty="0">
                <a:latin typeface="Albany"/>
              </a:rPr>
              <a:t>0.631</a:t>
            </a:r>
            <a:r>
              <a:rPr lang="en-US" sz="2000" dirty="0">
                <a:latin typeface="Albany"/>
              </a:rPr>
              <a:t>) colors.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013289B-22C2-417E-B506-5BAAFB226E5E}"/>
              </a:ext>
            </a:extLst>
          </p:cNvPr>
          <p:cNvSpPr/>
          <p:nvPr/>
        </p:nvSpPr>
        <p:spPr>
          <a:xfrm>
            <a:off x="719997" y="4968627"/>
            <a:ext cx="5850924" cy="741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Analysis: the while loop will have ≤ n/T iterations.</a:t>
            </a:r>
          </a:p>
          <a:p>
            <a:r>
              <a:rPr lang="en-US" sz="2000" dirty="0"/>
              <a:t>Therefore, will use ≤ 2n/T colors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4A9F174-BA5C-4FCB-8E31-607039922323}"/>
              </a:ext>
            </a:extLst>
          </p:cNvPr>
          <p:cNvSpPr/>
          <p:nvPr/>
        </p:nvSpPr>
        <p:spPr>
          <a:xfrm>
            <a:off x="719997" y="5783383"/>
            <a:ext cx="3533026" cy="741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last step uses ≤ T</a:t>
            </a:r>
            <a:r>
              <a:rPr lang="en-US" sz="2000" baseline="30000" dirty="0"/>
              <a:t>0.63</a:t>
            </a:r>
            <a:r>
              <a:rPr lang="en-US" sz="2000" dirty="0"/>
              <a:t> colors.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615E0BD-7BAC-4AA4-AB9D-EE035327900B}"/>
              </a:ext>
            </a:extLst>
          </p:cNvPr>
          <p:cNvSpPr/>
          <p:nvPr/>
        </p:nvSpPr>
        <p:spPr>
          <a:xfrm>
            <a:off x="5646973" y="5840412"/>
            <a:ext cx="3533026" cy="741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Choose the threshold T=n</a:t>
            </a:r>
            <a:r>
              <a:rPr lang="en-US" sz="2000" baseline="30000" dirty="0"/>
              <a:t>0.613</a:t>
            </a:r>
            <a:r>
              <a:rPr lang="en-US" sz="2000" dirty="0"/>
              <a:t> such that (n/T) = T</a:t>
            </a:r>
            <a:r>
              <a:rPr lang="en-US" sz="2000" baseline="30000" dirty="0"/>
              <a:t>0.631</a:t>
            </a:r>
            <a:r>
              <a:rPr lang="en-US" sz="2000" dirty="0"/>
              <a:t>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54776C-D93B-4034-A0B6-75C3F4028A80}"/>
              </a:ext>
            </a:extLst>
          </p:cNvPr>
          <p:cNvSpPr/>
          <p:nvPr/>
        </p:nvSpPr>
        <p:spPr>
          <a:xfrm>
            <a:off x="5646973" y="6712197"/>
            <a:ext cx="3533026" cy="741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This gives us a coloring using 2n/T+T</a:t>
            </a:r>
            <a:r>
              <a:rPr lang="en-US" sz="2000" baseline="30000" dirty="0"/>
              <a:t>0.631</a:t>
            </a:r>
            <a:r>
              <a:rPr lang="en-US" sz="2000" dirty="0"/>
              <a:t>=n</a:t>
            </a:r>
            <a:r>
              <a:rPr lang="en-US" sz="2000" baseline="30000" dirty="0"/>
              <a:t>0.387</a:t>
            </a:r>
            <a:r>
              <a:rPr lang="en-US" sz="2000" dirty="0"/>
              <a:t> colors</a:t>
            </a:r>
          </a:p>
        </p:txBody>
      </p:sp>
    </p:spTree>
    <p:extLst>
      <p:ext uri="{BB962C8B-B14F-4D97-AF65-F5344CB8AC3E}">
        <p14:creationId xmlns:p14="http://schemas.microsoft.com/office/powerpoint/2010/main" val="30224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Intuitively, we have two algorithms.</a:t>
            </a:r>
          </a:p>
          <a:p>
            <a:pPr algn="l"/>
            <a:r>
              <a:rPr lang="en-US" sz="2000" dirty="0">
                <a:latin typeface="Albany"/>
              </a:rPr>
              <a:t>If max-deg(G) is large, the we use the algorithm that colors N(v) – blue line</a:t>
            </a:r>
          </a:p>
          <a:p>
            <a:pPr algn="l"/>
            <a:r>
              <a:rPr lang="en-US" sz="2000" dirty="0">
                <a:latin typeface="Albany"/>
              </a:rPr>
              <a:t>If max-deg(G) is small, the we use the ∆</a:t>
            </a:r>
            <a:r>
              <a:rPr lang="en-US" sz="2000" baseline="30000" dirty="0">
                <a:latin typeface="Albany"/>
              </a:rPr>
              <a:t>0.63 </a:t>
            </a:r>
            <a:r>
              <a:rPr lang="en-US" sz="2000" dirty="0">
                <a:latin typeface="Albany"/>
              </a:rPr>
              <a:t>algorithm – red line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 plot is the runtime as a function of c where c is such that max-deg(G)=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c</a:t>
            </a:r>
            <a:r>
              <a:rPr lang="en-US" sz="2000" dirty="0">
                <a:latin typeface="Albany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69E16-C04A-4419-BD8C-E0CA3F8E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04" y="3336634"/>
            <a:ext cx="4670315" cy="23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Idea 2: finding a large independent set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6371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coloring of G with minimal possible number of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</a:t>
            </a:r>
            <a:r>
              <a:rPr lang="en-US" sz="2000" dirty="0">
                <a:latin typeface="Albany"/>
              </a:rPr>
              <a:t>: There exists a polynomial time algorithm that given 3-colorable graph G finds a legal coloring of G using O(n</a:t>
            </a:r>
            <a:r>
              <a:rPr lang="en-US" sz="2000" baseline="30000" dirty="0">
                <a:latin typeface="Albany"/>
              </a:rPr>
              <a:t>0.25</a:t>
            </a:r>
            <a:r>
              <a:rPr lang="en-US" sz="2000" dirty="0">
                <a:latin typeface="Albany"/>
              </a:rPr>
              <a:t>) colors.</a:t>
            </a:r>
          </a:p>
        </p:txBody>
      </p:sp>
    </p:spTree>
    <p:extLst>
      <p:ext uri="{BB962C8B-B14F-4D97-AF65-F5344CB8AC3E}">
        <p14:creationId xmlns:p14="http://schemas.microsoft.com/office/powerpoint/2010/main" val="28309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on n vertices that is 3-colorable </a:t>
            </a:r>
          </a:p>
          <a:p>
            <a:pPr algn="l"/>
            <a:r>
              <a:rPr lang="en-US" sz="2000" u="sng" dirty="0">
                <a:latin typeface="Albany"/>
              </a:rPr>
              <a:t>A relaxed goal</a:t>
            </a:r>
            <a:r>
              <a:rPr lang="en-US" sz="2000" dirty="0">
                <a:latin typeface="Albany"/>
              </a:rPr>
              <a:t>: Find an independent set of size 𝜸n for some constant 𝜸 &gt;0.</a:t>
            </a: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an independent set of size 𝜸n in polynomial time. Then there exists a polytime algorithm that finds a legal (proper) coloring of G using ln(n)/𝜸 colors.</a:t>
            </a:r>
          </a:p>
        </p:txBody>
      </p:sp>
    </p:spTree>
    <p:extLst>
      <p:ext uri="{BB962C8B-B14F-4D97-AF65-F5344CB8AC3E}">
        <p14:creationId xmlns:p14="http://schemas.microsoft.com/office/powerpoint/2010/main" val="22229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Graph Coloring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8096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an independent set of size 𝜸n in polynomial time. Then there exists a polytime algorithm that finds a legal (proper) coloring of G using ln(n)/𝜸 colors.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Consider the following algorithm: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Find an independent set of size 𝜸n.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Color it with the first color, remove it from the graph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Repeat on the remaining graph.</a:t>
            </a:r>
          </a:p>
          <a:p>
            <a:pPr algn="l"/>
            <a:r>
              <a:rPr lang="en-US" sz="2000" dirty="0">
                <a:latin typeface="Albany"/>
              </a:rPr>
              <a:t>For the analysis note that if G had n’ vertices in the beginning of an iteration, then in the end it will have at most (1- 𝜸)n’ vertices.</a:t>
            </a:r>
          </a:p>
          <a:p>
            <a:pPr algn="l"/>
            <a:r>
              <a:rPr lang="en-US" sz="2000" dirty="0">
                <a:latin typeface="Albany"/>
              </a:rPr>
              <a:t>Therefore, after ln(n)/𝜸 iterations, the number of vertices will be at most</a:t>
            </a:r>
          </a:p>
          <a:p>
            <a:pPr algn="ctr"/>
            <a:r>
              <a:rPr lang="en-US" sz="2000" dirty="0">
                <a:latin typeface="Albany"/>
              </a:rPr>
              <a:t>n*(1- 𝜸)</a:t>
            </a:r>
            <a:r>
              <a:rPr lang="en-US" sz="2000" baseline="30000" dirty="0">
                <a:latin typeface="Albany"/>
              </a:rPr>
              <a:t>ln(n)/𝜸</a:t>
            </a:r>
            <a:r>
              <a:rPr lang="en-US" sz="2000" dirty="0">
                <a:latin typeface="Albany"/>
              </a:rPr>
              <a:t> &lt; n*(1/e)</a:t>
            </a:r>
            <a:r>
              <a:rPr lang="en-US" sz="2000" baseline="30000" dirty="0">
                <a:latin typeface="Albany"/>
              </a:rPr>
              <a:t>ln(n)</a:t>
            </a:r>
            <a:r>
              <a:rPr lang="en-US" sz="2000" dirty="0">
                <a:latin typeface="Albany"/>
              </a:rPr>
              <a:t> = 1.</a:t>
            </a:r>
          </a:p>
          <a:p>
            <a:pPr algn="l"/>
            <a:r>
              <a:rPr lang="en-US" sz="2000" dirty="0">
                <a:latin typeface="Albany"/>
              </a:rPr>
              <a:t>And hence all vertices have already been colored using ln(n)/𝜸 colors.</a:t>
            </a:r>
          </a:p>
        </p:txBody>
      </p:sp>
    </p:spTree>
    <p:extLst>
      <p:ext uri="{BB962C8B-B14F-4D97-AF65-F5344CB8AC3E}">
        <p14:creationId xmlns:p14="http://schemas.microsoft.com/office/powerpoint/2010/main" val="17346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in polynomial time </a:t>
            </a:r>
            <a:r>
              <a:rPr lang="en-US" sz="2000" i="1" dirty="0">
                <a:solidFill>
                  <a:srgbClr val="FF0000"/>
                </a:solidFill>
                <a:latin typeface="Albany"/>
              </a:rPr>
              <a:t>k disjoint independent sets</a:t>
            </a:r>
            <a:r>
              <a:rPr lang="en-US" sz="2000" dirty="0">
                <a:latin typeface="Albany"/>
              </a:rPr>
              <a:t> that </a:t>
            </a:r>
            <a:r>
              <a:rPr lang="en-US" sz="2000" dirty="0">
                <a:solidFill>
                  <a:srgbClr val="1E01AF"/>
                </a:solidFill>
                <a:latin typeface="Albany"/>
              </a:rPr>
              <a:t>cover together &gt;n/2</a:t>
            </a:r>
            <a:r>
              <a:rPr lang="en-US" sz="2000" dirty="0">
                <a:latin typeface="Albany"/>
              </a:rPr>
              <a:t> vertices.</a:t>
            </a:r>
          </a:p>
          <a:p>
            <a:pPr algn="l"/>
            <a:r>
              <a:rPr lang="en-US" sz="2000" dirty="0">
                <a:latin typeface="Albany"/>
              </a:rPr>
              <a:t>Then there exists a polytime algorithm that finds a legal (proper) coloring of G using k log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(n) colors.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Same idea as before:</a:t>
            </a:r>
          </a:p>
          <a:p>
            <a:pPr algn="l"/>
            <a:r>
              <a:rPr lang="en-US" sz="2000" dirty="0">
                <a:latin typeface="Albany"/>
              </a:rPr>
              <a:t>We find k independent sets covering n/2 vertices.</a:t>
            </a:r>
          </a:p>
          <a:p>
            <a:pPr algn="l"/>
            <a:r>
              <a:rPr lang="en-US" sz="2000" dirty="0">
                <a:latin typeface="Albany"/>
              </a:rPr>
              <a:t>We remove the from the graph, and never use these colors again.</a:t>
            </a:r>
          </a:p>
          <a:p>
            <a:pPr algn="l"/>
            <a:r>
              <a:rPr lang="en-US" sz="2000" dirty="0">
                <a:latin typeface="Albany"/>
              </a:rPr>
              <a:t>Repeat on the remaining graph.</a:t>
            </a:r>
          </a:p>
          <a:p>
            <a:pPr algn="l"/>
            <a:r>
              <a:rPr lang="en-US" sz="2000" dirty="0">
                <a:latin typeface="Albany"/>
              </a:rPr>
              <a:t>For the analysis since we remove n/2 vertices in each iteration, we will have at most log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(n) iterations before we color all vertices.</a:t>
            </a:r>
          </a:p>
          <a:p>
            <a:pPr algn="l"/>
            <a:r>
              <a:rPr lang="en-US" sz="2000" dirty="0">
                <a:latin typeface="Albany"/>
              </a:rPr>
              <a:t>Therefore, all vertices are colored using at most k lg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(n) colors.</a:t>
            </a:r>
          </a:p>
        </p:txBody>
      </p:sp>
    </p:spTree>
    <p:extLst>
      <p:ext uri="{BB962C8B-B14F-4D97-AF65-F5344CB8AC3E}">
        <p14:creationId xmlns:p14="http://schemas.microsoft.com/office/powerpoint/2010/main" val="17956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an independent set of size 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a</a:t>
            </a:r>
            <a:r>
              <a:rPr lang="en-US" sz="2000" dirty="0">
                <a:latin typeface="Albany"/>
              </a:rPr>
              <a:t> in polynomial time for some constant a&gt;0.</a:t>
            </a:r>
          </a:p>
          <a:p>
            <a:pPr algn="l"/>
            <a:r>
              <a:rPr lang="en-US" sz="2000" dirty="0">
                <a:latin typeface="Albany"/>
              </a:rPr>
              <a:t>Then there exists a polytime algorithm that finds a legal (proper) coloring of G using O(log(n)*n</a:t>
            </a:r>
            <a:r>
              <a:rPr lang="en-US" sz="2000" baseline="30000" dirty="0">
                <a:latin typeface="Albany"/>
              </a:rPr>
              <a:t>1-a</a:t>
            </a:r>
            <a:r>
              <a:rPr lang="en-US" sz="2000" dirty="0">
                <a:latin typeface="Albany"/>
              </a:rPr>
              <a:t>) colors.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Consider the following algorithm: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lbany"/>
              </a:rPr>
              <a:t>Use the algorithm in the assumption to find a large independent set in G.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lbany"/>
              </a:rPr>
              <a:t>Color it with some color, remove it from the graph. Never use this color again.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lbany"/>
              </a:rPr>
              <a:t>Repeat on the remaining graph.</a:t>
            </a:r>
          </a:p>
          <a:p>
            <a:pPr algn="l"/>
            <a:r>
              <a:rPr lang="en-US" sz="2000" dirty="0">
                <a:latin typeface="Albany"/>
              </a:rPr>
              <a:t>For the analysis note that as long as G has more than n/2 vertices, we remove at least (n/2)</a:t>
            </a:r>
            <a:r>
              <a:rPr lang="en-US" sz="2000" baseline="30000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 </a:t>
            </a:r>
            <a:r>
              <a:rPr lang="en-US" sz="2000" dirty="0"/>
              <a:t>≥ 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a</a:t>
            </a:r>
            <a:r>
              <a:rPr lang="en-US" sz="2000" dirty="0">
                <a:latin typeface="Albany"/>
              </a:rPr>
              <a:t>/2</a:t>
            </a:r>
            <a:r>
              <a:rPr lang="en-US" sz="2000" baseline="30000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 vertices in each iteration.</a:t>
            </a:r>
          </a:p>
          <a:p>
            <a:pPr algn="l"/>
            <a:r>
              <a:rPr lang="en-US" sz="2000" dirty="0">
                <a:latin typeface="Albany"/>
              </a:rPr>
              <a:t>Hence, in the first k=(n/2)/(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a</a:t>
            </a:r>
            <a:r>
              <a:rPr lang="en-US" sz="2000" dirty="0">
                <a:latin typeface="Albany"/>
              </a:rPr>
              <a:t>/2</a:t>
            </a:r>
            <a:r>
              <a:rPr lang="en-US" sz="2000" baseline="30000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)=n</a:t>
            </a:r>
            <a:r>
              <a:rPr lang="en-US" sz="2000" baseline="30000" dirty="0">
                <a:latin typeface="Albany"/>
              </a:rPr>
              <a:t>1-a</a:t>
            </a:r>
            <a:r>
              <a:rPr lang="en-US" sz="2000" dirty="0">
                <a:latin typeface="Albany"/>
              </a:rPr>
              <a:t>/2</a:t>
            </a:r>
            <a:r>
              <a:rPr lang="en-US" sz="2000" baseline="30000" dirty="0">
                <a:latin typeface="Albany"/>
              </a:rPr>
              <a:t>1-a </a:t>
            </a:r>
            <a:r>
              <a:rPr lang="en-US" sz="2000" dirty="0">
                <a:latin typeface="Albany"/>
              </a:rPr>
              <a:t>iterations we color </a:t>
            </a:r>
            <a:r>
              <a:rPr lang="en-US" sz="2000" dirty="0"/>
              <a:t>≥ </a:t>
            </a:r>
            <a:r>
              <a:rPr lang="en-US" sz="2000" dirty="0">
                <a:latin typeface="Albany"/>
              </a:rPr>
              <a:t>n/2 vertices.</a:t>
            </a:r>
          </a:p>
          <a:p>
            <a:pPr algn="l"/>
            <a:r>
              <a:rPr lang="en-US" sz="2000" dirty="0">
                <a:latin typeface="Albany"/>
              </a:rPr>
              <a:t>Hence, we will color the entire graph using ≤ k log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(n) = O(log(n)*n</a:t>
            </a:r>
            <a:r>
              <a:rPr lang="en-US" sz="2000" baseline="30000" dirty="0">
                <a:latin typeface="Albany"/>
              </a:rPr>
              <a:t>1-a</a:t>
            </a:r>
            <a:r>
              <a:rPr lang="en-US" sz="2000" dirty="0">
                <a:latin typeface="Albany"/>
              </a:rPr>
              <a:t>) colors.</a:t>
            </a:r>
          </a:p>
        </p:txBody>
      </p:sp>
    </p:spTree>
    <p:extLst>
      <p:ext uri="{BB962C8B-B14F-4D97-AF65-F5344CB8AC3E}">
        <p14:creationId xmlns:p14="http://schemas.microsoft.com/office/powerpoint/2010/main" val="27997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  <a:t>Using a vector 3-coloring of G</a:t>
            </a:r>
            <a:b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to find a large independent set</a:t>
            </a:r>
            <a:endParaRPr lang="de-DE" alt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9238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Theorem</a:t>
            </a:r>
            <a:r>
              <a:rPr lang="en-US" sz="2000" dirty="0">
                <a:latin typeface="Albany"/>
              </a:rPr>
              <a:t>: There is a polynomial time (SDP based) algorithm that given a 3-colorable graph G with max-deg=∆, finds a legal coloring of G using</a:t>
            </a:r>
          </a:p>
          <a:p>
            <a:pPr algn="ctr"/>
            <a:r>
              <a:rPr lang="en-US" sz="2000" dirty="0"/>
              <a:t>O(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 polylog(n)) colors</a:t>
            </a:r>
          </a:p>
          <a:p>
            <a:pPr algn="ctr"/>
            <a:endParaRPr lang="en-US" sz="2000" dirty="0">
              <a:latin typeface="Albany"/>
            </a:endParaRPr>
          </a:p>
          <a:p>
            <a:pPr algn="ctr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Exercise (in HW4):</a:t>
            </a:r>
            <a:r>
              <a:rPr lang="en-US" sz="2000" dirty="0">
                <a:latin typeface="Albany"/>
              </a:rPr>
              <a:t> Use this theorem to design a poly-time algorithm that given a 3-colorable graph G finds a legal O(n</a:t>
            </a:r>
            <a:r>
              <a:rPr lang="en-US" sz="2000" baseline="30000" dirty="0">
                <a:latin typeface="Albany"/>
              </a:rPr>
              <a:t>1/4</a:t>
            </a:r>
            <a:r>
              <a:rPr lang="en-US" sz="2000" dirty="0">
                <a:latin typeface="Albany"/>
              </a:rPr>
              <a:t>*polylog(n)) coloring.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Key Lemma:</a:t>
            </a:r>
            <a:r>
              <a:rPr lang="en-US" sz="2000" dirty="0">
                <a:latin typeface="Albany"/>
              </a:rPr>
              <a:t> There is a polynomial time (SDP based) algorithm that given a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3-colorable graph G with max-deg=∆, finds an independent set IS in G of size</a:t>
            </a:r>
          </a:p>
          <a:p>
            <a:pPr algn="ctr"/>
            <a:r>
              <a:rPr lang="en-US" sz="2400" dirty="0">
                <a:latin typeface="Albany"/>
              </a:rPr>
              <a:t>|</a:t>
            </a:r>
            <a:r>
              <a:rPr lang="en-US" sz="2000" dirty="0">
                <a:latin typeface="Albany"/>
              </a:rPr>
              <a:t>IS</a:t>
            </a:r>
            <a:r>
              <a:rPr lang="en-US" sz="2400" dirty="0">
                <a:latin typeface="Albany"/>
              </a:rPr>
              <a:t>|</a:t>
            </a:r>
            <a:r>
              <a:rPr lang="en-US" sz="2000" dirty="0"/>
              <a:t> ≥ n/(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polylog(∆))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9A5BFF01-E4AF-4B65-884C-AEACAAAF6E84}"/>
              </a:ext>
            </a:extLst>
          </p:cNvPr>
          <p:cNvSpPr/>
          <p:nvPr/>
        </p:nvSpPr>
        <p:spPr>
          <a:xfrm>
            <a:off x="3095735" y="3288598"/>
            <a:ext cx="4104168" cy="794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Now we have 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/>
              <a:t>1/3</a:t>
            </a:r>
            <a:r>
              <a:rPr lang="en-US" sz="2000" dirty="0"/>
              <a:t> coloring,</a:t>
            </a:r>
            <a:br>
              <a:rPr lang="en-US" sz="2000" dirty="0"/>
            </a:br>
            <a:r>
              <a:rPr lang="en-US" sz="2000" dirty="0"/>
              <a:t>which is better than 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log</a:t>
            </a:r>
            <a:r>
              <a:rPr lang="en-US" sz="2000" baseline="16000" dirty="0">
                <a:latin typeface="Albany"/>
              </a:rPr>
              <a:t>3</a:t>
            </a:r>
            <a:r>
              <a:rPr lang="en-US" sz="2000" baseline="30000" dirty="0">
                <a:latin typeface="Albany"/>
              </a:rPr>
              <a:t>(2)</a:t>
            </a:r>
            <a:r>
              <a:rPr lang="en-US" sz="2000" dirty="0">
                <a:latin typeface="Albany"/>
              </a:rPr>
              <a:t>=∆</a:t>
            </a:r>
            <a:r>
              <a:rPr lang="en-US" sz="2000" baseline="30000" dirty="0">
                <a:latin typeface="Albany"/>
              </a:rPr>
              <a:t>0.631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38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Intuitively, we have two algorithms.</a:t>
            </a:r>
          </a:p>
          <a:p>
            <a:pPr algn="l"/>
            <a:r>
              <a:rPr lang="en-US" sz="2000" dirty="0">
                <a:latin typeface="Albany"/>
              </a:rPr>
              <a:t>If max-deg(G) is large, the we use the algorithm that colors N(v) – blue line</a:t>
            </a:r>
          </a:p>
          <a:p>
            <a:pPr algn="l"/>
            <a:r>
              <a:rPr lang="en-US" sz="2000" dirty="0">
                <a:latin typeface="Albany"/>
              </a:rPr>
              <a:t>If max-deg(G) is small, the we use the ∆</a:t>
            </a:r>
            <a:r>
              <a:rPr lang="en-US" sz="2000" baseline="30000" dirty="0">
                <a:latin typeface="Albany"/>
              </a:rPr>
              <a:t>1/3 </a:t>
            </a:r>
            <a:r>
              <a:rPr lang="en-US" sz="2000" dirty="0">
                <a:latin typeface="Albany"/>
              </a:rPr>
              <a:t>algorithm – red line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 plot is the runtime as a function of c where c is such that max-deg(G)=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c</a:t>
            </a:r>
            <a:r>
              <a:rPr lang="en-US" sz="2000" dirty="0">
                <a:latin typeface="Albany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13700-5AAF-44DB-B189-89640B50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03" y="3358732"/>
            <a:ext cx="5150995" cy="22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Key Lemma</a:t>
            </a:r>
            <a:r>
              <a:rPr lang="en-US" sz="2000" dirty="0">
                <a:latin typeface="Albany"/>
              </a:rPr>
              <a:t>: There is a polynomial time (SDP based) algorithm that given a 3-colorable graph G with max-deg=∆, finds an independent set IS in G of size</a:t>
            </a:r>
          </a:p>
          <a:p>
            <a:pPr algn="ctr"/>
            <a:r>
              <a:rPr lang="en-US" sz="2400" dirty="0">
                <a:latin typeface="Albany"/>
              </a:rPr>
              <a:t>|</a:t>
            </a:r>
            <a:r>
              <a:rPr lang="en-US" sz="2000" dirty="0">
                <a:latin typeface="Albany"/>
              </a:rPr>
              <a:t>IS</a:t>
            </a:r>
            <a:r>
              <a:rPr lang="en-US" sz="2400" dirty="0">
                <a:latin typeface="Albany"/>
              </a:rPr>
              <a:t>|</a:t>
            </a:r>
            <a:r>
              <a:rPr lang="en-US" sz="2000" dirty="0"/>
              <a:t> ≥ n/(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polylog(∆))</a:t>
            </a:r>
          </a:p>
        </p:txBody>
      </p:sp>
    </p:spTree>
    <p:extLst>
      <p:ext uri="{BB962C8B-B14F-4D97-AF65-F5344CB8AC3E}">
        <p14:creationId xmlns:p14="http://schemas.microsoft.com/office/powerpoint/2010/main" val="19804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Run the SDP solver, get a feasible solution.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How do we use it to find a large independent set in G?</a:t>
            </a:r>
          </a:p>
          <a:p>
            <a:pPr algn="l"/>
            <a:r>
              <a:rPr lang="en-US" sz="2000" u="sng" dirty="0">
                <a:latin typeface="Albany"/>
              </a:rPr>
              <a:t>Idea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Choose a random vector </a:t>
            </a:r>
            <a:r>
              <a:rPr lang="en-US" sz="2000" dirty="0" err="1">
                <a:latin typeface="Albany"/>
              </a:rPr>
              <a:t>r∈R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Take all vectors that have large inner product with r.</a:t>
            </a:r>
          </a:p>
          <a:p>
            <a:pPr algn="l"/>
            <a:r>
              <a:rPr lang="en-US" sz="2000" i="1" u="sng" dirty="0">
                <a:latin typeface="Albany"/>
              </a:rPr>
              <a:t>Intuition</a:t>
            </a:r>
            <a:r>
              <a:rPr lang="en-US" sz="2000" dirty="0">
                <a:latin typeface="Albany"/>
              </a:rPr>
              <a:t>, if 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 and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 are both close to r, then the angle between them is small, and hence they share no edge.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230080" y="2177372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9F1EC9-0106-4DB2-BEFE-B65985574CA7}"/>
              </a:ext>
            </a:extLst>
          </p:cNvPr>
          <p:cNvGrpSpPr/>
          <p:nvPr/>
        </p:nvGrpSpPr>
        <p:grpSpPr>
          <a:xfrm>
            <a:off x="7064757" y="3226312"/>
            <a:ext cx="1197469" cy="711556"/>
            <a:chOff x="7064757" y="3226312"/>
            <a:chExt cx="1197469" cy="71155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371DACD-7344-4CC9-B3AE-C194BFD9BA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4716" y="3226312"/>
              <a:ext cx="957510" cy="6367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0D4D3E-B9B2-44D7-9B82-591D95A79FC7}"/>
                </a:ext>
              </a:extLst>
            </p:cNvPr>
            <p:cNvSpPr txBox="1"/>
            <p:nvPr/>
          </p:nvSpPr>
          <p:spPr>
            <a:xfrm>
              <a:off x="7064757" y="3506981"/>
              <a:ext cx="282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63B62C1-227B-4D2A-BF39-0B6882E0C575}"/>
              </a:ext>
            </a:extLst>
          </p:cNvPr>
          <p:cNvSpPr/>
          <p:nvPr/>
        </p:nvSpPr>
        <p:spPr>
          <a:xfrm rot="19504803">
            <a:off x="6429871" y="2337022"/>
            <a:ext cx="1743739" cy="320169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2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u="sng" dirty="0">
                <a:latin typeface="Albany"/>
              </a:rPr>
              <a:t>Rounding procedure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Set a threshold t &gt; 0</a:t>
            </a:r>
          </a:p>
          <a:p>
            <a:pPr algn="l"/>
            <a:r>
              <a:rPr lang="en-US" sz="2000" dirty="0">
                <a:latin typeface="Albany"/>
              </a:rPr>
              <a:t>Choose a random vector </a:t>
            </a:r>
            <a:r>
              <a:rPr lang="en-US" sz="2000" dirty="0" err="1">
                <a:latin typeface="Albany"/>
              </a:rPr>
              <a:t>r∈R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 according to (N(0,1))</a:t>
            </a:r>
            <a:r>
              <a:rPr lang="en-US" sz="2000" baseline="30000" dirty="0">
                <a:latin typeface="Albany"/>
              </a:rPr>
              <a:t>n</a:t>
            </a:r>
          </a:p>
          <a:p>
            <a:pPr algn="l"/>
            <a:r>
              <a:rPr lang="en-US" sz="2000" dirty="0">
                <a:latin typeface="Albany"/>
              </a:rPr>
              <a:t>Let S’ = {v ∈V : &lt;</a:t>
            </a:r>
            <a:r>
              <a:rPr lang="en-US" sz="2000" dirty="0" err="1">
                <a:latin typeface="Albany"/>
              </a:rPr>
              <a:t>r,x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&gt; </a:t>
            </a:r>
            <a:r>
              <a:rPr lang="en-US" sz="2000" dirty="0"/>
              <a:t>≥ t</a:t>
            </a:r>
            <a:r>
              <a:rPr lang="en-US" sz="2000" dirty="0">
                <a:latin typeface="Albany"/>
              </a:rPr>
              <a:t>}</a:t>
            </a:r>
          </a:p>
          <a:p>
            <a:pPr algn="l"/>
            <a:r>
              <a:rPr lang="en-US" sz="2000" dirty="0">
                <a:latin typeface="Albany"/>
              </a:rPr>
              <a:t>Let S = {v ∈ S’ : v has no neighbors in S’}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230080" y="2177372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7064757" y="3226312"/>
            <a:ext cx="1197469" cy="711556"/>
            <a:chOff x="7064757" y="3226312"/>
            <a:chExt cx="1197469" cy="71155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4716" y="3226312"/>
              <a:ext cx="957510" cy="6367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7064757" y="3506981"/>
              <a:ext cx="282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A3A80786-9083-4A04-8E8C-2C63BA05E08E}"/>
              </a:ext>
            </a:extLst>
          </p:cNvPr>
          <p:cNvSpPr/>
          <p:nvPr/>
        </p:nvSpPr>
        <p:spPr>
          <a:xfrm>
            <a:off x="504984" y="6202802"/>
            <a:ext cx="3439398" cy="509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Clearly S is an independent set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22E22E55-7E33-427D-99A8-E47556B4D446}"/>
              </a:ext>
            </a:extLst>
          </p:cNvPr>
          <p:cNvSpPr/>
          <p:nvPr/>
        </p:nvSpPr>
        <p:spPr>
          <a:xfrm>
            <a:off x="6677572" y="4397068"/>
            <a:ext cx="2898069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How should we choose t?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F0F9AF7E-A658-4B77-B90C-FDABA5B0A2CA}"/>
              </a:ext>
            </a:extLst>
          </p:cNvPr>
          <p:cNvSpPr/>
          <p:nvPr/>
        </p:nvSpPr>
        <p:spPr>
          <a:xfrm>
            <a:off x="5693143" y="5103726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t is too large, then S’ will be empty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4AF8843E-B22E-409D-AB99-D0D44F86013D}"/>
              </a:ext>
            </a:extLst>
          </p:cNvPr>
          <p:cNvSpPr/>
          <p:nvPr/>
        </p:nvSpPr>
        <p:spPr>
          <a:xfrm>
            <a:off x="5691922" y="5811228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t is too small, then vertices in S’ will have may neighbors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ABE6B103-F699-4058-BA65-3083372F93B0}"/>
              </a:ext>
            </a:extLst>
          </p:cNvPr>
          <p:cNvSpPr/>
          <p:nvPr/>
        </p:nvSpPr>
        <p:spPr>
          <a:xfrm>
            <a:off x="5652793" y="6592804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need to choose t that is just right</a:t>
            </a:r>
          </a:p>
        </p:txBody>
      </p:sp>
    </p:spTree>
    <p:extLst>
      <p:ext uri="{BB962C8B-B14F-4D97-AF65-F5344CB8AC3E}">
        <p14:creationId xmlns:p14="http://schemas.microsoft.com/office/powerpoint/2010/main" val="35223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Detour to Normal distribution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Q</a:t>
                </a:r>
                <a:r>
                  <a:rPr lang="en-US" sz="2000" dirty="0">
                    <a:latin typeface="Albany"/>
                  </a:rPr>
                  <a:t>: How do we sample </a:t>
                </a:r>
                <a:r>
                  <a:rPr lang="en-US" sz="2000" dirty="0" err="1">
                    <a:latin typeface="Albany"/>
                  </a:rPr>
                  <a:t>r∈R</a:t>
                </a:r>
                <a:r>
                  <a:rPr lang="en-US" sz="2000" baseline="30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?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A</a:t>
                </a:r>
                <a:r>
                  <a:rPr lang="en-US" sz="2000" dirty="0">
                    <a:latin typeface="Albany"/>
                  </a:rPr>
                  <a:t>: We sample r</a:t>
                </a:r>
                <a:r>
                  <a:rPr lang="en-US" sz="2000" baseline="-25000" dirty="0">
                    <a:latin typeface="Albany"/>
                  </a:rPr>
                  <a:t>1</a:t>
                </a:r>
                <a:r>
                  <a:rPr lang="en-US" sz="2000" dirty="0">
                    <a:latin typeface="Albany"/>
                  </a:rPr>
                  <a:t>,r</a:t>
                </a:r>
                <a:r>
                  <a:rPr lang="en-US" sz="2000" baseline="-25000" dirty="0">
                    <a:latin typeface="Albany"/>
                  </a:rPr>
                  <a:t>2</a:t>
                </a:r>
                <a:r>
                  <a:rPr lang="en-US" sz="2000" dirty="0">
                    <a:latin typeface="Albany"/>
                  </a:rPr>
                  <a:t>…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n</a:t>
                </a:r>
                <a:r>
                  <a:rPr lang="en-US" sz="2000" dirty="0" err="1">
                    <a:latin typeface="Albany"/>
                  </a:rPr>
                  <a:t>~N</a:t>
                </a:r>
                <a:r>
                  <a:rPr lang="en-US" sz="2000" dirty="0">
                    <a:latin typeface="Albany"/>
                  </a:rPr>
                  <a:t>(0,1) independently, and let r = (r</a:t>
                </a:r>
                <a:r>
                  <a:rPr lang="en-US" sz="2000" baseline="-25000" dirty="0">
                    <a:latin typeface="Albany"/>
                  </a:rPr>
                  <a:t>1</a:t>
                </a:r>
                <a:r>
                  <a:rPr lang="en-US" sz="2000" dirty="0">
                    <a:latin typeface="Albany"/>
                  </a:rPr>
                  <a:t>,r</a:t>
                </a:r>
                <a:r>
                  <a:rPr lang="en-US" sz="2000" baseline="-25000" dirty="0">
                    <a:latin typeface="Albany"/>
                  </a:rPr>
                  <a:t>2</a:t>
                </a:r>
                <a:r>
                  <a:rPr lang="en-US" sz="2000" dirty="0">
                    <a:latin typeface="Albany"/>
                  </a:rPr>
                  <a:t>…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).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Fact1</a:t>
                </a:r>
                <a:r>
                  <a:rPr lang="en-US" sz="2000" dirty="0">
                    <a:latin typeface="Albany"/>
                  </a:rPr>
                  <a:t>: The distribution of r is spherically symmetric.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 pdf of N(0,1)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>
                    <a:latin typeface="Albany"/>
                  </a:rPr>
                  <a:t>That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That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A7C71910-DCDD-46C3-A688-3B176DC8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504" y="5512483"/>
            <a:ext cx="3832495" cy="17501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7325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A combinatorial algorithm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0649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Detour to Normal distribution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Fact</a:t>
                </a:r>
                <a:r>
                  <a:rPr lang="en-US" sz="2000" dirty="0">
                    <a:latin typeface="Albany"/>
                  </a:rPr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ctr"/>
                <a:r>
                  <a:rPr lang="en-US" sz="2000" dirty="0">
                    <a:latin typeface="Albany"/>
                  </a:rPr>
                  <a:t>Then for t&gt;0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In particular, for t&gt;1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Therefore, we have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000" dirty="0">
                    <a:latin typeface="Albany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Albany"/>
                  </a:rPr>
                  <a:t>).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A7C71910-DCDD-46C3-A688-3B176DC8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675" y="5189633"/>
            <a:ext cx="4050524" cy="18497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6243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u="sng" dirty="0">
                <a:latin typeface="Albany"/>
              </a:rPr>
              <a:t>Rounding procedure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Set a threshold t &gt; 0</a:t>
            </a:r>
          </a:p>
          <a:p>
            <a:pPr algn="l"/>
            <a:r>
              <a:rPr lang="en-US" sz="2000" dirty="0">
                <a:latin typeface="Albany"/>
              </a:rPr>
              <a:t>Choose a random vector </a:t>
            </a:r>
            <a:r>
              <a:rPr lang="en-US" sz="2000" dirty="0" err="1">
                <a:latin typeface="Albany"/>
              </a:rPr>
              <a:t>r∈R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 according to (N(0,1))</a:t>
            </a:r>
            <a:r>
              <a:rPr lang="en-US" sz="2000" baseline="30000" dirty="0">
                <a:latin typeface="Albany"/>
              </a:rPr>
              <a:t>n</a:t>
            </a:r>
          </a:p>
          <a:p>
            <a:pPr algn="l"/>
            <a:r>
              <a:rPr lang="en-US" sz="2000" dirty="0">
                <a:latin typeface="Albany"/>
              </a:rPr>
              <a:t>Let S’ = {v ∈V : &lt;</a:t>
            </a:r>
            <a:r>
              <a:rPr lang="en-US" sz="2000" dirty="0" err="1">
                <a:latin typeface="Albany"/>
              </a:rPr>
              <a:t>r,x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&gt; </a:t>
            </a:r>
            <a:r>
              <a:rPr lang="en-US" sz="2000" dirty="0"/>
              <a:t>≥ t</a:t>
            </a:r>
            <a:r>
              <a:rPr lang="en-US" sz="2000" dirty="0">
                <a:latin typeface="Albany"/>
              </a:rPr>
              <a:t>}</a:t>
            </a:r>
          </a:p>
          <a:p>
            <a:pPr algn="l"/>
            <a:r>
              <a:rPr lang="en-US" sz="2000" dirty="0">
                <a:latin typeface="Albany"/>
              </a:rPr>
              <a:t>Let S = {v ∈ S’ : v has no neighbors in S’}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230080" y="2177372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7064757" y="3226312"/>
            <a:ext cx="1197469" cy="711556"/>
            <a:chOff x="7064757" y="3226312"/>
            <a:chExt cx="1197469" cy="71155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4716" y="3226312"/>
              <a:ext cx="957510" cy="6367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7064757" y="3506981"/>
              <a:ext cx="282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A3A80786-9083-4A04-8E8C-2C63BA05E08E}"/>
              </a:ext>
            </a:extLst>
          </p:cNvPr>
          <p:cNvSpPr/>
          <p:nvPr/>
        </p:nvSpPr>
        <p:spPr>
          <a:xfrm>
            <a:off x="504984" y="6202802"/>
            <a:ext cx="3439398" cy="509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Clearly S is an independent set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22E22E55-7E33-427D-99A8-E47556B4D446}"/>
              </a:ext>
            </a:extLst>
          </p:cNvPr>
          <p:cNvSpPr/>
          <p:nvPr/>
        </p:nvSpPr>
        <p:spPr>
          <a:xfrm>
            <a:off x="6677572" y="4397068"/>
            <a:ext cx="2898069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How should we choose t?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F0F9AF7E-A658-4B77-B90C-FDABA5B0A2CA}"/>
              </a:ext>
            </a:extLst>
          </p:cNvPr>
          <p:cNvSpPr/>
          <p:nvPr/>
        </p:nvSpPr>
        <p:spPr>
          <a:xfrm>
            <a:off x="5693143" y="5103726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t is too large, then S’ will be empty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4AF8843E-B22E-409D-AB99-D0D44F86013D}"/>
              </a:ext>
            </a:extLst>
          </p:cNvPr>
          <p:cNvSpPr/>
          <p:nvPr/>
        </p:nvSpPr>
        <p:spPr>
          <a:xfrm>
            <a:off x="5691922" y="5811228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t is too small, then vertices in S’ will have may neighbors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ABE6B103-F699-4058-BA65-3083372F93B0}"/>
              </a:ext>
            </a:extLst>
          </p:cNvPr>
          <p:cNvSpPr/>
          <p:nvPr/>
        </p:nvSpPr>
        <p:spPr>
          <a:xfrm>
            <a:off x="5652793" y="6592804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need to choose t that is just right</a:t>
            </a:r>
          </a:p>
        </p:txBody>
      </p:sp>
    </p:spTree>
    <p:extLst>
      <p:ext uri="{BB962C8B-B14F-4D97-AF65-F5344CB8AC3E}">
        <p14:creationId xmlns:p14="http://schemas.microsoft.com/office/powerpoint/2010/main" val="26775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Rounding procedure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Set a threshold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lbany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Choose a random vector </a:t>
                </a:r>
                <a:r>
                  <a:rPr lang="en-US" sz="2000" dirty="0" err="1">
                    <a:latin typeface="Albany"/>
                  </a:rPr>
                  <a:t>r∈R</a:t>
                </a:r>
                <a:r>
                  <a:rPr lang="en-US" sz="2000" baseline="30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 according to (N(0,1))</a:t>
                </a:r>
                <a:r>
                  <a:rPr lang="en-US" sz="2000" baseline="30000" dirty="0">
                    <a:latin typeface="Albany"/>
                  </a:rPr>
                  <a:t>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Let S’ = {v ∈V : &lt;</a:t>
                </a:r>
                <a:r>
                  <a:rPr lang="en-US" sz="2000" dirty="0" err="1">
                    <a:latin typeface="Albany"/>
                  </a:rPr>
                  <a:t>r,x</a:t>
                </a:r>
                <a:r>
                  <a:rPr lang="en-US" sz="2000" baseline="-25000" dirty="0" err="1">
                    <a:latin typeface="Albany"/>
                  </a:rPr>
                  <a:t>v</a:t>
                </a:r>
                <a:r>
                  <a:rPr lang="en-US" sz="2000" dirty="0">
                    <a:latin typeface="Albany"/>
                  </a:rPr>
                  <a:t>&gt; </a:t>
                </a:r>
                <a:r>
                  <a:rPr lang="en-US" sz="2000" dirty="0"/>
                  <a:t>≥ t</a:t>
                </a:r>
                <a:r>
                  <a:rPr lang="en-US" sz="2000" dirty="0">
                    <a:latin typeface="Albany"/>
                  </a:rPr>
                  <a:t>}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Let S = {v ∈ S’ : v has no neighbors in S’}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Note that the expected size of S’ is equal to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&gt; 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This is a good start. Next, we need to make sure that S is also not too small.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b="-1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722171" y="2710248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7518688" y="3769657"/>
            <a:ext cx="1197469" cy="711556"/>
            <a:chOff x="7064757" y="3226312"/>
            <a:chExt cx="1197469" cy="71155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4716" y="3226312"/>
              <a:ext cx="957510" cy="6367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7064757" y="3506981"/>
              <a:ext cx="282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F0E24CEB-36BB-419F-8383-A68E495F03AE}"/>
              </a:ext>
            </a:extLst>
          </p:cNvPr>
          <p:cNvSpPr/>
          <p:nvPr/>
        </p:nvSpPr>
        <p:spPr>
          <a:xfrm>
            <a:off x="6072290" y="4863496"/>
            <a:ext cx="2898069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By symmetry of r, we may assume that x</a:t>
            </a:r>
            <a:r>
              <a:rPr lang="en-US" sz="2000" baseline="-25000" dirty="0"/>
              <a:t>v</a:t>
            </a:r>
            <a:r>
              <a:rPr lang="en-US" sz="2000" dirty="0"/>
              <a:t>=e</a:t>
            </a:r>
            <a:r>
              <a:rPr lang="en-US" sz="20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95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en-US" sz="1600" u="sng" dirty="0">
                    <a:latin typeface="Albany"/>
                  </a:rPr>
                  <a:t>Rounding procedure</a:t>
                </a:r>
                <a:r>
                  <a:rPr lang="en-US" sz="1600" dirty="0">
                    <a:latin typeface="Albany"/>
                  </a:rPr>
                  <a:t>: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1600" dirty="0">
                    <a:latin typeface="Albany"/>
                  </a:rPr>
                  <a:t>Set a threshold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Albany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1600" dirty="0">
                  <a:latin typeface="Albany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en-US" sz="1600" dirty="0">
                    <a:latin typeface="Albany"/>
                  </a:rPr>
                  <a:t>Choose a random vector </a:t>
                </a:r>
                <a:r>
                  <a:rPr lang="en-US" sz="1600" dirty="0" err="1">
                    <a:latin typeface="Albany"/>
                  </a:rPr>
                  <a:t>r∈R</a:t>
                </a:r>
                <a:r>
                  <a:rPr lang="en-US" sz="1600" baseline="30000" dirty="0" err="1">
                    <a:latin typeface="Albany"/>
                  </a:rPr>
                  <a:t>n</a:t>
                </a:r>
                <a:r>
                  <a:rPr lang="en-US" sz="1600" dirty="0">
                    <a:latin typeface="Albany"/>
                  </a:rPr>
                  <a:t> according to (N(0,1))</a:t>
                </a:r>
                <a:r>
                  <a:rPr lang="en-US" sz="1600" baseline="30000" dirty="0">
                    <a:latin typeface="Albany"/>
                  </a:rPr>
                  <a:t>n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1600" dirty="0">
                    <a:latin typeface="Albany"/>
                  </a:rPr>
                  <a:t>Let S’ = {v ∈V : &lt;</a:t>
                </a:r>
                <a:r>
                  <a:rPr lang="en-US" sz="1600" dirty="0" err="1">
                    <a:latin typeface="Albany"/>
                  </a:rPr>
                  <a:t>r,x</a:t>
                </a:r>
                <a:r>
                  <a:rPr lang="en-US" sz="1600" baseline="-25000" dirty="0" err="1">
                    <a:latin typeface="Albany"/>
                  </a:rPr>
                  <a:t>v</a:t>
                </a:r>
                <a:r>
                  <a:rPr lang="en-US" sz="1600" dirty="0">
                    <a:latin typeface="Albany"/>
                  </a:rPr>
                  <a:t>&gt; </a:t>
                </a:r>
                <a:r>
                  <a:rPr lang="en-US" sz="1600" dirty="0"/>
                  <a:t>≥ t</a:t>
                </a:r>
                <a:r>
                  <a:rPr lang="en-US" sz="1600" dirty="0">
                    <a:latin typeface="Albany"/>
                  </a:rPr>
                  <a:t>}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1600" dirty="0">
                    <a:latin typeface="Albany"/>
                  </a:rPr>
                  <a:t>Let S = {v ∈ S’ : v has no neighbors in S’}</a:t>
                </a:r>
                <a:br>
                  <a:rPr lang="en-US" sz="1600" dirty="0">
                    <a:latin typeface="Albany"/>
                  </a:rPr>
                </a:br>
                <a:endParaRPr lang="en-US" sz="16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Claim</a:t>
                </a:r>
                <a:r>
                  <a:rPr lang="en-US" sz="2000" dirty="0">
                    <a:latin typeface="Albany"/>
                  </a:rPr>
                  <a:t>: |S| &gt; |S’|/2 in expectation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Indeed, fix </a:t>
                </a:r>
                <a:r>
                  <a:rPr lang="en-US" sz="2000" dirty="0" err="1">
                    <a:latin typeface="Albany"/>
                  </a:rPr>
                  <a:t>v∈S</a:t>
                </a:r>
                <a:r>
                  <a:rPr lang="en-US" sz="2000" dirty="0">
                    <a:latin typeface="Albany"/>
                  </a:rPr>
                  <a:t>’. Then 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v∉S|v∈S</a:t>
                </a:r>
                <a:r>
                  <a:rPr lang="en-US" sz="2000" dirty="0">
                    <a:latin typeface="Albany"/>
                  </a:rPr>
                  <a:t>’]≤∑</a:t>
                </a:r>
                <a:r>
                  <a:rPr lang="en-US" sz="2000" baseline="-25000" dirty="0">
                    <a:latin typeface="Albany"/>
                  </a:rPr>
                  <a:t>(</a:t>
                </a:r>
                <a:r>
                  <a:rPr lang="en-US" sz="2000" baseline="-25000" dirty="0" err="1">
                    <a:latin typeface="Albany"/>
                  </a:rPr>
                  <a:t>u,v</a:t>
                </a:r>
                <a:r>
                  <a:rPr lang="en-US" sz="2000" baseline="-25000" dirty="0">
                    <a:latin typeface="Albany"/>
                  </a:rPr>
                  <a:t>)∈</a:t>
                </a:r>
                <a:r>
                  <a:rPr lang="en-US" sz="2000" baseline="-25000" dirty="0" err="1">
                    <a:latin typeface="Albany"/>
                  </a:rPr>
                  <a:t>E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u∈S</a:t>
                </a:r>
                <a:r>
                  <a:rPr lang="en-US" sz="2000" dirty="0">
                    <a:latin typeface="Albany"/>
                  </a:rPr>
                  <a:t>’ | </a:t>
                </a:r>
                <a:r>
                  <a:rPr lang="en-US" sz="2000" dirty="0" err="1">
                    <a:latin typeface="Albany"/>
                  </a:rPr>
                  <a:t>v∈S</a:t>
                </a:r>
                <a:r>
                  <a:rPr lang="en-US" sz="2000" dirty="0">
                    <a:latin typeface="Albany"/>
                  </a:rPr>
                  <a:t>’] 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By spherical invariance, we may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lbany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408" b="-6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77363" y="2741087"/>
            <a:ext cx="2153248" cy="2153248"/>
            <a:chOff x="6141025" y="3070219"/>
            <a:chExt cx="2153248" cy="215324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83BC9-E1D1-452C-840D-7C6BEDEF5F6F}"/>
                </a:ext>
              </a:extLst>
            </p:cNvPr>
            <p:cNvSpPr/>
            <p:nvPr/>
          </p:nvSpPr>
          <p:spPr>
            <a:xfrm>
              <a:off x="6141025" y="3070219"/>
              <a:ext cx="2153248" cy="2153248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  <a:endCxn id="43" idx="6"/>
            </p:cNvCxnSpPr>
            <p:nvPr/>
          </p:nvCxnSpPr>
          <p:spPr>
            <a:xfrm>
              <a:off x="7217649" y="4146843"/>
              <a:ext cx="1076624" cy="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3653" y="3219391"/>
              <a:ext cx="553996" cy="92067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8453987" y="1742173"/>
            <a:ext cx="1416706" cy="2068760"/>
            <a:chOff x="8381340" y="1157552"/>
            <a:chExt cx="1416706" cy="206876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1340" y="1499354"/>
              <a:ext cx="906640" cy="17269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8992929" y="1157552"/>
              <a:ext cx="8051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3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Albany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lbany"/>
                  </a:rPr>
                  <a:t>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000" u="sng" dirty="0">
                  <a:latin typeface="Albany"/>
                </a:endParaRPr>
              </a:p>
              <a:p>
                <a:pPr algn="l"/>
                <a:endParaRPr lang="en-US" sz="2000" u="sng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Claim</a:t>
                </a:r>
                <a:r>
                  <a:rPr lang="en-US" sz="2000" dirty="0">
                    <a:latin typeface="Albany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|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≥0.9|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Proof</a:t>
                </a:r>
                <a:r>
                  <a:rPr lang="en-US" sz="2000" dirty="0">
                    <a:latin typeface="Albany"/>
                  </a:rPr>
                  <a:t>: Fix </a:t>
                </a:r>
                <a:r>
                  <a:rPr lang="en-US" sz="2000" dirty="0" err="1">
                    <a:latin typeface="Albany"/>
                  </a:rPr>
                  <a:t>v∈S</a:t>
                </a:r>
                <a:r>
                  <a:rPr lang="en-US" sz="2000" dirty="0">
                    <a:latin typeface="Albany"/>
                  </a:rPr>
                  <a:t>’. Then 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v∉S|v∈S</a:t>
                </a:r>
                <a:r>
                  <a:rPr lang="en-US" sz="2000" dirty="0">
                    <a:latin typeface="Albany"/>
                  </a:rPr>
                  <a:t>’] ≤ ∑</a:t>
                </a:r>
                <a:r>
                  <a:rPr lang="en-US" sz="2000" baseline="-25000" dirty="0">
                    <a:latin typeface="Albany"/>
                  </a:rPr>
                  <a:t>(</a:t>
                </a:r>
                <a:r>
                  <a:rPr lang="en-US" sz="2000" baseline="-25000" dirty="0" err="1">
                    <a:latin typeface="Albany"/>
                  </a:rPr>
                  <a:t>u,v</a:t>
                </a:r>
                <a:r>
                  <a:rPr lang="en-US" sz="2000" baseline="-25000" dirty="0">
                    <a:latin typeface="Albany"/>
                  </a:rPr>
                  <a:t>)∈</a:t>
                </a:r>
                <a:r>
                  <a:rPr lang="en-US" sz="2000" baseline="-25000" dirty="0" err="1">
                    <a:latin typeface="Albany"/>
                  </a:rPr>
                  <a:t>E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u∈S</a:t>
                </a:r>
                <a:r>
                  <a:rPr lang="en-US" sz="2000" dirty="0">
                    <a:latin typeface="Albany"/>
                  </a:rPr>
                  <a:t>’ | </a:t>
                </a:r>
                <a:r>
                  <a:rPr lang="en-US" sz="2000" dirty="0" err="1">
                    <a:latin typeface="Albany"/>
                  </a:rPr>
                  <a:t>v∈S</a:t>
                </a:r>
                <a:r>
                  <a:rPr lang="en-US" sz="2000" dirty="0">
                    <a:latin typeface="Albany"/>
                  </a:rPr>
                  <a:t>’] 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By spherical invariance, we may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lbany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 Then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𝑑𝑒𝑔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r="-757" b="-8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45465" y="1696325"/>
            <a:ext cx="2153248" cy="2153248"/>
            <a:chOff x="6141025" y="3070219"/>
            <a:chExt cx="2153248" cy="215324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83BC9-E1D1-452C-840D-7C6BEDEF5F6F}"/>
                </a:ext>
              </a:extLst>
            </p:cNvPr>
            <p:cNvSpPr/>
            <p:nvPr/>
          </p:nvSpPr>
          <p:spPr>
            <a:xfrm>
              <a:off x="6141025" y="3070219"/>
              <a:ext cx="2153248" cy="2153248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  <a:endCxn id="43" idx="6"/>
            </p:cNvCxnSpPr>
            <p:nvPr/>
          </p:nvCxnSpPr>
          <p:spPr>
            <a:xfrm>
              <a:off x="7217649" y="4146843"/>
              <a:ext cx="1076624" cy="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3653" y="3219391"/>
              <a:ext cx="553996" cy="92067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8422089" y="697411"/>
            <a:ext cx="1416706" cy="2068760"/>
            <a:chOff x="8381340" y="1157552"/>
            <a:chExt cx="1416706" cy="206876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1340" y="1499354"/>
              <a:ext cx="906640" cy="17269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8992929" y="1157552"/>
              <a:ext cx="8051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6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en-US" sz="2000" u="sng" dirty="0">
                    <a:latin typeface="Albany"/>
                  </a:rPr>
                  <a:t>Rounding procedure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2000" dirty="0">
                    <a:latin typeface="Albany"/>
                  </a:rPr>
                  <a:t>Set a threshold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lbany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000" dirty="0">
                  <a:latin typeface="Albany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en-US" sz="2000" dirty="0">
                    <a:latin typeface="Albany"/>
                  </a:rPr>
                  <a:t>Choose a random vector </a:t>
                </a:r>
                <a:r>
                  <a:rPr lang="en-US" sz="2000" dirty="0" err="1">
                    <a:latin typeface="Albany"/>
                  </a:rPr>
                  <a:t>r∈R</a:t>
                </a:r>
                <a:r>
                  <a:rPr lang="en-US" sz="2000" baseline="30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 according to (N(0,1))</a:t>
                </a:r>
                <a:r>
                  <a:rPr lang="en-US" sz="2000" baseline="30000" dirty="0">
                    <a:latin typeface="Albany"/>
                  </a:rPr>
                  <a:t>n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2000" dirty="0">
                    <a:latin typeface="Albany"/>
                  </a:rPr>
                  <a:t>Let S’ = {v ∈V : &lt;</a:t>
                </a:r>
                <a:r>
                  <a:rPr lang="en-US" sz="2000" dirty="0" err="1">
                    <a:latin typeface="Albany"/>
                  </a:rPr>
                  <a:t>r,x</a:t>
                </a:r>
                <a:r>
                  <a:rPr lang="en-US" sz="2000" baseline="-25000" dirty="0" err="1">
                    <a:latin typeface="Albany"/>
                  </a:rPr>
                  <a:t>v</a:t>
                </a:r>
                <a:r>
                  <a:rPr lang="en-US" sz="2000" dirty="0">
                    <a:latin typeface="Albany"/>
                  </a:rPr>
                  <a:t>&gt; </a:t>
                </a:r>
                <a:r>
                  <a:rPr lang="en-US" sz="2000" dirty="0"/>
                  <a:t>≥ t</a:t>
                </a:r>
                <a:r>
                  <a:rPr lang="en-US" sz="2000" dirty="0">
                    <a:latin typeface="Albany"/>
                  </a:rPr>
                  <a:t>}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2000" dirty="0">
                    <a:latin typeface="Albany"/>
                  </a:rPr>
                  <a:t>Let S = {v ∈ S’ : v has no neighbors in S’}</a:t>
                </a:r>
                <a:br>
                  <a:rPr lang="en-US" sz="2000" dirty="0">
                    <a:latin typeface="Albany"/>
                  </a:rPr>
                </a:br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Summary</a:t>
                </a:r>
                <a:r>
                  <a:rPr lang="en-US" sz="2000" dirty="0">
                    <a:latin typeface="Albany"/>
                  </a:rPr>
                  <a:t>: We have shown that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|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≥0.9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These two imply that the expected size of S is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, as required.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22131511-4FEA-4040-98C7-2367AE2CF183}"/>
              </a:ext>
            </a:extLst>
          </p:cNvPr>
          <p:cNvSpPr/>
          <p:nvPr/>
        </p:nvSpPr>
        <p:spPr>
          <a:xfrm>
            <a:off x="5339204" y="4787790"/>
            <a:ext cx="3840795" cy="10175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proof is only in expectation,</a:t>
            </a:r>
            <a:br>
              <a:rPr lang="en-US" sz="2000" dirty="0"/>
            </a:br>
            <a:r>
              <a:rPr lang="en-US" sz="2000" dirty="0"/>
              <a:t>this is the main idea.</a:t>
            </a:r>
          </a:p>
        </p:txBody>
      </p:sp>
    </p:spTree>
    <p:extLst>
      <p:ext uri="{BB962C8B-B14F-4D97-AF65-F5344CB8AC3E}">
        <p14:creationId xmlns:p14="http://schemas.microsoft.com/office/powerpoint/2010/main" val="42227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Key Lemma:</a:t>
            </a:r>
            <a:r>
              <a:rPr lang="en-US" sz="2000" dirty="0">
                <a:latin typeface="Albany"/>
              </a:rPr>
              <a:t> There is a polynomial time (SDP based) algorithm that given a 3-colorable graph G with max-deg=∆, finds an independent set IS in G of size</a:t>
            </a:r>
          </a:p>
          <a:p>
            <a:pPr algn="ctr"/>
            <a:r>
              <a:rPr lang="en-US" sz="2400" dirty="0">
                <a:latin typeface="Albany"/>
              </a:rPr>
              <a:t>|</a:t>
            </a:r>
            <a:r>
              <a:rPr lang="en-US" sz="2000" dirty="0">
                <a:latin typeface="Albany"/>
              </a:rPr>
              <a:t>IS</a:t>
            </a:r>
            <a:r>
              <a:rPr lang="en-US" sz="2400" dirty="0">
                <a:latin typeface="Albany"/>
              </a:rPr>
              <a:t>|</a:t>
            </a:r>
            <a:r>
              <a:rPr lang="en-US" sz="2000" dirty="0"/>
              <a:t> ≥ n/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.</a:t>
            </a:r>
            <a:endParaRPr lang="en-US" sz="2000" u="sng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</a:t>
            </a:r>
            <a:r>
              <a:rPr lang="en-US" sz="2000" dirty="0">
                <a:latin typeface="Albany"/>
              </a:rPr>
              <a:t>: There is a polynomial time (SDP based) algorithm that given a 3-colorable graph G with max-deg=∆, finds a legal coloring of G using</a:t>
            </a:r>
          </a:p>
          <a:p>
            <a:pPr algn="ctr"/>
            <a:r>
              <a:rPr lang="en-US" sz="2400" dirty="0">
                <a:latin typeface="Albany"/>
              </a:rPr>
              <a:t>|</a:t>
            </a:r>
            <a:r>
              <a:rPr lang="en-US" sz="2000" dirty="0">
                <a:latin typeface="Albany"/>
              </a:rPr>
              <a:t>IS</a:t>
            </a:r>
            <a:r>
              <a:rPr lang="en-US" sz="2400" dirty="0">
                <a:latin typeface="Albany"/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latin typeface="Albany"/>
              </a:rPr>
              <a:t>≤</a:t>
            </a:r>
            <a:r>
              <a:rPr lang="en-US" sz="2000" dirty="0"/>
              <a:t> O(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 log(n)) colors</a:t>
            </a:r>
          </a:p>
          <a:p>
            <a:pPr algn="ctr"/>
            <a:endParaRPr lang="en-US" sz="2000" dirty="0">
              <a:latin typeface="Albany"/>
            </a:endParaRPr>
          </a:p>
          <a:p>
            <a:pPr algn="ctr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Conclusion (in HW4):</a:t>
            </a:r>
            <a:r>
              <a:rPr lang="en-US" sz="2000" dirty="0">
                <a:latin typeface="Albany"/>
              </a:rPr>
              <a:t> There is a poly-time algorithm that given a 3-colorable graph G finds a legal O(n</a:t>
            </a:r>
            <a:r>
              <a:rPr lang="en-US" sz="2000" baseline="30000" dirty="0">
                <a:latin typeface="Albany"/>
              </a:rPr>
              <a:t>1/4</a:t>
            </a:r>
            <a:r>
              <a:rPr lang="en-US" sz="2000" dirty="0">
                <a:latin typeface="Albany"/>
              </a:rPr>
              <a:t>*log(n)) coloring.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9A5BFF01-E4AF-4B65-884C-AEACAAAF6E84}"/>
              </a:ext>
            </a:extLst>
          </p:cNvPr>
          <p:cNvSpPr/>
          <p:nvPr/>
        </p:nvSpPr>
        <p:spPr>
          <a:xfrm>
            <a:off x="3095735" y="4617669"/>
            <a:ext cx="4104168" cy="794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Now we have 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/>
              <a:t>1/3</a:t>
            </a:r>
            <a:r>
              <a:rPr lang="en-US" sz="2000" dirty="0"/>
              <a:t> coloring,</a:t>
            </a:r>
            <a:br>
              <a:rPr lang="en-US" sz="2000" dirty="0"/>
            </a:br>
            <a:r>
              <a:rPr lang="en-US" sz="2000" dirty="0"/>
              <a:t>which is better than 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log</a:t>
            </a:r>
            <a:r>
              <a:rPr lang="en-US" sz="2000" baseline="16000" dirty="0">
                <a:latin typeface="Albany"/>
              </a:rPr>
              <a:t>3</a:t>
            </a:r>
            <a:r>
              <a:rPr lang="en-US" sz="2000" baseline="30000" dirty="0">
                <a:latin typeface="Albany"/>
              </a:rPr>
              <a:t>(2)</a:t>
            </a:r>
            <a:r>
              <a:rPr lang="en-US" sz="2000" dirty="0">
                <a:latin typeface="Albany"/>
              </a:rPr>
              <a:t>=∆</a:t>
            </a:r>
            <a:r>
              <a:rPr lang="en-US" sz="2000" baseline="30000" dirty="0">
                <a:latin typeface="Albany"/>
              </a:rPr>
              <a:t>0.631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94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integrality gaps for graph coloring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Facts</a:t>
            </a:r>
            <a:r>
              <a:rPr lang="en-US" sz="2000" dirty="0">
                <a:latin typeface="Albany"/>
              </a:rPr>
              <a:t>: There is a pretty large integrality gap for coloring 3-colorable graphs.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Specifically, there is a graph G on n vertices such that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G is vector-3-colorables (i.e. the SDP has a feasible solution)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i.e., SDP “thinks it is 3-colorable”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But the chromatic number of G is &gt;n</a:t>
            </a:r>
            <a:r>
              <a:rPr lang="en-US" sz="2000" baseline="30000" dirty="0">
                <a:latin typeface="Albany"/>
              </a:rPr>
              <a:t>0.1</a:t>
            </a:r>
            <a:r>
              <a:rPr lang="en-US" sz="2000" dirty="0">
                <a:latin typeface="Albany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You will show a weaker integrality gap in HW4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26775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19790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+mn-lt"/>
              </a:rPr>
              <a:t>Output</a:t>
            </a:r>
            <a:r>
              <a:rPr lang="en-US" sz="2000" dirty="0">
                <a:latin typeface="+mn-lt"/>
              </a:rPr>
              <a:t>: Find a legal 3 coloring of G.</a:t>
            </a:r>
          </a:p>
          <a:p>
            <a:pPr algn="l"/>
            <a:r>
              <a:rPr lang="en-US" sz="2000" u="sng" dirty="0">
                <a:latin typeface="+mn-lt"/>
              </a:rPr>
              <a:t>Facts</a:t>
            </a:r>
            <a:r>
              <a:rPr lang="en-US" sz="2000" dirty="0">
                <a:latin typeface="+mn-lt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The problem is NP-hard.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Even coloring with 4 colors is NP-hard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Best known algorithms uses ~n</a:t>
            </a:r>
            <a:r>
              <a:rPr lang="en-US" sz="2000" baseline="30000" dirty="0">
                <a:latin typeface="+mn-lt"/>
              </a:rPr>
              <a:t>0.2</a:t>
            </a:r>
            <a:r>
              <a:rPr lang="en-US" sz="2000" dirty="0">
                <a:latin typeface="+mn-lt"/>
              </a:rPr>
              <a:t> colors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It is conjectured (?) that finding a legal n</a:t>
            </a:r>
            <a:r>
              <a:rPr lang="en-US" sz="2000" baseline="30000" dirty="0">
                <a:latin typeface="+mn-lt"/>
              </a:rPr>
              <a:t>0.001</a:t>
            </a:r>
            <a:r>
              <a:rPr lang="en-US" sz="2000" dirty="0">
                <a:latin typeface="+mn-lt"/>
              </a:rPr>
              <a:t> coloring is NP-hard.</a:t>
            </a:r>
          </a:p>
          <a:p>
            <a:pPr algn="l"/>
            <a:r>
              <a:rPr lang="en-US" sz="2000" dirty="0">
                <a:latin typeface="+mn-lt"/>
              </a:rPr>
              <a:t>	Last time we saw an algorithm that uses n</a:t>
            </a:r>
            <a:r>
              <a:rPr lang="en-US" sz="2000" baseline="30000" dirty="0">
                <a:latin typeface="+mn-lt"/>
              </a:rPr>
              <a:t>0.5</a:t>
            </a:r>
            <a:r>
              <a:rPr lang="en-US" sz="2000" dirty="0">
                <a:latin typeface="+mn-lt"/>
              </a:rPr>
              <a:t> colors.</a:t>
            </a:r>
          </a:p>
          <a:p>
            <a:pPr algn="l"/>
            <a:r>
              <a:rPr lang="en-US" sz="2000" dirty="0">
                <a:latin typeface="+mn-lt"/>
              </a:rPr>
              <a:t>	Today we’ll see two algorithms: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		one uses n</a:t>
            </a:r>
            <a:r>
              <a:rPr lang="en-US" sz="2000" baseline="30000" dirty="0">
                <a:latin typeface="+mn-lt"/>
              </a:rPr>
              <a:t>0.387</a:t>
            </a:r>
            <a:r>
              <a:rPr lang="en-US" sz="2000" dirty="0">
                <a:latin typeface="+mn-lt"/>
              </a:rPr>
              <a:t> colors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		the other uses n</a:t>
            </a:r>
            <a:r>
              <a:rPr lang="en-US" sz="2000" baseline="30000" dirty="0">
                <a:latin typeface="+mn-lt"/>
              </a:rPr>
              <a:t>0.25</a:t>
            </a:r>
            <a:r>
              <a:rPr lang="en-US" sz="2000" dirty="0">
                <a:latin typeface="+mn-lt"/>
              </a:rPr>
              <a:t> colors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59A25B-3608-4DFD-A9BF-DA5168049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56" y="2113129"/>
            <a:ext cx="24796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+mn-lt"/>
              </a:rPr>
              <a:t>Output</a:t>
            </a:r>
            <a:r>
              <a:rPr lang="en-US" sz="2000" dirty="0">
                <a:latin typeface="+mn-lt"/>
              </a:rPr>
              <a:t>: Find a legal O(n</a:t>
            </a:r>
            <a:r>
              <a:rPr lang="en-US" sz="2000" baseline="30000" dirty="0">
                <a:latin typeface="+mn-lt"/>
              </a:rPr>
              <a:t>0.5</a:t>
            </a:r>
            <a:r>
              <a:rPr lang="en-US" sz="2000" dirty="0">
                <a:latin typeface="+mn-lt"/>
              </a:rPr>
              <a:t>) coloring of G.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The algorithm relies on the following observation:</a:t>
            </a:r>
          </a:p>
          <a:p>
            <a:pPr algn="l"/>
            <a:r>
              <a:rPr lang="en-US" sz="2000" dirty="0">
                <a:latin typeface="+mn-lt"/>
              </a:rPr>
              <a:t>* If G is 3-colorable,then N(v) is bipartite for every 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 </a:t>
            </a:r>
          </a:p>
          <a:p>
            <a:pPr algn="l"/>
            <a:r>
              <a:rPr lang="en-US" sz="2000" u="sng" dirty="0">
                <a:latin typeface="+mn-lt"/>
              </a:rPr>
              <a:t>Algorithm</a:t>
            </a:r>
            <a:r>
              <a:rPr lang="en-US" sz="2000" dirty="0">
                <a:latin typeface="+mn-lt"/>
              </a:rPr>
              <a:t>: Set a threshold D=round-down(n</a:t>
            </a:r>
            <a:r>
              <a:rPr lang="en-US" sz="2000" baseline="30000" dirty="0">
                <a:latin typeface="+mn-lt"/>
              </a:rPr>
              <a:t>0.5</a:t>
            </a:r>
            <a:r>
              <a:rPr lang="en-US" sz="2000" dirty="0">
                <a:latin typeface="+mn-lt"/>
              </a:rPr>
              <a:t>)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While G has a vertex v with deg(v) ≥ D,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a. Color N(v) with 2 colors remove it from G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b. Never use these colors again.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Here all vertices have degree </a:t>
            </a:r>
            <a:r>
              <a:rPr lang="en-US" sz="2000" dirty="0"/>
              <a:t>&lt;</a:t>
            </a:r>
            <a:r>
              <a:rPr lang="en-US" sz="2000" dirty="0">
                <a:latin typeface="+mn-lt"/>
              </a:rPr>
              <a:t>D</a:t>
            </a:r>
            <a:r>
              <a:rPr lang="en-US" sz="2000" dirty="0"/>
              <a:t> ≤</a:t>
            </a:r>
            <a:r>
              <a:rPr lang="en-US" sz="2000" dirty="0">
                <a:latin typeface="+mn-lt"/>
              </a:rPr>
              <a:t>n</a:t>
            </a:r>
            <a:r>
              <a:rPr lang="en-US" sz="2000" baseline="30000" dirty="0">
                <a:latin typeface="+mn-lt"/>
              </a:rPr>
              <a:t>0.5</a:t>
            </a:r>
            <a:r>
              <a:rPr lang="en-US" sz="2000" dirty="0">
                <a:latin typeface="+mn-lt"/>
              </a:rPr>
              <a:t>,</a:t>
            </a:r>
            <a:r>
              <a:rPr lang="en-US" sz="2000" baseline="30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color the graph using ≤ D colors.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59A25B-3608-4DFD-A9BF-DA5168049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73" y="634441"/>
            <a:ext cx="24796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223AB8F3-C861-4A0A-A5A5-BF6E0FF5E3B5}"/>
              </a:ext>
            </a:extLst>
          </p:cNvPr>
          <p:cNvSpPr/>
          <p:nvPr/>
        </p:nvSpPr>
        <p:spPr>
          <a:xfrm>
            <a:off x="6466035" y="3533229"/>
            <a:ext cx="3625702" cy="1539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Claim 1: the while loop will have ≤ n</a:t>
            </a:r>
            <a:r>
              <a:rPr lang="en-US" sz="2000" baseline="30000" dirty="0"/>
              <a:t>0.5</a:t>
            </a:r>
            <a:r>
              <a:rPr lang="en-US" sz="2000" dirty="0"/>
              <a:t> iterations.</a:t>
            </a:r>
          </a:p>
          <a:p>
            <a:r>
              <a:rPr lang="en-US" sz="2000" dirty="0"/>
              <a:t>Therefore, will use ≤ 2n</a:t>
            </a:r>
            <a:r>
              <a:rPr lang="en-US" sz="2000" baseline="30000" dirty="0"/>
              <a:t>0.5</a:t>
            </a:r>
            <a:r>
              <a:rPr lang="en-US" sz="2000" dirty="0"/>
              <a:t> colors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A5EA8474-4DCD-4C64-840A-644A6B86A788}"/>
              </a:ext>
            </a:extLst>
          </p:cNvPr>
          <p:cNvSpPr/>
          <p:nvPr/>
        </p:nvSpPr>
        <p:spPr>
          <a:xfrm>
            <a:off x="6454923" y="5251991"/>
            <a:ext cx="3625702" cy="9184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last step uses additional</a:t>
            </a:r>
            <a:br>
              <a:rPr lang="en-US" sz="2000" dirty="0"/>
            </a:br>
            <a:r>
              <a:rPr lang="en-US" sz="2000" dirty="0"/>
              <a:t>≤ n</a:t>
            </a:r>
            <a:r>
              <a:rPr lang="en-US" sz="2000" baseline="30000" dirty="0"/>
              <a:t>0.5</a:t>
            </a:r>
            <a:r>
              <a:rPr lang="en-US" sz="2000" dirty="0"/>
              <a:t> colors</a:t>
            </a:r>
          </a:p>
        </p:txBody>
      </p:sp>
    </p:spTree>
    <p:extLst>
      <p:ext uri="{BB962C8B-B14F-4D97-AF65-F5344CB8AC3E}">
        <p14:creationId xmlns:p14="http://schemas.microsoft.com/office/powerpoint/2010/main" val="22327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Intuitively, we have two algorithms.</a:t>
            </a:r>
          </a:p>
          <a:p>
            <a:pPr algn="l"/>
            <a:r>
              <a:rPr lang="en-US" sz="2000" dirty="0">
                <a:latin typeface="Albany"/>
              </a:rPr>
              <a:t>If max-deg(G) is large, then we use the algorithm that colors N(v) – blue line</a:t>
            </a:r>
          </a:p>
          <a:p>
            <a:pPr algn="l"/>
            <a:r>
              <a:rPr lang="en-US" sz="2000" dirty="0">
                <a:latin typeface="Albany"/>
              </a:rPr>
              <a:t>If max-deg(G) is small, then we use the greedy algorithm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with max-deg(G) colors – red line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 plot is the runtime as a function of c where c is such that max-deg(G)=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c</a:t>
            </a:r>
            <a:r>
              <a:rPr lang="en-US" sz="2000" dirty="0">
                <a:latin typeface="Albany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CBAC9-DBD0-4DC0-852E-BD4BD8F5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001" y="3618374"/>
            <a:ext cx="4181993" cy="22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SDP based algorithms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coloring of G with minimal possible number of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Theorem1</a:t>
            </a:r>
            <a:r>
              <a:rPr lang="en-US" sz="2000" dirty="0">
                <a:latin typeface="Albany"/>
              </a:rPr>
              <a:t>: There exists a polynomial time algorithm that given 3-colorable graph G finds a legal coloring of G using O(n</a:t>
            </a:r>
            <a:r>
              <a:rPr lang="en-US" sz="2000" baseline="30000" dirty="0">
                <a:latin typeface="Albany"/>
              </a:rPr>
              <a:t>0.387</a:t>
            </a:r>
            <a:r>
              <a:rPr lang="en-US" sz="2000" dirty="0">
                <a:latin typeface="Albany"/>
              </a:rPr>
              <a:t>)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Theorem2</a:t>
            </a:r>
            <a:r>
              <a:rPr lang="en-US" sz="2000" dirty="0">
                <a:latin typeface="Albany"/>
              </a:rPr>
              <a:t>: There exists a polynomial time algorithm that given 3-colorable graph G finds a legal coloring of G using O(n</a:t>
            </a:r>
            <a:r>
              <a:rPr lang="en-US" sz="2000" baseline="30000" dirty="0">
                <a:latin typeface="Albany"/>
              </a:rPr>
              <a:t>0.25</a:t>
            </a:r>
            <a:r>
              <a:rPr lang="en-US" sz="2000" dirty="0">
                <a:latin typeface="Albany"/>
              </a:rPr>
              <a:t>) colors.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28559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yt 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../../../Program%20Files%20(x86)/OpenOffice%204/share/template/en-US/layout/lyt-water.otp</Template>
  <TotalTime>7969</TotalTime>
  <Words>4905</Words>
  <Application>Microsoft Office PowerPoint</Application>
  <PresentationFormat>Custom</PresentationFormat>
  <Paragraphs>409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Albany</vt:lpstr>
      <vt:lpstr>Arial</vt:lpstr>
      <vt:lpstr>Calibri</vt:lpstr>
      <vt:lpstr>Cambria Math</vt:lpstr>
      <vt:lpstr>Times New Roman</vt:lpstr>
      <vt:lpstr>Wingdings</vt:lpstr>
      <vt:lpstr>lyt blackandwhite</vt:lpstr>
      <vt:lpstr>PowerPoint Presentation</vt:lpstr>
      <vt:lpstr>Announcements</vt:lpstr>
      <vt:lpstr>PowerPoint Presentation</vt:lpstr>
      <vt:lpstr>PowerPoint Presentation</vt:lpstr>
      <vt:lpstr>Coloring 3-colorable graphs</vt:lpstr>
      <vt:lpstr>Coloring 3-colorable graphs</vt:lpstr>
      <vt:lpstr>Coloring 3-colorable graphs</vt:lpstr>
      <vt:lpstr>PowerPoint Presentation</vt:lpstr>
      <vt:lpstr>Coloring 3-colorable graphs</vt:lpstr>
      <vt:lpstr>An SDP for coloring 3-colorable graphs</vt:lpstr>
      <vt:lpstr>An SDP for coloring 3-colorable graphs</vt:lpstr>
      <vt:lpstr>An SDP for coloring 3-colorable graphs</vt:lpstr>
      <vt:lpstr>An SDP for coloring 3-colorable graphs</vt:lpstr>
      <vt:lpstr>PowerPoint Presentation</vt:lpstr>
      <vt:lpstr>Semi-Coloring 3-colorable graphs</vt:lpstr>
      <vt:lpstr>Semi-Coloring 3-colorable graphs</vt:lpstr>
      <vt:lpstr>Semi-Coloring 3-colorable graphs</vt:lpstr>
      <vt:lpstr>PowerPoint Presentation</vt:lpstr>
      <vt:lpstr>Semi-Coloring 3-colorable graphs</vt:lpstr>
      <vt:lpstr>Semi-Coloring 3-colorable graphs</vt:lpstr>
      <vt:lpstr>Semi-Coloring 3-colorable graphs</vt:lpstr>
      <vt:lpstr>Semi-Coloring 3-colorable graphs</vt:lpstr>
      <vt:lpstr>Semi-Coloring 3-colorable graphs</vt:lpstr>
      <vt:lpstr>Back to coloring 3-colorable graphs</vt:lpstr>
      <vt:lpstr>Coloring 3-colorable graphs with O(n0.387) colors</vt:lpstr>
      <vt:lpstr>Coloring 3-colorable graphs</vt:lpstr>
      <vt:lpstr>PowerPoint Presentation</vt:lpstr>
      <vt:lpstr>Coloring 3-colorable graphs</vt:lpstr>
      <vt:lpstr>Finding a large independent set</vt:lpstr>
      <vt:lpstr>Finding a large independent set</vt:lpstr>
      <vt:lpstr>Finding a large independent set</vt:lpstr>
      <vt:lpstr>Finding a large independent set</vt:lpstr>
      <vt:lpstr>PowerPoint Presentation</vt:lpstr>
      <vt:lpstr>Coloring 3-colorable graphs</vt:lpstr>
      <vt:lpstr>Coloring 3-colorable graphs</vt:lpstr>
      <vt:lpstr>Finding a large independent set</vt:lpstr>
      <vt:lpstr>Finding a large independent set</vt:lpstr>
      <vt:lpstr>Finding a large independent set</vt:lpstr>
      <vt:lpstr>Detour to Normal distribution</vt:lpstr>
      <vt:lpstr>Detour to Normal distribution</vt:lpstr>
      <vt:lpstr>Back to finding a large independent set</vt:lpstr>
      <vt:lpstr>Back to finding a large independent set</vt:lpstr>
      <vt:lpstr>Back to finding a large independent set</vt:lpstr>
      <vt:lpstr>Back to finding a large independent set</vt:lpstr>
      <vt:lpstr>Back to finding a large independent set</vt:lpstr>
      <vt:lpstr>Coloring 3-colorable graphs</vt:lpstr>
      <vt:lpstr>On integrality gaps for graph coloring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Igor Shinkar</dc:creator>
  <cp:lastModifiedBy>Igor Shinkar</cp:lastModifiedBy>
  <cp:revision>2393</cp:revision>
  <dcterms:created xsi:type="dcterms:W3CDTF">2017-07-19T12:15:02Z</dcterms:created>
  <dcterms:modified xsi:type="dcterms:W3CDTF">2020-11-16T21:00:40Z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