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6" r:id="rId2"/>
    <p:sldId id="337" r:id="rId3"/>
    <p:sldId id="460" r:id="rId4"/>
    <p:sldId id="543" r:id="rId5"/>
    <p:sldId id="512" r:id="rId6"/>
    <p:sldId id="513" r:id="rId7"/>
    <p:sldId id="515" r:id="rId8"/>
    <p:sldId id="516" r:id="rId9"/>
    <p:sldId id="517" r:id="rId10"/>
    <p:sldId id="520" r:id="rId11"/>
    <p:sldId id="521" r:id="rId12"/>
    <p:sldId id="544" r:id="rId13"/>
    <p:sldId id="522" r:id="rId14"/>
    <p:sldId id="524" r:id="rId15"/>
    <p:sldId id="525" r:id="rId16"/>
    <p:sldId id="526" r:id="rId17"/>
    <p:sldId id="536" r:id="rId18"/>
    <p:sldId id="527" r:id="rId19"/>
    <p:sldId id="528" r:id="rId20"/>
    <p:sldId id="529" r:id="rId21"/>
    <p:sldId id="530" r:id="rId22"/>
    <p:sldId id="531" r:id="rId23"/>
    <p:sldId id="545" r:id="rId24"/>
    <p:sldId id="533" r:id="rId25"/>
    <p:sldId id="534" r:id="rId26"/>
    <p:sldId id="535" r:id="rId27"/>
    <p:sldId id="537" r:id="rId28"/>
    <p:sldId id="538" r:id="rId29"/>
    <p:sldId id="541" r:id="rId30"/>
    <p:sldId id="542" r:id="rId31"/>
    <p:sldId id="398" r:id="rId32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FF99"/>
    <a:srgbClr val="1E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792" autoAdjust="0"/>
  </p:normalViewPr>
  <p:slideViewPr>
    <p:cSldViewPr snapToGrid="0">
      <p:cViewPr varScale="1">
        <p:scale>
          <a:sx n="60" d="100"/>
          <a:sy n="60" d="100"/>
        </p:scale>
        <p:origin x="12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Arial Unicode MS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5275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62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uFillTx/>
        <a:latin typeface="Arial" pitchFamily="18"/>
        <a:ea typeface="Arial Unicode MS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399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6322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0380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4235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998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1797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743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781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8240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214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59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94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450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270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5020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147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871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76198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62501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8423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943184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074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32946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41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96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248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17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74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212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5B9BD5"/>
          </a:solidFill>
          <a:ln w="25402">
            <a:solidFill>
              <a:srgbClr val="41719C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9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915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7535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362821" y="684208"/>
            <a:ext cx="2212976" cy="5075240"/>
          </a:xfrm>
        </p:spPr>
        <p:txBody>
          <a:bodyPr vert="eaVert"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720720" y="684208"/>
            <a:ext cx="6489697" cy="507524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408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348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US"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323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72072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5224460" y="1949445"/>
            <a:ext cx="4351336" cy="38100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6241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23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2378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854068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16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US"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7374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19998" y="683998"/>
            <a:ext cx="8460001" cy="10234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de-D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9998" y="1949043"/>
            <a:ext cx="8855643" cy="38109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39998" y="631872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267361" y="6347161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831363" y="6347161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US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719998" y="1445035"/>
            <a:ext cx="8855643" cy="5509200"/>
          </a:xfrm>
        </p:spPr>
        <p:txBody>
          <a:bodyPr>
            <a:spAutoFit/>
          </a:bodyPr>
          <a:lstStyle/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CMPT 409/815</a:t>
            </a:r>
          </a:p>
          <a:p>
            <a:pPr lvl="0" algn="ctr"/>
            <a:b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Advanced Algorithms</a:t>
            </a:r>
          </a:p>
          <a:p>
            <a:pPr lvl="0" algn="ctr"/>
            <a:endParaRPr lang="de-DE" sz="3600" b="1" dirty="0">
              <a:solidFill>
                <a:srgbClr val="00008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de-DE" sz="3600" b="1" dirty="0">
                <a:solidFill>
                  <a:srgbClr val="0000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November 9, 2020</a:t>
            </a:r>
          </a:p>
          <a:p>
            <a:pPr lvl="0" algn="ctr"/>
            <a:endParaRPr lang="de-DE" sz="36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3600" dirty="0">
              <a:solidFill>
                <a:srgbClr val="99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 variables {-1 ≤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≤ 1: 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∈ V}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</a:t>
            </a:r>
            <a:r>
              <a:rPr lang="en-US" sz="2000" baseline="-25000" dirty="0">
                <a:latin typeface="+mn-lt"/>
              </a:rPr>
              <a:t>			</a:t>
            </a:r>
            <a:r>
              <a:rPr lang="en-US" sz="2000" dirty="0">
                <a:latin typeface="+mn-lt"/>
              </a:rPr>
              <a:t>for all v ∈ V</a:t>
            </a:r>
          </a:p>
          <a:p>
            <a:pPr algn="l"/>
            <a:r>
              <a:rPr lang="en-US" sz="2000" dirty="0">
                <a:latin typeface="+mn-lt"/>
              </a:rPr>
              <a:t>	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u,v∈VxV</a:t>
            </a:r>
            <a:r>
              <a:rPr lang="en-US" sz="2000" dirty="0">
                <a:latin typeface="+mn-lt"/>
              </a:rPr>
              <a:t> y</a:t>
            </a:r>
            <a:r>
              <a:rPr lang="en-US" sz="2000" baseline="-25000" dirty="0">
                <a:latin typeface="+mn-lt"/>
              </a:rPr>
              <a:t>uv</a:t>
            </a:r>
            <a:r>
              <a:rPr lang="en-US" sz="2000" dirty="0">
                <a:latin typeface="+mn-lt"/>
              </a:rPr>
              <a:t>≥0</a:t>
            </a:r>
          </a:p>
          <a:p>
            <a:pPr algn="l"/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i,i</a:t>
            </a:r>
            <a:r>
              <a:rPr lang="en-US" sz="2000" dirty="0">
                <a:latin typeface="+mn-lt"/>
              </a:rPr>
              <a:t> –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i,j</a:t>
            </a:r>
            <a:r>
              <a:rPr lang="en-US" sz="2000" dirty="0">
                <a:latin typeface="+mn-lt"/>
              </a:rPr>
              <a:t> –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j,i</a:t>
            </a:r>
            <a:r>
              <a:rPr lang="en-US" sz="2000" dirty="0">
                <a:latin typeface="+mn-lt"/>
              </a:rPr>
              <a:t> +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j,j</a:t>
            </a:r>
            <a:r>
              <a:rPr lang="en-US" sz="2000" dirty="0">
                <a:latin typeface="+mn-lt"/>
              </a:rPr>
              <a:t> ≥0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And we can add more constraints of the form (c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+c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+…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)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≥0</a:t>
            </a:r>
          </a:p>
          <a:p>
            <a:pPr algn="l"/>
            <a:r>
              <a:rPr lang="en-US" sz="2000" dirty="0">
                <a:latin typeface="+mn-lt"/>
              </a:rPr>
              <a:t>This corresponds to 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i,j∈VxV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-25000" dirty="0" err="1">
                <a:latin typeface="+mn-lt"/>
              </a:rPr>
              <a:t>i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-25000" dirty="0" err="1">
                <a:latin typeface="+mn-lt"/>
              </a:rPr>
              <a:t>j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i,j</a:t>
            </a:r>
            <a:r>
              <a:rPr lang="en-US" sz="2000" dirty="0">
                <a:latin typeface="+mn-lt"/>
              </a:rPr>
              <a:t>=(c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+c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+…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)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≥0</a:t>
            </a:r>
          </a:p>
          <a:p>
            <a:pPr algn="l"/>
            <a:r>
              <a:rPr lang="en-US" sz="2000" dirty="0">
                <a:latin typeface="+mn-lt"/>
              </a:rPr>
              <a:t>In fact, we can add all such constraints for all {c</a:t>
            </a:r>
            <a:r>
              <a:rPr lang="en-US" sz="2000" baseline="-25000" dirty="0">
                <a:latin typeface="+mn-lt"/>
              </a:rPr>
              <a:t>i </a:t>
            </a:r>
            <a:r>
              <a:rPr lang="en-US" sz="2000" dirty="0">
                <a:latin typeface="+mn-lt"/>
              </a:rPr>
              <a:t>: </a:t>
            </a:r>
            <a:r>
              <a:rPr lang="en-US" sz="2000" dirty="0" err="1">
                <a:latin typeface="+mn-lt"/>
              </a:rPr>
              <a:t>i∈V</a:t>
            </a:r>
            <a:r>
              <a:rPr lang="en-US" sz="2000" dirty="0">
                <a:latin typeface="+mn-lt"/>
              </a:rPr>
              <a:t>}  ∈R</a:t>
            </a:r>
            <a:r>
              <a:rPr lang="en-US" sz="2000" baseline="30000" dirty="0">
                <a:latin typeface="+mn-lt"/>
              </a:rPr>
              <a:t>|V|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722362" y="1696325"/>
            <a:ext cx="3853279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v</a:t>
            </a:r>
            <a:r>
              <a:rPr lang="en-US" sz="2000" dirty="0"/>
              <a:t>∈{-1,1}		for all v ∈ V</a:t>
            </a:r>
          </a:p>
          <a:p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		for all (</a:t>
            </a:r>
            <a:r>
              <a:rPr lang="en-US" sz="2000" dirty="0" err="1"/>
              <a:t>u,v</a:t>
            </a:r>
            <a:r>
              <a:rPr lang="en-US" sz="2000" dirty="0"/>
              <a:t>) ∈ E</a:t>
            </a:r>
          </a:p>
        </p:txBody>
      </p:sp>
    </p:spTree>
    <p:extLst>
      <p:ext uri="{BB962C8B-B14F-4D97-AF65-F5344CB8AC3E}">
        <p14:creationId xmlns:p14="http://schemas.microsoft.com/office/powerpoint/2010/main" val="337574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 variables {-1 ≤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≤ 1: 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∈ V}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</a:t>
            </a:r>
            <a:r>
              <a:rPr lang="en-US" sz="2000" baseline="-25000" dirty="0">
                <a:latin typeface="+mn-lt"/>
              </a:rPr>
              <a:t>			</a:t>
            </a:r>
            <a:r>
              <a:rPr lang="en-US" sz="2000" dirty="0">
                <a:latin typeface="+mn-lt"/>
              </a:rPr>
              <a:t>for all v ∈ V</a:t>
            </a:r>
          </a:p>
          <a:p>
            <a:pPr algn="l"/>
            <a:r>
              <a:rPr lang="en-US" sz="2000" dirty="0">
                <a:latin typeface="+mn-lt"/>
              </a:rPr>
              <a:t>	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u,v∈VxV</a:t>
            </a:r>
            <a:r>
              <a:rPr lang="en-US" sz="2000" dirty="0">
                <a:latin typeface="+mn-lt"/>
              </a:rPr>
              <a:t> c</a:t>
            </a:r>
            <a:r>
              <a:rPr lang="en-US" sz="2000" baseline="-25000" dirty="0">
                <a:latin typeface="+mn-lt"/>
              </a:rPr>
              <a:t>u</a:t>
            </a:r>
            <a:r>
              <a:rPr lang="en-US" sz="2000" dirty="0">
                <a:latin typeface="+mn-lt"/>
              </a:rPr>
              <a:t>c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y</a:t>
            </a:r>
            <a:r>
              <a:rPr lang="en-US" sz="2000" baseline="-25000" dirty="0">
                <a:latin typeface="+mn-lt"/>
              </a:rPr>
              <a:t>uv</a:t>
            </a:r>
            <a:r>
              <a:rPr lang="en-US" sz="2000" dirty="0">
                <a:latin typeface="+mn-lt"/>
              </a:rPr>
              <a:t>≥0	(*)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(*) is equivalent to {</a:t>
            </a:r>
            <a:r>
              <a:rPr lang="en-US" sz="2000" dirty="0" err="1">
                <a:latin typeface="+mn-lt"/>
              </a:rPr>
              <a:t>y</a:t>
            </a:r>
            <a:r>
              <a:rPr lang="en-US" sz="16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} being a matrix </a:t>
            </a:r>
            <a:r>
              <a:rPr lang="en-US" sz="2000" dirty="0" err="1">
                <a:latin typeface="+mn-lt"/>
              </a:rPr>
              <a:t>Y∈R</a:t>
            </a:r>
            <a:r>
              <a:rPr lang="en-US" sz="2000" baseline="30000" dirty="0" err="1">
                <a:latin typeface="+mn-lt"/>
              </a:rPr>
              <a:t>VxV</a:t>
            </a:r>
            <a:r>
              <a:rPr lang="en-US" sz="2000" dirty="0">
                <a:latin typeface="+mn-lt"/>
              </a:rPr>
              <a:t>, such that </a:t>
            </a:r>
          </a:p>
          <a:p>
            <a:pPr algn="ctr"/>
            <a:r>
              <a:rPr lang="en-US" sz="2000" dirty="0" err="1">
                <a:latin typeface="+mn-lt"/>
              </a:rPr>
              <a:t>c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Yc</a:t>
            </a:r>
            <a:r>
              <a:rPr lang="en-US" sz="2000" dirty="0">
                <a:latin typeface="+mn-lt"/>
              </a:rPr>
              <a:t> ≥0		for all </a:t>
            </a:r>
            <a:r>
              <a:rPr lang="en-US" sz="2000" dirty="0" err="1">
                <a:latin typeface="+mn-lt"/>
              </a:rPr>
              <a:t>c∈R</a:t>
            </a:r>
            <a:r>
              <a:rPr lang="en-US" sz="2000" baseline="30000" dirty="0" err="1">
                <a:latin typeface="+mn-lt"/>
              </a:rPr>
              <a:t>V</a:t>
            </a:r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u="sng" dirty="0">
                <a:latin typeface="+mn-lt"/>
              </a:rPr>
              <a:t>Fact</a:t>
            </a:r>
            <a:r>
              <a:rPr lang="en-US" sz="2000" dirty="0">
                <a:latin typeface="+mn-lt"/>
              </a:rPr>
              <a:t>: this (infinite) LP can be solved in poly(n) time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722362" y="1685692"/>
            <a:ext cx="3853279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v</a:t>
            </a:r>
            <a:r>
              <a:rPr lang="en-US" sz="2000" dirty="0"/>
              <a:t>∈{-1,1}		for all v ∈ V</a:t>
            </a:r>
          </a:p>
          <a:p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		for all (</a:t>
            </a:r>
            <a:r>
              <a:rPr lang="en-US" sz="2000" dirty="0" err="1"/>
              <a:t>u,v</a:t>
            </a:r>
            <a:r>
              <a:rPr lang="en-US" sz="2000" dirty="0"/>
              <a:t>) ∈ E</a:t>
            </a:r>
          </a:p>
        </p:txBody>
      </p:sp>
    </p:spTree>
    <p:extLst>
      <p:ext uri="{BB962C8B-B14F-4D97-AF65-F5344CB8AC3E}">
        <p14:creationId xmlns:p14="http://schemas.microsoft.com/office/powerpoint/2010/main" val="300264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 variables {-1 ≤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≤ 1: 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∈ V}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</a:t>
            </a:r>
            <a:r>
              <a:rPr lang="en-US" sz="2000" baseline="-25000" dirty="0">
                <a:latin typeface="+mn-lt"/>
              </a:rPr>
              <a:t>			</a:t>
            </a:r>
            <a:r>
              <a:rPr lang="en-US" sz="2000" dirty="0">
                <a:latin typeface="+mn-lt"/>
              </a:rPr>
              <a:t>for all v ∈ V</a:t>
            </a:r>
          </a:p>
          <a:p>
            <a:pPr algn="l"/>
            <a:r>
              <a:rPr lang="en-US" sz="2000" dirty="0">
                <a:latin typeface="+mn-lt"/>
              </a:rPr>
              <a:t>	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u,v∈VxV</a:t>
            </a:r>
            <a:r>
              <a:rPr lang="en-US" sz="2000" dirty="0">
                <a:latin typeface="+mn-lt"/>
              </a:rPr>
              <a:t> c</a:t>
            </a:r>
            <a:r>
              <a:rPr lang="en-US" sz="2000" baseline="-25000" dirty="0">
                <a:latin typeface="+mn-lt"/>
              </a:rPr>
              <a:t>u</a:t>
            </a:r>
            <a:r>
              <a:rPr lang="en-US" sz="2000" dirty="0">
                <a:latin typeface="+mn-lt"/>
              </a:rPr>
              <a:t>c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y</a:t>
            </a:r>
            <a:r>
              <a:rPr lang="en-US" sz="2000" baseline="-25000" dirty="0">
                <a:latin typeface="+mn-lt"/>
              </a:rPr>
              <a:t>uv</a:t>
            </a:r>
            <a:r>
              <a:rPr lang="en-US" sz="2000" dirty="0">
                <a:latin typeface="+mn-lt"/>
              </a:rPr>
              <a:t>≥0	(*)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(*) is equivalent to {</a:t>
            </a:r>
            <a:r>
              <a:rPr lang="en-US" sz="2000" dirty="0" err="1">
                <a:latin typeface="+mn-lt"/>
              </a:rPr>
              <a:t>y</a:t>
            </a:r>
            <a:r>
              <a:rPr lang="en-US" sz="16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} being a matrix </a:t>
            </a:r>
            <a:r>
              <a:rPr lang="en-US" sz="2000" dirty="0" err="1">
                <a:latin typeface="+mn-lt"/>
              </a:rPr>
              <a:t>Y∈R</a:t>
            </a:r>
            <a:r>
              <a:rPr lang="en-US" sz="2000" baseline="30000" dirty="0" err="1">
                <a:latin typeface="+mn-lt"/>
              </a:rPr>
              <a:t>VxV</a:t>
            </a:r>
            <a:r>
              <a:rPr lang="en-US" sz="2000" dirty="0">
                <a:latin typeface="+mn-lt"/>
              </a:rPr>
              <a:t>, such that </a:t>
            </a:r>
          </a:p>
          <a:p>
            <a:pPr algn="ctr"/>
            <a:r>
              <a:rPr lang="en-US" sz="2000" dirty="0" err="1">
                <a:latin typeface="+mn-lt"/>
              </a:rPr>
              <a:t>c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Yc</a:t>
            </a:r>
            <a:r>
              <a:rPr lang="en-US" sz="2000" dirty="0">
                <a:latin typeface="+mn-lt"/>
              </a:rPr>
              <a:t> ≥0		for all </a:t>
            </a:r>
            <a:r>
              <a:rPr lang="en-US" sz="2000" dirty="0" err="1">
                <a:latin typeface="+mn-lt"/>
              </a:rPr>
              <a:t>c∈R</a:t>
            </a:r>
            <a:r>
              <a:rPr lang="en-US" sz="2000" baseline="30000" dirty="0" err="1">
                <a:latin typeface="+mn-lt"/>
              </a:rPr>
              <a:t>V</a:t>
            </a:r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722362" y="1685692"/>
            <a:ext cx="3853279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v</a:t>
            </a:r>
            <a:r>
              <a:rPr lang="en-US" sz="2000" dirty="0"/>
              <a:t>∈{-1,1}		for all v ∈ V</a:t>
            </a:r>
          </a:p>
          <a:p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		for all (</a:t>
            </a:r>
            <a:r>
              <a:rPr lang="en-US" sz="2000" dirty="0" err="1"/>
              <a:t>u,v</a:t>
            </a:r>
            <a:r>
              <a:rPr lang="en-US" sz="2000" dirty="0"/>
              <a:t>) ∈ E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D1424B03-9FA5-4C53-B942-2E59B199EB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285971"/>
              </p:ext>
            </p:extLst>
          </p:nvPr>
        </p:nvGraphicFramePr>
        <p:xfrm>
          <a:off x="3466373" y="5613991"/>
          <a:ext cx="1945600" cy="1555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400">
                  <a:extLst>
                    <a:ext uri="{9D8B030D-6E8A-4147-A177-3AD203B41FA5}">
                      <a16:colId xmlns:a16="http://schemas.microsoft.com/office/drawing/2014/main" val="4176509942"/>
                    </a:ext>
                  </a:extLst>
                </a:gridCol>
                <a:gridCol w="486400">
                  <a:extLst>
                    <a:ext uri="{9D8B030D-6E8A-4147-A177-3AD203B41FA5}">
                      <a16:colId xmlns:a16="http://schemas.microsoft.com/office/drawing/2014/main" val="3072919983"/>
                    </a:ext>
                  </a:extLst>
                </a:gridCol>
                <a:gridCol w="486400">
                  <a:extLst>
                    <a:ext uri="{9D8B030D-6E8A-4147-A177-3AD203B41FA5}">
                      <a16:colId xmlns:a16="http://schemas.microsoft.com/office/drawing/2014/main" val="729591166"/>
                    </a:ext>
                  </a:extLst>
                </a:gridCol>
                <a:gridCol w="486400">
                  <a:extLst>
                    <a:ext uri="{9D8B030D-6E8A-4147-A177-3AD203B41FA5}">
                      <a16:colId xmlns:a16="http://schemas.microsoft.com/office/drawing/2014/main" val="1039386020"/>
                    </a:ext>
                  </a:extLst>
                </a:gridCol>
              </a:tblGrid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13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03069"/>
                  </a:ext>
                </a:extLst>
              </a:tr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21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264973"/>
                  </a:ext>
                </a:extLst>
              </a:tr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33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597673"/>
                  </a:ext>
                </a:extLst>
              </a:tr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41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42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43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y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44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560255"/>
                  </a:ext>
                </a:extLst>
              </a:tr>
            </a:tbl>
          </a:graphicData>
        </a:graphic>
      </p:graphicFrame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0313800-C531-4F09-9120-EAD153A86A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540569"/>
              </p:ext>
            </p:extLst>
          </p:nvPr>
        </p:nvGraphicFramePr>
        <p:xfrm>
          <a:off x="5885964" y="5606903"/>
          <a:ext cx="514836" cy="1555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836">
                  <a:extLst>
                    <a:ext uri="{9D8B030D-6E8A-4147-A177-3AD203B41FA5}">
                      <a16:colId xmlns:a16="http://schemas.microsoft.com/office/drawing/2014/main" val="4176509942"/>
                    </a:ext>
                  </a:extLst>
                </a:gridCol>
              </a:tblGrid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03069"/>
                  </a:ext>
                </a:extLst>
              </a:tr>
              <a:tr h="3889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4264973"/>
                  </a:ext>
                </a:extLst>
              </a:tr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597673"/>
                  </a:ext>
                </a:extLst>
              </a:tr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3560255"/>
                  </a:ext>
                </a:extLst>
              </a:tr>
            </a:tbl>
          </a:graphicData>
        </a:graphic>
      </p:graphicFrame>
      <p:graphicFrame>
        <p:nvGraphicFramePr>
          <p:cNvPr id="8" name="Table 5">
            <a:extLst>
              <a:ext uri="{FF2B5EF4-FFF2-40B4-BE49-F238E27FC236}">
                <a16:creationId xmlns:a16="http://schemas.microsoft.com/office/drawing/2014/main" id="{77E7F883-DEB8-42FE-A502-E98C8D9009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257998"/>
              </p:ext>
            </p:extLst>
          </p:nvPr>
        </p:nvGraphicFramePr>
        <p:xfrm>
          <a:off x="1216776" y="6548491"/>
          <a:ext cx="1945600" cy="388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400">
                  <a:extLst>
                    <a:ext uri="{9D8B030D-6E8A-4147-A177-3AD203B41FA5}">
                      <a16:colId xmlns:a16="http://schemas.microsoft.com/office/drawing/2014/main" val="4176509942"/>
                    </a:ext>
                  </a:extLst>
                </a:gridCol>
                <a:gridCol w="486400">
                  <a:extLst>
                    <a:ext uri="{9D8B030D-6E8A-4147-A177-3AD203B41FA5}">
                      <a16:colId xmlns:a16="http://schemas.microsoft.com/office/drawing/2014/main" val="3072919983"/>
                    </a:ext>
                  </a:extLst>
                </a:gridCol>
                <a:gridCol w="486400">
                  <a:extLst>
                    <a:ext uri="{9D8B030D-6E8A-4147-A177-3AD203B41FA5}">
                      <a16:colId xmlns:a16="http://schemas.microsoft.com/office/drawing/2014/main" val="729591166"/>
                    </a:ext>
                  </a:extLst>
                </a:gridCol>
                <a:gridCol w="486400">
                  <a:extLst>
                    <a:ext uri="{9D8B030D-6E8A-4147-A177-3AD203B41FA5}">
                      <a16:colId xmlns:a16="http://schemas.microsoft.com/office/drawing/2014/main" val="1039386020"/>
                    </a:ext>
                  </a:extLst>
                </a:gridCol>
              </a:tblGrid>
              <a:tr h="388941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c</a:t>
                      </a:r>
                      <a:r>
                        <a:rPr lang="en-US" b="1" baseline="-250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CA" b="1" baseline="-25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030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85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Definition</a:t>
            </a:r>
            <a:r>
              <a:rPr lang="en-US" sz="2000" dirty="0">
                <a:latin typeface="+mn-lt"/>
              </a:rPr>
              <a:t>: A symmetric matrix </a:t>
            </a:r>
            <a:r>
              <a:rPr lang="en-US" sz="2000" dirty="0" err="1">
                <a:latin typeface="+mn-lt"/>
              </a:rPr>
              <a:t>Y∈R</a:t>
            </a:r>
            <a:r>
              <a:rPr lang="en-US" sz="2000" baseline="30000" dirty="0" err="1">
                <a:latin typeface="+mn-lt"/>
              </a:rPr>
              <a:t>nxn</a:t>
            </a:r>
            <a:r>
              <a:rPr lang="en-US" sz="2000" dirty="0">
                <a:latin typeface="+mn-lt"/>
              </a:rPr>
              <a:t> is called positive semi-definite (Y≽0) if</a:t>
            </a:r>
          </a:p>
          <a:p>
            <a:pPr algn="ctr"/>
            <a:r>
              <a:rPr lang="en-US" sz="2000" dirty="0" err="1">
                <a:latin typeface="+mn-lt"/>
              </a:rPr>
              <a:t>c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Yc</a:t>
            </a:r>
            <a:r>
              <a:rPr lang="en-US" sz="2000" dirty="0">
                <a:latin typeface="+mn-lt"/>
              </a:rPr>
              <a:t> ≥0		for all </a:t>
            </a:r>
            <a:r>
              <a:rPr lang="en-US" sz="2000" dirty="0" err="1">
                <a:latin typeface="+mn-lt"/>
              </a:rPr>
              <a:t>c∈R</a:t>
            </a:r>
            <a:r>
              <a:rPr lang="en-US" sz="2000" baseline="30000" dirty="0" err="1">
                <a:latin typeface="+mn-lt"/>
              </a:rPr>
              <a:t>n</a:t>
            </a:r>
            <a:r>
              <a:rPr lang="en-US" sz="2000" baseline="-25000" dirty="0">
                <a:latin typeface="+mn-lt"/>
              </a:rPr>
              <a:t>.</a:t>
            </a:r>
          </a:p>
          <a:p>
            <a:pPr algn="l"/>
            <a:r>
              <a:rPr lang="en-US" sz="2000" u="sng" dirty="0">
                <a:latin typeface="+mn-lt"/>
              </a:rPr>
              <a:t>Facts</a:t>
            </a:r>
            <a:r>
              <a:rPr lang="en-US" sz="2000" dirty="0">
                <a:latin typeface="+mn-lt"/>
              </a:rPr>
              <a:t>: Fix a symmetric matrix </a:t>
            </a:r>
            <a:r>
              <a:rPr lang="en-US" sz="2000" dirty="0" err="1">
                <a:latin typeface="+mn-lt"/>
              </a:rPr>
              <a:t>Y∈R</a:t>
            </a:r>
            <a:r>
              <a:rPr lang="en-US" sz="2000" baseline="30000" dirty="0" err="1">
                <a:latin typeface="+mn-lt"/>
              </a:rPr>
              <a:t>nxn</a:t>
            </a:r>
            <a:r>
              <a:rPr lang="en-US" sz="2000" dirty="0">
                <a:latin typeface="+mn-lt"/>
              </a:rPr>
              <a:t>. The following are equivalent</a:t>
            </a:r>
          </a:p>
          <a:p>
            <a:pPr marL="457200" indent="-457200" algn="l">
              <a:buAutoNum type="arabicParenR"/>
            </a:pPr>
            <a:r>
              <a:rPr lang="en-US" sz="2000" dirty="0">
                <a:latin typeface="+mn-lt"/>
              </a:rPr>
              <a:t>Y is positive semi-definite, i.e., 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Yc</a:t>
            </a:r>
            <a:r>
              <a:rPr lang="en-US" sz="2000" dirty="0">
                <a:latin typeface="+mn-lt"/>
              </a:rPr>
              <a:t> ≥0 for all </a:t>
            </a:r>
            <a:r>
              <a:rPr lang="en-US" sz="2000" dirty="0" err="1">
                <a:latin typeface="+mn-lt"/>
              </a:rPr>
              <a:t>c∈R</a:t>
            </a:r>
            <a:r>
              <a:rPr lang="en-US" sz="2000" baseline="30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.</a:t>
            </a:r>
          </a:p>
          <a:p>
            <a:pPr marL="457200" indent="-457200" algn="l">
              <a:buAutoNum type="arabicParenR"/>
            </a:pPr>
            <a:r>
              <a:rPr lang="en-US" sz="2000" dirty="0">
                <a:latin typeface="+mn-lt"/>
              </a:rPr>
              <a:t>All eigenvalues of Y are non-negative</a:t>
            </a:r>
          </a:p>
          <a:p>
            <a:pPr marL="457200" indent="-457200" algn="l">
              <a:buAutoNum type="arabicParenR"/>
            </a:pPr>
            <a:r>
              <a:rPr lang="en-US" sz="2000" dirty="0">
                <a:latin typeface="+mn-lt"/>
              </a:rPr>
              <a:t>There is a matrix U ∈ </a:t>
            </a:r>
            <a:r>
              <a:rPr lang="en-US" sz="2000" dirty="0" err="1">
                <a:latin typeface="+mn-lt"/>
              </a:rPr>
              <a:t>R</a:t>
            </a:r>
            <a:r>
              <a:rPr lang="en-US" sz="2000" baseline="30000" dirty="0" err="1">
                <a:latin typeface="+mn-lt"/>
              </a:rPr>
              <a:t>nxn</a:t>
            </a:r>
            <a:r>
              <a:rPr lang="en-US" sz="2000" dirty="0">
                <a:latin typeface="+mn-lt"/>
              </a:rPr>
              <a:t> such that Y=U</a:t>
            </a:r>
            <a:r>
              <a:rPr lang="en-US" sz="2000" baseline="30000" dirty="0">
                <a:latin typeface="+mn-lt"/>
              </a:rPr>
              <a:t>T</a:t>
            </a:r>
            <a:r>
              <a:rPr lang="en-US" sz="2000" dirty="0">
                <a:latin typeface="+mn-lt"/>
              </a:rPr>
              <a:t>U.</a:t>
            </a:r>
          </a:p>
          <a:p>
            <a:pPr marL="457200" indent="-457200" algn="l">
              <a:buAutoNum type="arabicParenR"/>
            </a:pPr>
            <a:r>
              <a:rPr lang="en-US" sz="2000" dirty="0">
                <a:latin typeface="+mn-lt"/>
              </a:rPr>
              <a:t>There are 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…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 ∈ R</a:t>
            </a:r>
            <a:r>
              <a:rPr lang="en-US" sz="2000" baseline="30000" dirty="0">
                <a:latin typeface="+mn-lt"/>
              </a:rPr>
              <a:t>n</a:t>
            </a:r>
            <a:r>
              <a:rPr lang="en-US" sz="2000" dirty="0">
                <a:latin typeface="+mn-lt"/>
              </a:rPr>
              <a:t> such that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i,j</a:t>
            </a:r>
            <a:r>
              <a:rPr lang="en-US" sz="2000" dirty="0">
                <a:latin typeface="+mn-lt"/>
              </a:rPr>
              <a:t> = 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i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j</a:t>
            </a:r>
            <a:r>
              <a:rPr lang="en-US" sz="2000" dirty="0">
                <a:latin typeface="+mn-lt"/>
              </a:rPr>
              <a:t>&gt; (inner product of the vectors)</a:t>
            </a:r>
          </a:p>
        </p:txBody>
      </p:sp>
    </p:spTree>
    <p:extLst>
      <p:ext uri="{BB962C8B-B14F-4D97-AF65-F5344CB8AC3E}">
        <p14:creationId xmlns:p14="http://schemas.microsoft.com/office/powerpoint/2010/main" val="725865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Definition</a:t>
            </a:r>
            <a:r>
              <a:rPr lang="en-US" sz="2000" dirty="0">
                <a:latin typeface="+mn-lt"/>
              </a:rPr>
              <a:t>: A symmetric matrix </a:t>
            </a:r>
            <a:r>
              <a:rPr lang="en-US" sz="2000" dirty="0" err="1">
                <a:latin typeface="+mn-lt"/>
              </a:rPr>
              <a:t>Y∈R</a:t>
            </a:r>
            <a:r>
              <a:rPr lang="en-US" sz="2000" baseline="30000" dirty="0" err="1">
                <a:latin typeface="+mn-lt"/>
              </a:rPr>
              <a:t>nxn</a:t>
            </a:r>
            <a:r>
              <a:rPr lang="en-US" sz="2000" dirty="0">
                <a:latin typeface="+mn-lt"/>
              </a:rPr>
              <a:t> is called positive semi-definite (Y≽0) if</a:t>
            </a:r>
          </a:p>
          <a:p>
            <a:pPr algn="ctr"/>
            <a:r>
              <a:rPr lang="en-US" sz="2000" dirty="0" err="1">
                <a:latin typeface="+mn-lt"/>
              </a:rPr>
              <a:t>c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Yc</a:t>
            </a:r>
            <a:r>
              <a:rPr lang="en-US" sz="2000" dirty="0">
                <a:latin typeface="+mn-lt"/>
              </a:rPr>
              <a:t> ≥0		for all </a:t>
            </a:r>
            <a:r>
              <a:rPr lang="en-US" sz="2000" dirty="0" err="1">
                <a:latin typeface="+mn-lt"/>
              </a:rPr>
              <a:t>c∈R</a:t>
            </a:r>
            <a:r>
              <a:rPr lang="en-US" sz="2000" baseline="30000" dirty="0" err="1">
                <a:latin typeface="+mn-lt"/>
              </a:rPr>
              <a:t>n</a:t>
            </a:r>
            <a:r>
              <a:rPr lang="en-US" sz="2000" baseline="-25000" dirty="0">
                <a:latin typeface="+mn-lt"/>
              </a:rPr>
              <a:t>.</a:t>
            </a:r>
          </a:p>
          <a:p>
            <a:pPr algn="l"/>
            <a:r>
              <a:rPr lang="en-US" sz="2000" u="sng" dirty="0">
                <a:latin typeface="+mn-lt"/>
              </a:rPr>
              <a:t>Facts</a:t>
            </a:r>
            <a:r>
              <a:rPr lang="en-US" sz="2000" dirty="0">
                <a:latin typeface="+mn-lt"/>
              </a:rPr>
              <a:t>: Fix a symmetric matrix </a:t>
            </a:r>
            <a:r>
              <a:rPr lang="en-US" sz="2000" dirty="0" err="1">
                <a:latin typeface="+mn-lt"/>
              </a:rPr>
              <a:t>Y∈R</a:t>
            </a:r>
            <a:r>
              <a:rPr lang="en-US" sz="2000" baseline="30000" dirty="0" err="1">
                <a:latin typeface="+mn-lt"/>
              </a:rPr>
              <a:t>nxn</a:t>
            </a:r>
            <a:r>
              <a:rPr lang="en-US" sz="2000" dirty="0" err="1">
                <a:latin typeface="+mn-lt"/>
              </a:rPr>
              <a:t>.The</a:t>
            </a:r>
            <a:r>
              <a:rPr lang="en-US" sz="2000" dirty="0">
                <a:latin typeface="+mn-lt"/>
              </a:rPr>
              <a:t> following are equivalent</a:t>
            </a:r>
          </a:p>
          <a:p>
            <a:pPr marL="457200" indent="-457200" algn="l">
              <a:buAutoNum type="arabicParenR"/>
            </a:pPr>
            <a:r>
              <a:rPr lang="en-US" sz="2000" dirty="0">
                <a:latin typeface="+mn-lt"/>
              </a:rPr>
              <a:t>Y is positive semi-definite, i.e., </a:t>
            </a:r>
            <a:r>
              <a:rPr lang="en-US" sz="2000" dirty="0" err="1">
                <a:latin typeface="+mn-lt"/>
              </a:rPr>
              <a:t>c</a:t>
            </a:r>
            <a:r>
              <a:rPr lang="en-US" sz="2000" baseline="30000" dirty="0" err="1">
                <a:latin typeface="+mn-lt"/>
              </a:rPr>
              <a:t>T</a:t>
            </a:r>
            <a:r>
              <a:rPr lang="en-US" sz="2000" dirty="0" err="1">
                <a:latin typeface="+mn-lt"/>
              </a:rPr>
              <a:t>Yc</a:t>
            </a:r>
            <a:r>
              <a:rPr lang="en-US" sz="2000" dirty="0">
                <a:latin typeface="+mn-lt"/>
              </a:rPr>
              <a:t> ≥0 for all </a:t>
            </a:r>
            <a:r>
              <a:rPr lang="en-US" sz="2000" dirty="0" err="1">
                <a:latin typeface="+mn-lt"/>
              </a:rPr>
              <a:t>c∈R</a:t>
            </a:r>
            <a:r>
              <a:rPr lang="en-US" sz="2000" baseline="30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.</a:t>
            </a:r>
          </a:p>
          <a:p>
            <a:pPr marL="457200" indent="-457200" algn="l">
              <a:buAutoNum type="arabicParenR"/>
            </a:pPr>
            <a:r>
              <a:rPr lang="en-US" sz="2000" dirty="0">
                <a:latin typeface="+mn-lt"/>
              </a:rPr>
              <a:t>All eigenvalues of Y are non-negative</a:t>
            </a:r>
          </a:p>
          <a:p>
            <a:pPr marL="457200" indent="-457200" algn="l">
              <a:buAutoNum type="arabicParenR"/>
            </a:pPr>
            <a:r>
              <a:rPr lang="en-US" sz="2000" dirty="0">
                <a:latin typeface="+mn-lt"/>
              </a:rPr>
              <a:t>There is a matrix U ∈ </a:t>
            </a:r>
            <a:r>
              <a:rPr lang="en-US" sz="2000" dirty="0" err="1">
                <a:latin typeface="+mn-lt"/>
              </a:rPr>
              <a:t>R</a:t>
            </a:r>
            <a:r>
              <a:rPr lang="en-US" sz="2000" baseline="30000" dirty="0" err="1">
                <a:latin typeface="+mn-lt"/>
              </a:rPr>
              <a:t>nxn</a:t>
            </a:r>
            <a:r>
              <a:rPr lang="en-US" sz="2000" dirty="0">
                <a:latin typeface="+mn-lt"/>
              </a:rPr>
              <a:t> such that Y=U</a:t>
            </a:r>
            <a:r>
              <a:rPr lang="en-US" sz="2000" baseline="30000" dirty="0">
                <a:latin typeface="+mn-lt"/>
              </a:rPr>
              <a:t>T</a:t>
            </a:r>
            <a:r>
              <a:rPr lang="en-US" sz="2000" dirty="0">
                <a:latin typeface="+mn-lt"/>
              </a:rPr>
              <a:t>U.</a:t>
            </a:r>
          </a:p>
          <a:p>
            <a:pPr marL="457200" indent="-457200" algn="l">
              <a:buAutoNum type="arabicParenR"/>
            </a:pPr>
            <a:r>
              <a:rPr lang="en-US" sz="2000" dirty="0">
                <a:latin typeface="+mn-lt"/>
              </a:rPr>
              <a:t>There are 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…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 ∈ R</a:t>
            </a:r>
            <a:r>
              <a:rPr lang="en-US" sz="2000" baseline="30000" dirty="0">
                <a:latin typeface="+mn-lt"/>
              </a:rPr>
              <a:t>n</a:t>
            </a:r>
            <a:r>
              <a:rPr lang="en-US" sz="2000" dirty="0">
                <a:latin typeface="+mn-lt"/>
              </a:rPr>
              <a:t> such that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i,j</a:t>
            </a:r>
            <a:r>
              <a:rPr lang="en-US" sz="2000" dirty="0">
                <a:latin typeface="+mn-lt"/>
              </a:rPr>
              <a:t> = 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i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j</a:t>
            </a:r>
            <a:r>
              <a:rPr lang="en-US" sz="2000" dirty="0">
                <a:latin typeface="+mn-lt"/>
              </a:rPr>
              <a:t>&gt; (inner product of the vectors)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  <a:p>
            <a:pPr algn="l"/>
            <a:r>
              <a:rPr lang="en-US" sz="2000" u="sng" dirty="0">
                <a:latin typeface="+mn-lt"/>
              </a:rPr>
              <a:t>Theorem</a:t>
            </a:r>
            <a:r>
              <a:rPr lang="en-US" sz="2000" dirty="0">
                <a:latin typeface="+mn-lt"/>
              </a:rPr>
              <a:t>: Any LP over n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variables arranged in a matrix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with the (infinitely many) SDP constraints can be solved efficiently.</a:t>
            </a:r>
          </a:p>
          <a:p>
            <a:pPr algn="l"/>
            <a:r>
              <a:rPr lang="en-US" sz="2000" dirty="0">
                <a:latin typeface="+mn-lt"/>
              </a:rPr>
              <a:t>Furthermore, we can efficiently find 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i</a:t>
            </a:r>
            <a:r>
              <a:rPr lang="en-US" sz="2000" dirty="0" err="1">
                <a:latin typeface="+mn-lt"/>
              </a:rPr>
              <a:t>∈R</a:t>
            </a:r>
            <a:r>
              <a:rPr lang="en-US" sz="2000" baseline="30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 as in 4) satisfying the constraints.</a:t>
            </a:r>
          </a:p>
        </p:txBody>
      </p:sp>
    </p:spTree>
    <p:extLst>
      <p:ext uri="{BB962C8B-B14F-4D97-AF65-F5344CB8AC3E}">
        <p14:creationId xmlns:p14="http://schemas.microsoft.com/office/powerpoint/2010/main" val="119201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Theorem</a:t>
            </a:r>
            <a:r>
              <a:rPr lang="en-US" sz="2000" dirty="0">
                <a:latin typeface="+mn-lt"/>
              </a:rPr>
              <a:t>: An LP over n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variables arranged in a </a:t>
            </a:r>
            <a:r>
              <a:rPr lang="en-US" sz="2000" dirty="0" err="1">
                <a:latin typeface="+mn-lt"/>
              </a:rPr>
              <a:t>nxn</a:t>
            </a:r>
            <a:r>
              <a:rPr lang="en-US" sz="2000" dirty="0">
                <a:latin typeface="+mn-lt"/>
              </a:rPr>
              <a:t> matrix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with the (infinitely many) SDP constraints can be solved efficiently.</a:t>
            </a:r>
          </a:p>
          <a:p>
            <a:pPr algn="l"/>
            <a:r>
              <a:rPr lang="en-US" sz="2000" dirty="0">
                <a:latin typeface="+mn-lt"/>
              </a:rPr>
              <a:t>Furthermore, we can efficiently find 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i</a:t>
            </a:r>
            <a:r>
              <a:rPr lang="en-US" sz="2000" dirty="0" err="1">
                <a:latin typeface="+mn-lt"/>
              </a:rPr>
              <a:t>∈R</a:t>
            </a:r>
            <a:r>
              <a:rPr lang="en-US" sz="2000" baseline="30000" dirty="0" err="1">
                <a:latin typeface="+mn-lt"/>
              </a:rPr>
              <a:t>n</a:t>
            </a:r>
            <a:r>
              <a:rPr lang="en-US" sz="2000" dirty="0">
                <a:latin typeface="+mn-lt"/>
              </a:rPr>
              <a:t> such that {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i,j</a:t>
            </a:r>
            <a:r>
              <a:rPr lang="en-US" sz="2000" dirty="0">
                <a:latin typeface="+mn-lt"/>
              </a:rPr>
              <a:t> = 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i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j</a:t>
            </a:r>
            <a:r>
              <a:rPr lang="en-US" sz="2000" dirty="0">
                <a:latin typeface="+mn-lt"/>
              </a:rPr>
              <a:t>&gt;} satisfy the LP.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u="sng" dirty="0">
                <a:latin typeface="+mn-lt"/>
              </a:rPr>
              <a:t>Fine print</a:t>
            </a:r>
            <a:r>
              <a:rPr lang="en-US" sz="2000" dirty="0">
                <a:latin typeface="+mn-lt"/>
              </a:rPr>
              <a:t>: SDPs can be solved up to additive error of </a:t>
            </a:r>
            <a:r>
              <a:rPr lang="el-GR" sz="2000" dirty="0">
                <a:latin typeface="+mn-lt"/>
              </a:rPr>
              <a:t>ε</a:t>
            </a:r>
            <a:r>
              <a:rPr lang="en-US" sz="2000" dirty="0">
                <a:latin typeface="+mn-lt"/>
              </a:rPr>
              <a:t> in time poly(n*log(1/</a:t>
            </a:r>
            <a:r>
              <a:rPr lang="el-GR" sz="2000" dirty="0">
                <a:latin typeface="+mn-lt"/>
              </a:rPr>
              <a:t>ε</a:t>
            </a:r>
            <a:r>
              <a:rPr lang="en-US" sz="2000" dirty="0">
                <a:latin typeface="+mn-lt"/>
              </a:rPr>
              <a:t>))</a:t>
            </a:r>
          </a:p>
          <a:p>
            <a:pPr algn="l"/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76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Our goal for today:</a:t>
            </a:r>
          </a:p>
          <a:p>
            <a:pPr algn="l"/>
            <a:r>
              <a:rPr lang="en-US" sz="2000" u="sng" dirty="0">
                <a:latin typeface="+mn-lt"/>
              </a:rPr>
              <a:t>Theorem[</a:t>
            </a:r>
            <a:r>
              <a:rPr lang="en-CA" sz="2000" dirty="0" err="1">
                <a:latin typeface="+mn-lt"/>
              </a:rPr>
              <a:t>Goemans</a:t>
            </a:r>
            <a:r>
              <a:rPr lang="en-CA" sz="2000" dirty="0">
                <a:latin typeface="+mn-lt"/>
              </a:rPr>
              <a:t>-Williamson ‘94</a:t>
            </a:r>
            <a:r>
              <a:rPr lang="en-US" sz="2000" u="sng" dirty="0">
                <a:latin typeface="+mn-lt"/>
              </a:rPr>
              <a:t>]</a:t>
            </a:r>
            <a:r>
              <a:rPr lang="en-US" sz="2000" dirty="0">
                <a:latin typeface="+mn-lt"/>
              </a:rPr>
              <a:t>: Max-Cut admits a 0.878 approximation algorithm.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We saw that 0.5-approximation is trivial by taking a random cut.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2DE805-B147-4A67-BB42-F3EEBBA80A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8822" y="2820040"/>
            <a:ext cx="2278208" cy="320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116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+mn-lt"/>
                  </a:rPr>
                  <a:t>Theorem[</a:t>
                </a:r>
                <a:r>
                  <a:rPr lang="en-CA" sz="2000" dirty="0" err="1">
                    <a:latin typeface="+mn-lt"/>
                  </a:rPr>
                  <a:t>Goemans</a:t>
                </a:r>
                <a:r>
                  <a:rPr lang="en-CA" sz="2000" dirty="0">
                    <a:latin typeface="+mn-lt"/>
                  </a:rPr>
                  <a:t>-Williamson ‘94</a:t>
                </a:r>
                <a:r>
                  <a:rPr lang="en-US" sz="2000" u="sng" dirty="0">
                    <a:latin typeface="+mn-lt"/>
                  </a:rPr>
                  <a:t>]</a:t>
                </a:r>
                <a:r>
                  <a:rPr lang="en-US" sz="2000" dirty="0">
                    <a:latin typeface="+mn-lt"/>
                  </a:rPr>
                  <a:t>: Max-Cut admits a 0.878 approximation algorithm.</a:t>
                </a:r>
              </a:p>
              <a:p>
                <a:pPr algn="l"/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We saw that 0.5-approximation is trivial by taking a random cut.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The SDP based algorithm does better</a:t>
                </a:r>
              </a:p>
              <a:p>
                <a:pPr algn="l"/>
                <a:r>
                  <a:rPr lang="en-US" sz="2000" u="sng" dirty="0">
                    <a:latin typeface="+mn-lt"/>
                  </a:rPr>
                  <a:t>Q</a:t>
                </a:r>
                <a:r>
                  <a:rPr lang="en-US" sz="2000" dirty="0">
                    <a:latin typeface="+mn-lt"/>
                  </a:rPr>
                  <a:t>: What is this mysterious 0.878 number?</a:t>
                </a:r>
              </a:p>
              <a:p>
                <a:pPr algn="l"/>
                <a:r>
                  <a:rPr lang="en-US" sz="2000" u="sng" dirty="0">
                    <a:latin typeface="+mn-lt"/>
                  </a:rPr>
                  <a:t>A</a:t>
                </a:r>
                <a:r>
                  <a:rPr lang="en-US" sz="2000" dirty="0">
                    <a:latin typeface="+mn-lt"/>
                  </a:rPr>
                  <a:t>: It is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−1≤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≤1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 b="0" i="0" smtClean="0">
                                    <a:latin typeface="Cambria Math" panose="02040503050406030204" pitchFamily="18" charset="0"/>
                                  </a:rPr>
                                  <m:t>arccos</m:t>
                                </m:r>
                              </m:fName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)/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e>
                            </m:func>
                          </m:num>
                          <m:den>
                            <m:f>
                              <m:f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num>
                              <m:den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den>
                        </m:f>
                      </m:e>
                    </m:func>
                  </m:oMath>
                </a14:m>
                <a:endParaRPr lang="en-US" sz="2000" b="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Well, that doesn’t really help, does it?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66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A5251F1C-5C7A-4451-B4CB-41C55E0739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18295" y="4051038"/>
            <a:ext cx="4459951" cy="2723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246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Let’s try to write an SDP. Variables: x</a:t>
            </a:r>
            <a:r>
              <a:rPr lang="en-US" sz="2000" baseline="-25000" dirty="0">
                <a:latin typeface="+mn-lt"/>
              </a:rPr>
              <a:t>v </a:t>
            </a:r>
            <a:r>
              <a:rPr lang="en-US" sz="2000" dirty="0">
                <a:latin typeface="+mn-lt"/>
              </a:rPr>
              <a:t>∈ R</a:t>
            </a:r>
            <a:r>
              <a:rPr lang="en-US" sz="2000" baseline="30000" dirty="0">
                <a:latin typeface="+mn-lt"/>
              </a:rPr>
              <a:t>n </a:t>
            </a:r>
            <a:r>
              <a:rPr lang="en-US" sz="2000" dirty="0">
                <a:latin typeface="+mn-lt"/>
              </a:rPr>
              <a:t>for all v ∈ V</a:t>
            </a:r>
            <a:endParaRPr lang="en-US" sz="2000" baseline="30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½(1 - 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&gt;)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Subject to 	||x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||=1		for all v ∈ V</a:t>
            </a:r>
          </a:p>
          <a:p>
            <a:pPr algn="l"/>
            <a:r>
              <a:rPr lang="en-US" sz="2000" dirty="0">
                <a:latin typeface="+mn-lt"/>
              </a:rPr>
              <a:t>We get an SDP solution.</a:t>
            </a:r>
          </a:p>
          <a:p>
            <a:pPr algn="l"/>
            <a:r>
              <a:rPr lang="en-US" sz="2000" u="sng" dirty="0">
                <a:latin typeface="+mn-lt"/>
              </a:rPr>
              <a:t>Observation</a:t>
            </a:r>
            <a:r>
              <a:rPr lang="en-US" sz="2000" dirty="0">
                <a:latin typeface="+mn-lt"/>
              </a:rPr>
              <a:t>: SDP-value ≥max-cut(G)</a:t>
            </a:r>
          </a:p>
          <a:p>
            <a:pPr algn="l"/>
            <a:r>
              <a:rPr lang="en-US" sz="2000" u="sng" dirty="0">
                <a:latin typeface="+mn-lt"/>
              </a:rPr>
              <a:t>Proof</a:t>
            </a:r>
            <a:r>
              <a:rPr lang="en-US" sz="2000" dirty="0">
                <a:latin typeface="+mn-lt"/>
              </a:rPr>
              <a:t>: For any integral solution S, V\S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define the SDP solution by setting  	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=e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 for all </a:t>
            </a:r>
            <a:r>
              <a:rPr lang="en-US" sz="2000" dirty="0" err="1">
                <a:latin typeface="+mn-lt"/>
              </a:rPr>
              <a:t>v∈S</a:t>
            </a:r>
            <a:r>
              <a:rPr lang="en-US" sz="2000" dirty="0">
                <a:latin typeface="+mn-lt"/>
              </a:rPr>
              <a:t>, and.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 		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=-e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 for all 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\S, and.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A96F572-3816-4D39-9F5B-760F3CB87335}"/>
              </a:ext>
            </a:extLst>
          </p:cNvPr>
          <p:cNvGrpSpPr/>
          <p:nvPr/>
        </p:nvGrpSpPr>
        <p:grpSpPr>
          <a:xfrm>
            <a:off x="5794743" y="5153248"/>
            <a:ext cx="3175582" cy="421758"/>
            <a:chOff x="5539562" y="5812466"/>
            <a:chExt cx="3175582" cy="421758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09D7E05-4D5E-4B6F-A43F-C4B4D9928778}"/>
                </a:ext>
              </a:extLst>
            </p:cNvPr>
            <p:cNvCxnSpPr/>
            <p:nvPr/>
          </p:nvCxnSpPr>
          <p:spPr>
            <a:xfrm flipH="1">
              <a:off x="5539562" y="6081824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DF7A4BD-4C2E-489D-8F89-04CB184800FC}"/>
                </a:ext>
              </a:extLst>
            </p:cNvPr>
            <p:cNvCxnSpPr/>
            <p:nvPr/>
          </p:nvCxnSpPr>
          <p:spPr>
            <a:xfrm flipH="1">
              <a:off x="5539562" y="6234224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0F7B6F6E-F7B5-46D8-B368-5568A55168BB}"/>
                </a:ext>
              </a:extLst>
            </p:cNvPr>
            <p:cNvCxnSpPr/>
            <p:nvPr/>
          </p:nvCxnSpPr>
          <p:spPr>
            <a:xfrm flipH="1">
              <a:off x="5539562" y="5812466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7094F79-AA17-448C-88DF-5862A2DCC6EB}"/>
                </a:ext>
              </a:extLst>
            </p:cNvPr>
            <p:cNvCxnSpPr/>
            <p:nvPr/>
          </p:nvCxnSpPr>
          <p:spPr>
            <a:xfrm flipH="1">
              <a:off x="5539562" y="5975498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C0C4694-4571-4067-BB3E-6F3658E905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2549" y="6081824"/>
              <a:ext cx="1587791" cy="70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F8078A9-0949-4D9E-99C3-10E978C16166}"/>
                </a:ext>
              </a:extLst>
            </p:cNvPr>
            <p:cNvCxnSpPr>
              <a:cxnSpLocks/>
            </p:cNvCxnSpPr>
            <p:nvPr/>
          </p:nvCxnSpPr>
          <p:spPr>
            <a:xfrm>
              <a:off x="7102549" y="5893980"/>
              <a:ext cx="15877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2F110A2-A939-44CE-8E78-478623D5793E}"/>
                </a:ext>
              </a:extLst>
            </p:cNvPr>
            <p:cNvCxnSpPr>
              <a:cxnSpLocks/>
            </p:cNvCxnSpPr>
            <p:nvPr/>
          </p:nvCxnSpPr>
          <p:spPr>
            <a:xfrm>
              <a:off x="7127353" y="5812466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B3189F-45E1-46E9-830F-4ABC5A2D53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27353" y="6202325"/>
              <a:ext cx="1587791" cy="70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E2576E2F-9F53-4A8C-94A0-EE64DA4F48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102548" y="6000306"/>
              <a:ext cx="1587791" cy="70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18973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Let’s try to write an SDP. Variables: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∈ R</a:t>
            </a:r>
            <a:r>
              <a:rPr lang="en-US" sz="2000" baseline="30000" dirty="0">
                <a:latin typeface="+mn-lt"/>
              </a:rPr>
              <a:t>n</a:t>
            </a:r>
            <a:r>
              <a:rPr lang="en-US" sz="2000" dirty="0">
                <a:latin typeface="+mn-lt"/>
              </a:rPr>
              <a:t> for all v ∈ V</a:t>
            </a:r>
          </a:p>
          <a:p>
            <a:pPr algn="l"/>
            <a:r>
              <a:rPr lang="en-US" sz="2000" dirty="0">
                <a:latin typeface="+mn-lt"/>
              </a:rPr>
              <a:t>	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&gt;)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Subject to 	||x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||=1		for all v ∈ V</a:t>
            </a:r>
          </a:p>
          <a:p>
            <a:pPr algn="l"/>
            <a:r>
              <a:rPr lang="en-US" sz="2000" dirty="0">
                <a:latin typeface="+mn-lt"/>
              </a:rPr>
              <a:t>We get an SDP solution.</a:t>
            </a:r>
          </a:p>
          <a:p>
            <a:pPr algn="l"/>
            <a:r>
              <a:rPr lang="en-US" sz="2000" dirty="0">
                <a:latin typeface="+mn-lt"/>
              </a:rPr>
              <a:t>The intention is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Then, we can set S to be the orange vertices, and V\S the blue vertices.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28A15A9-4348-4E84-844A-F6634D845659}"/>
              </a:ext>
            </a:extLst>
          </p:cNvPr>
          <p:cNvGrpSpPr/>
          <p:nvPr/>
        </p:nvGrpSpPr>
        <p:grpSpPr>
          <a:xfrm>
            <a:off x="3742660" y="5387163"/>
            <a:ext cx="3175582" cy="421758"/>
            <a:chOff x="3742660" y="5387163"/>
            <a:chExt cx="3175582" cy="421758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09D7E05-4D5E-4B6F-A43F-C4B4D9928778}"/>
                </a:ext>
              </a:extLst>
            </p:cNvPr>
            <p:cNvCxnSpPr/>
            <p:nvPr/>
          </p:nvCxnSpPr>
          <p:spPr>
            <a:xfrm flipH="1">
              <a:off x="3742660" y="5656521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DF7A4BD-4C2E-489D-8F89-04CB184800FC}"/>
                </a:ext>
              </a:extLst>
            </p:cNvPr>
            <p:cNvCxnSpPr/>
            <p:nvPr/>
          </p:nvCxnSpPr>
          <p:spPr>
            <a:xfrm flipH="1">
              <a:off x="3742660" y="5808921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0F7B6F6E-F7B5-46D8-B368-5568A55168BB}"/>
                </a:ext>
              </a:extLst>
            </p:cNvPr>
            <p:cNvCxnSpPr/>
            <p:nvPr/>
          </p:nvCxnSpPr>
          <p:spPr>
            <a:xfrm flipH="1">
              <a:off x="3742660" y="5387163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A7094F79-AA17-448C-88DF-5862A2DCC6EB}"/>
                </a:ext>
              </a:extLst>
            </p:cNvPr>
            <p:cNvCxnSpPr/>
            <p:nvPr/>
          </p:nvCxnSpPr>
          <p:spPr>
            <a:xfrm flipH="1">
              <a:off x="3742660" y="5550195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C0C4694-4571-4067-BB3E-6F3658E9058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05647" y="5656521"/>
              <a:ext cx="1587791" cy="70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F8078A9-0949-4D9E-99C3-10E978C16166}"/>
                </a:ext>
              </a:extLst>
            </p:cNvPr>
            <p:cNvCxnSpPr>
              <a:cxnSpLocks/>
            </p:cNvCxnSpPr>
            <p:nvPr/>
          </p:nvCxnSpPr>
          <p:spPr>
            <a:xfrm>
              <a:off x="5305647" y="5468677"/>
              <a:ext cx="15877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2F110A2-A939-44CE-8E78-478623D5793E}"/>
                </a:ext>
              </a:extLst>
            </p:cNvPr>
            <p:cNvCxnSpPr>
              <a:cxnSpLocks/>
            </p:cNvCxnSpPr>
            <p:nvPr/>
          </p:nvCxnSpPr>
          <p:spPr>
            <a:xfrm>
              <a:off x="5330451" y="5387163"/>
              <a:ext cx="15629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B3189F-45E1-46E9-830F-4ABC5A2D53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30451" y="5777022"/>
              <a:ext cx="1587791" cy="70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E2576E2F-9F53-4A8C-94A0-EE64DA4F480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05646" y="5575003"/>
              <a:ext cx="1587791" cy="708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2160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 anchorCtr="0"/>
          <a:lstStyle/>
          <a:p>
            <a:pPr lvl="0" algn="l"/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Announcements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5051163"/>
          </a:xfrm>
        </p:spPr>
        <p:txBody>
          <a:bodyPr/>
          <a:lstStyle/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Midterm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:The solutions can be found on the course homepage.</a:t>
            </a:r>
            <a:endParaRPr lang="de-DE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de-DE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Take-home final exam: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The exam will be posted on Dec 16 at 10am.</a:t>
            </a: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Submit it to Coursys before Dec 17, 10pm (the scheduled deadline)</a:t>
            </a:r>
          </a:p>
          <a:p>
            <a:pPr lvl="0"/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The test shouldn‘t take you more than 3 hours.</a:t>
            </a:r>
          </a:p>
          <a:p>
            <a:pPr lvl="0"/>
            <a:endParaRPr lang="de-DE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de-DE" sz="2200" u="sng" dirty="0">
                <a:latin typeface="Arial" panose="020B0604020202020204" pitchFamily="34" charset="0"/>
                <a:cs typeface="Arial" panose="020B0604020202020204" pitchFamily="34" charset="0"/>
              </a:rPr>
              <a:t>Homeworks: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 There will be 4 assignments.</a:t>
            </a:r>
          </a:p>
          <a:p>
            <a:pPr marL="342900" lvl="0" indent="-342900">
              <a:buFontTx/>
              <a:buChar char="-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4th assignmnet will be due Dec 2</a:t>
            </a:r>
          </a:p>
          <a:p>
            <a:pPr marL="342900" lvl="0" indent="-342900">
              <a:buFontTx/>
              <a:buChar char="-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+ Bonus assignemnt due Dec 9</a:t>
            </a:r>
          </a:p>
          <a:p>
            <a:pPr marL="342900" lvl="0" indent="-342900">
              <a:buFontTx/>
              <a:buChar char="-"/>
            </a:pP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The grade will be best 4 out of 5</a:t>
            </a:r>
          </a:p>
        </p:txBody>
      </p:sp>
    </p:spTree>
    <p:extLst>
      <p:ext uri="{BB962C8B-B14F-4D97-AF65-F5344CB8AC3E}">
        <p14:creationId xmlns:p14="http://schemas.microsoft.com/office/powerpoint/2010/main" val="223738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Let’s try to write an SDP. Variables: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∈ R</a:t>
            </a:r>
            <a:r>
              <a:rPr lang="en-US" sz="2000" baseline="30000" dirty="0">
                <a:latin typeface="+mn-lt"/>
              </a:rPr>
              <a:t>n</a:t>
            </a:r>
            <a:r>
              <a:rPr lang="en-US" sz="2000" dirty="0">
                <a:latin typeface="+mn-lt"/>
              </a:rPr>
              <a:t> for all v ∈ V</a:t>
            </a:r>
          </a:p>
          <a:p>
            <a:pPr algn="l"/>
            <a:r>
              <a:rPr lang="en-US" sz="2000" dirty="0">
                <a:latin typeface="+mn-lt"/>
              </a:rPr>
              <a:t>	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&gt;)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Subject to 	||x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||=1		for all v ∈ V</a:t>
            </a:r>
          </a:p>
          <a:p>
            <a:pPr algn="l"/>
            <a:r>
              <a:rPr lang="en-US" sz="2000" dirty="0">
                <a:latin typeface="+mn-lt"/>
              </a:rPr>
              <a:t>We get an SDP solution.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How should we round this SDP solution?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F4FABBE-C3D7-43A5-A7BA-BCAB9CC5CA64}"/>
              </a:ext>
            </a:extLst>
          </p:cNvPr>
          <p:cNvGrpSpPr/>
          <p:nvPr/>
        </p:nvGrpSpPr>
        <p:grpSpPr>
          <a:xfrm>
            <a:off x="5241853" y="4929960"/>
            <a:ext cx="2459660" cy="1481531"/>
            <a:chOff x="4497574" y="4908695"/>
            <a:chExt cx="2459660" cy="1481531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3C0C4694-4571-4067-BB3E-6F3658E90580}"/>
                </a:ext>
              </a:extLst>
            </p:cNvPr>
            <p:cNvCxnSpPr>
              <a:cxnSpLocks/>
            </p:cNvCxnSpPr>
            <p:nvPr/>
          </p:nvCxnSpPr>
          <p:spPr>
            <a:xfrm>
              <a:off x="5447412" y="5562060"/>
              <a:ext cx="1509822" cy="12635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F8078A9-0949-4D9E-99C3-10E978C1616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47412" y="4908695"/>
              <a:ext cx="1261728" cy="5918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C2F110A2-A939-44CE-8E78-478623D5793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497574" y="4940591"/>
              <a:ext cx="949838" cy="5918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E6B3189F-45E1-46E9-830F-4ABC5A2D53D6}"/>
                </a:ext>
              </a:extLst>
            </p:cNvPr>
            <p:cNvCxnSpPr>
              <a:cxnSpLocks/>
            </p:cNvCxnSpPr>
            <p:nvPr/>
          </p:nvCxnSpPr>
          <p:spPr>
            <a:xfrm>
              <a:off x="5478869" y="5500575"/>
              <a:ext cx="599406" cy="88965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E2576E2F-9F53-4A8C-94A0-EE64DA4F480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27253" y="5547410"/>
              <a:ext cx="925033" cy="64302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1E9E83DC-3AF8-493D-8FB4-87A2904EE6D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20829" y="4962014"/>
              <a:ext cx="1314893" cy="60004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7114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	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&gt;)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	Subject to 	||x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||=1		for all </a:t>
            </a:r>
            <a:r>
              <a:rPr lang="en-US" sz="2000" dirty="0" err="1">
                <a:latin typeface="+mn-lt"/>
              </a:rPr>
              <a:t>v∈V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We get an SDP solution.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Rounding procedure: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+mn-lt"/>
              </a:rPr>
              <a:t>Choose a random hyperplane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+mn-lt"/>
              </a:rPr>
              <a:t>Partition the vertices by letting</a:t>
            </a:r>
          </a:p>
          <a:p>
            <a:pPr algn="l"/>
            <a:r>
              <a:rPr lang="en-US" sz="2000" dirty="0">
                <a:latin typeface="+mn-lt"/>
              </a:rPr>
              <a:t>	S = {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 :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is above the hyperplane}</a:t>
            </a:r>
          </a:p>
          <a:p>
            <a:pPr algn="l"/>
            <a:r>
              <a:rPr lang="en-US" sz="2000" dirty="0">
                <a:latin typeface="+mn-lt"/>
              </a:rPr>
              <a:t>	V\S = {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 : 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is below the hyperplane}</a:t>
            </a:r>
          </a:p>
          <a:p>
            <a:pPr marL="457200" indent="-457200" algn="l">
              <a:buAutoNum type="arabicPeriod"/>
            </a:pPr>
            <a:endParaRPr lang="en-US" sz="2000" dirty="0">
              <a:latin typeface="+mn-lt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C0C4694-4571-4067-BB3E-6F3658E90580}"/>
              </a:ext>
            </a:extLst>
          </p:cNvPr>
          <p:cNvCxnSpPr>
            <a:cxnSpLocks/>
          </p:cNvCxnSpPr>
          <p:nvPr/>
        </p:nvCxnSpPr>
        <p:spPr>
          <a:xfrm>
            <a:off x="6691421" y="3692436"/>
            <a:ext cx="1509822" cy="12635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F8078A9-0949-4D9E-99C3-10E978C16166}"/>
              </a:ext>
            </a:extLst>
          </p:cNvPr>
          <p:cNvCxnSpPr>
            <a:cxnSpLocks/>
          </p:cNvCxnSpPr>
          <p:nvPr/>
        </p:nvCxnSpPr>
        <p:spPr>
          <a:xfrm flipV="1">
            <a:off x="6691421" y="3039071"/>
            <a:ext cx="1261728" cy="59188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6B3189F-45E1-46E9-830F-4ABC5A2D53D6}"/>
              </a:ext>
            </a:extLst>
          </p:cNvPr>
          <p:cNvCxnSpPr>
            <a:cxnSpLocks/>
          </p:cNvCxnSpPr>
          <p:nvPr/>
        </p:nvCxnSpPr>
        <p:spPr>
          <a:xfrm>
            <a:off x="6722878" y="3630951"/>
            <a:ext cx="599406" cy="88965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E9E83DC-3AF8-493D-8FB4-87A2904EE6DF}"/>
              </a:ext>
            </a:extLst>
          </p:cNvPr>
          <p:cNvCxnSpPr>
            <a:cxnSpLocks/>
          </p:cNvCxnSpPr>
          <p:nvPr/>
        </p:nvCxnSpPr>
        <p:spPr>
          <a:xfrm flipV="1">
            <a:off x="6664838" y="3092390"/>
            <a:ext cx="1314893" cy="60004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Parallelogram 5">
            <a:extLst>
              <a:ext uri="{FF2B5EF4-FFF2-40B4-BE49-F238E27FC236}">
                <a16:creationId xmlns:a16="http://schemas.microsoft.com/office/drawing/2014/main" id="{EC3FD0BA-5C34-40A8-975E-57E3966162A3}"/>
              </a:ext>
            </a:extLst>
          </p:cNvPr>
          <p:cNvSpPr/>
          <p:nvPr/>
        </p:nvSpPr>
        <p:spPr>
          <a:xfrm>
            <a:off x="4949998" y="2636875"/>
            <a:ext cx="3003151" cy="2215168"/>
          </a:xfrm>
          <a:prstGeom prst="parallelogram">
            <a:avLst>
              <a:gd name="adj" fmla="val 65162"/>
            </a:avLst>
          </a:prstGeom>
          <a:gradFill>
            <a:gsLst>
              <a:gs pos="0">
                <a:schemeClr val="accent4">
                  <a:satMod val="105000"/>
                  <a:tint val="67000"/>
                  <a:alpha val="0"/>
                  <a:lumMod val="49000"/>
                  <a:lumOff val="51000"/>
                </a:schemeClr>
              </a:gs>
              <a:gs pos="70752">
                <a:srgbClr val="FFDB9B"/>
              </a:gs>
              <a:gs pos="73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2576E2F-9F53-4A8C-94A0-EE64DA4F480C}"/>
              </a:ext>
            </a:extLst>
          </p:cNvPr>
          <p:cNvCxnSpPr>
            <a:cxnSpLocks/>
          </p:cNvCxnSpPr>
          <p:nvPr/>
        </p:nvCxnSpPr>
        <p:spPr>
          <a:xfrm flipH="1" flipV="1">
            <a:off x="5486400" y="3630951"/>
            <a:ext cx="1209896" cy="46835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2F110A2-A939-44CE-8E78-478623D5793E}"/>
              </a:ext>
            </a:extLst>
          </p:cNvPr>
          <p:cNvCxnSpPr>
            <a:cxnSpLocks/>
          </p:cNvCxnSpPr>
          <p:nvPr/>
        </p:nvCxnSpPr>
        <p:spPr>
          <a:xfrm flipH="1" flipV="1">
            <a:off x="5741583" y="3070967"/>
            <a:ext cx="949838" cy="59188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8CF1DD4-23B6-40B0-81FB-2CD61E88B9A8}"/>
              </a:ext>
            </a:extLst>
          </p:cNvPr>
          <p:cNvCxnSpPr>
            <a:cxnSpLocks/>
          </p:cNvCxnSpPr>
          <p:nvPr/>
        </p:nvCxnSpPr>
        <p:spPr>
          <a:xfrm flipH="1">
            <a:off x="5798288" y="3660540"/>
            <a:ext cx="866550" cy="74845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20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+mn-lt"/>
                  </a:rPr>
                  <a:t>Q1: How can we choose a random hyperplane in R</a:t>
                </a:r>
                <a:r>
                  <a:rPr lang="en-US" sz="2000" baseline="30000" dirty="0">
                    <a:latin typeface="+mn-lt"/>
                  </a:rPr>
                  <a:t>n</a:t>
                </a:r>
                <a:r>
                  <a:rPr lang="en-US" sz="2000" dirty="0">
                    <a:latin typeface="+mn-lt"/>
                  </a:rPr>
                  <a:t>.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A1: The standard way to do it is to do it is the following:</a:t>
                </a:r>
              </a:p>
              <a:p>
                <a:pPr marL="457200" indent="-457200" algn="l">
                  <a:buAutoNum type="arabicPeriod"/>
                </a:pPr>
                <a:r>
                  <a:rPr lang="en-US" sz="2000" dirty="0">
                    <a:latin typeface="+mn-lt"/>
                  </a:rPr>
                  <a:t>Choose r</a:t>
                </a:r>
                <a:r>
                  <a:rPr lang="en-US" sz="2000" baseline="-25000" dirty="0">
                    <a:latin typeface="+mn-lt"/>
                  </a:rPr>
                  <a:t>1</a:t>
                </a:r>
                <a:r>
                  <a:rPr lang="en-US" sz="2000" dirty="0">
                    <a:latin typeface="+mn-lt"/>
                  </a:rPr>
                  <a:t>,r</a:t>
                </a:r>
                <a:r>
                  <a:rPr lang="en-US" sz="2000" baseline="-25000" dirty="0">
                    <a:latin typeface="+mn-lt"/>
                  </a:rPr>
                  <a:t>2</a:t>
                </a:r>
                <a:r>
                  <a:rPr lang="en-US" sz="2000" dirty="0">
                    <a:latin typeface="+mn-lt"/>
                  </a:rPr>
                  <a:t>…</a:t>
                </a:r>
                <a:r>
                  <a:rPr lang="en-US" sz="2000" dirty="0" err="1">
                    <a:latin typeface="+mn-lt"/>
                  </a:rPr>
                  <a:t>r</a:t>
                </a:r>
                <a:r>
                  <a:rPr lang="en-US" sz="2000" baseline="-25000" dirty="0" err="1">
                    <a:latin typeface="+mn-lt"/>
                  </a:rPr>
                  <a:t>n</a:t>
                </a:r>
                <a:r>
                  <a:rPr lang="en-US" sz="2000" dirty="0">
                    <a:latin typeface="+mn-lt"/>
                  </a:rPr>
                  <a:t> ∈ R according to N(0,1)</a:t>
                </a:r>
              </a:p>
              <a:p>
                <a:pPr marL="457200" indent="-457200" algn="l">
                  <a:buAutoNum type="arabicPeriod"/>
                </a:pPr>
                <a:r>
                  <a:rPr lang="en-US" sz="2000" dirty="0">
                    <a:latin typeface="+mn-lt"/>
                  </a:rPr>
                  <a:t>That is the probability density function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</m:ra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sz="2000" dirty="0">
                  <a:latin typeface="+mn-lt"/>
                </a:endParaRPr>
              </a:p>
              <a:p>
                <a:pPr marL="457200" indent="-457200" algn="l">
                  <a:buAutoNum type="arabicPeriod"/>
                </a:pPr>
                <a:r>
                  <a:rPr lang="en-US" sz="2000" dirty="0">
                    <a:latin typeface="+mn-lt"/>
                  </a:rPr>
                  <a:t>Let r = (r</a:t>
                </a:r>
                <a:r>
                  <a:rPr lang="en-US" sz="2000" baseline="-25000" dirty="0">
                    <a:latin typeface="+mn-lt"/>
                  </a:rPr>
                  <a:t>1</a:t>
                </a:r>
                <a:r>
                  <a:rPr lang="en-US" sz="2000" dirty="0">
                    <a:latin typeface="+mn-lt"/>
                  </a:rPr>
                  <a:t>,r</a:t>
                </a:r>
                <a:r>
                  <a:rPr lang="en-US" sz="2000" baseline="-25000" dirty="0">
                    <a:latin typeface="+mn-lt"/>
                  </a:rPr>
                  <a:t>2</a:t>
                </a:r>
                <a:r>
                  <a:rPr lang="en-US" sz="2000" dirty="0">
                    <a:latin typeface="+mn-lt"/>
                  </a:rPr>
                  <a:t>…</a:t>
                </a:r>
                <a:r>
                  <a:rPr lang="en-US" sz="2000" dirty="0" err="1">
                    <a:latin typeface="+mn-lt"/>
                  </a:rPr>
                  <a:t>r</a:t>
                </a:r>
                <a:r>
                  <a:rPr lang="en-US" sz="2000" baseline="-25000" dirty="0" err="1">
                    <a:latin typeface="+mn-lt"/>
                  </a:rPr>
                  <a:t>n</a:t>
                </a:r>
                <a:r>
                  <a:rPr lang="en-US" sz="2000" dirty="0">
                    <a:latin typeface="+mn-lt"/>
                  </a:rPr>
                  <a:t>) ∈ R</a:t>
                </a:r>
                <a:r>
                  <a:rPr lang="en-US" sz="2000" baseline="30000" dirty="0">
                    <a:latin typeface="+mn-lt"/>
                  </a:rPr>
                  <a:t>n</a:t>
                </a:r>
              </a:p>
              <a:p>
                <a:pPr marL="457200" indent="-457200" algn="l">
                  <a:buAutoNum type="arabicPeriod"/>
                </a:pPr>
                <a:r>
                  <a:rPr lang="en-US" sz="2000" dirty="0">
                    <a:latin typeface="+mn-lt"/>
                  </a:rPr>
                  <a:t>Let H = {x : &lt;</a:t>
                </a:r>
                <a:r>
                  <a:rPr lang="en-US" sz="2000" dirty="0" err="1">
                    <a:latin typeface="+mn-lt"/>
                  </a:rPr>
                  <a:t>x,r</a:t>
                </a:r>
                <a:r>
                  <a:rPr lang="en-US" sz="2000" dirty="0">
                    <a:latin typeface="+mn-lt"/>
                  </a:rPr>
                  <a:t>&gt; = 0}</a:t>
                </a:r>
              </a:p>
              <a:p>
                <a:pPr algn="l"/>
                <a:br>
                  <a:rPr lang="en-US" sz="2000" dirty="0">
                    <a:latin typeface="+mn-lt"/>
                  </a:rPr>
                </a:br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Then, 	S = {u</a:t>
                </a:r>
                <a:r>
                  <a:rPr lang="en-US" sz="2000" dirty="0"/>
                  <a:t> ∈ V : &lt;</a:t>
                </a:r>
                <a:r>
                  <a:rPr lang="en-US" sz="2000" dirty="0" err="1"/>
                  <a:t>x</a:t>
                </a:r>
                <a:r>
                  <a:rPr lang="en-US" sz="2000" baseline="-25000" dirty="0" err="1"/>
                  <a:t>u</a:t>
                </a:r>
                <a:r>
                  <a:rPr lang="en-US" sz="2000" dirty="0" err="1"/>
                  <a:t>,r</a:t>
                </a:r>
                <a:r>
                  <a:rPr lang="en-US" sz="2000" dirty="0"/>
                  <a:t>&gt; </a:t>
                </a:r>
                <a:r>
                  <a:rPr lang="en-US" sz="2000" dirty="0">
                    <a:latin typeface="Albany"/>
                  </a:rPr>
                  <a:t>≥ 0</a:t>
                </a:r>
                <a:r>
                  <a:rPr lang="en-US" sz="2000" dirty="0">
                    <a:latin typeface="+mn-lt"/>
                  </a:rPr>
                  <a:t>} – vectors “above” the hyperplane</a:t>
                </a:r>
                <a:br>
                  <a:rPr lang="en-US" sz="2000" dirty="0">
                    <a:latin typeface="+mn-lt"/>
                  </a:rPr>
                </a:br>
                <a:r>
                  <a:rPr lang="en-US" sz="2000" dirty="0">
                    <a:latin typeface="+mn-lt"/>
                  </a:rPr>
                  <a:t>and 	V\</a:t>
                </a:r>
                <a:r>
                  <a:rPr lang="pt-BR" sz="2000" dirty="0">
                    <a:latin typeface="+mn-lt"/>
                  </a:rPr>
                  <a:t>S = {u ∈ V : &lt;x</a:t>
                </a:r>
                <a:r>
                  <a:rPr lang="pt-BR" sz="2000" baseline="-25000" dirty="0">
                    <a:latin typeface="+mn-lt"/>
                  </a:rPr>
                  <a:t>u</a:t>
                </a:r>
                <a:r>
                  <a:rPr lang="pt-BR" sz="2000" dirty="0">
                    <a:latin typeface="+mn-lt"/>
                  </a:rPr>
                  <a:t>,r&gt; &lt; 0} – vectors “below” the hyperplane</a:t>
                </a:r>
                <a:br>
                  <a:rPr lang="pt-BR" sz="2000" dirty="0">
                    <a:latin typeface="+mn-lt"/>
                  </a:rPr>
                </a:br>
                <a:endParaRPr lang="en-US" sz="2000" dirty="0">
                  <a:latin typeface="+mn-lt"/>
                </a:endParaRP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89" t="-166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Parallelogram 5">
            <a:extLst>
              <a:ext uri="{FF2B5EF4-FFF2-40B4-BE49-F238E27FC236}">
                <a16:creationId xmlns:a16="http://schemas.microsoft.com/office/drawing/2014/main" id="{EC3FD0BA-5C34-40A8-975E-57E3966162A3}"/>
              </a:ext>
            </a:extLst>
          </p:cNvPr>
          <p:cNvSpPr/>
          <p:nvPr/>
        </p:nvSpPr>
        <p:spPr>
          <a:xfrm rot="21268592">
            <a:off x="6897661" y="2331625"/>
            <a:ext cx="3026607" cy="1460146"/>
          </a:xfrm>
          <a:prstGeom prst="parallelogram">
            <a:avLst>
              <a:gd name="adj" fmla="val 65162"/>
            </a:avLst>
          </a:prstGeom>
          <a:gradFill>
            <a:gsLst>
              <a:gs pos="0">
                <a:schemeClr val="accent4">
                  <a:satMod val="105000"/>
                  <a:tint val="67000"/>
                  <a:alpha val="0"/>
                  <a:lumMod val="49000"/>
                  <a:lumOff val="51000"/>
                </a:schemeClr>
              </a:gs>
              <a:gs pos="70752">
                <a:srgbClr val="FFDB9B"/>
              </a:gs>
              <a:gs pos="73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2F110A2-A939-44CE-8E78-478623D5793E}"/>
              </a:ext>
            </a:extLst>
          </p:cNvPr>
          <p:cNvCxnSpPr>
            <a:cxnSpLocks/>
          </p:cNvCxnSpPr>
          <p:nvPr/>
        </p:nvCxnSpPr>
        <p:spPr>
          <a:xfrm flipH="1" flipV="1">
            <a:off x="7737565" y="1518381"/>
            <a:ext cx="673399" cy="134194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" name="Parallelogram 4">
            <a:extLst>
              <a:ext uri="{FF2B5EF4-FFF2-40B4-BE49-F238E27FC236}">
                <a16:creationId xmlns:a16="http://schemas.microsoft.com/office/drawing/2014/main" id="{83665FA8-CF75-457B-B005-437D916D4D90}"/>
              </a:ext>
            </a:extLst>
          </p:cNvPr>
          <p:cNvSpPr/>
          <p:nvPr/>
        </p:nvSpPr>
        <p:spPr>
          <a:xfrm rot="8733511">
            <a:off x="8115381" y="2565198"/>
            <a:ext cx="287079" cy="414669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Rounded Rectangle 8">
            <a:extLst>
              <a:ext uri="{FF2B5EF4-FFF2-40B4-BE49-F238E27FC236}">
                <a16:creationId xmlns:a16="http://schemas.microsoft.com/office/drawing/2014/main" id="{74735BA2-05E2-4762-8F32-C9895DA8B8CE}"/>
              </a:ext>
            </a:extLst>
          </p:cNvPr>
          <p:cNvSpPr/>
          <p:nvPr/>
        </p:nvSpPr>
        <p:spPr>
          <a:xfrm>
            <a:off x="4005850" y="4580164"/>
            <a:ext cx="5657129" cy="101256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u="sng" dirty="0"/>
              <a:t>Fact</a:t>
            </a:r>
            <a:r>
              <a:rPr lang="en-US" sz="2000" dirty="0"/>
              <a:t>: The distribution of r is </a:t>
            </a:r>
            <a:r>
              <a:rPr lang="en-CA" sz="2000" dirty="0"/>
              <a:t>spherically symmetric.</a:t>
            </a:r>
          </a:p>
        </p:txBody>
      </p:sp>
    </p:spTree>
    <p:extLst>
      <p:ext uri="{BB962C8B-B14F-4D97-AF65-F5344CB8AC3E}">
        <p14:creationId xmlns:p14="http://schemas.microsoft.com/office/powerpoint/2010/main" val="3468847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1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dirty="0">
                    <a:latin typeface="+mn-lt"/>
                  </a:rPr>
                  <a:t>Q: How can we sample r</a:t>
                </a:r>
                <a:r>
                  <a:rPr lang="en-US" sz="2000" baseline="-25000" dirty="0">
                    <a:latin typeface="+mn-lt"/>
                  </a:rPr>
                  <a:t>1</a:t>
                </a:r>
                <a:r>
                  <a:rPr lang="en-US" sz="2000" dirty="0">
                    <a:latin typeface="+mn-lt"/>
                  </a:rPr>
                  <a:t>,r</a:t>
                </a:r>
                <a:r>
                  <a:rPr lang="en-US" sz="2000" baseline="-25000" dirty="0">
                    <a:latin typeface="+mn-lt"/>
                  </a:rPr>
                  <a:t>2</a:t>
                </a:r>
                <a:r>
                  <a:rPr lang="en-US" sz="2000" dirty="0">
                    <a:latin typeface="+mn-lt"/>
                  </a:rPr>
                  <a:t>…</a:t>
                </a:r>
                <a:r>
                  <a:rPr lang="en-US" sz="2000" dirty="0" err="1">
                    <a:latin typeface="+mn-lt"/>
                  </a:rPr>
                  <a:t>r</a:t>
                </a:r>
                <a:r>
                  <a:rPr lang="en-US" sz="2000" baseline="-25000" dirty="0" err="1">
                    <a:latin typeface="+mn-lt"/>
                  </a:rPr>
                  <a:t>n</a:t>
                </a:r>
                <a:r>
                  <a:rPr lang="en-US" sz="2000" dirty="0">
                    <a:latin typeface="+mn-lt"/>
                  </a:rPr>
                  <a:t> ∈ R according to N(0,1)?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That is the probability density function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𝜋</m:t>
                            </m:r>
                          </m:e>
                        </m:ra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Choose a uniform s∈[0,1], and output </a:t>
                </a:r>
                <a:r>
                  <a:rPr lang="en-US" sz="2000" dirty="0" err="1">
                    <a:latin typeface="+mn-lt"/>
                  </a:rPr>
                  <a:t>r</a:t>
                </a:r>
                <a:r>
                  <a:rPr lang="en-US" sz="2000" baseline="-25000" dirty="0" err="1">
                    <a:latin typeface="+mn-lt"/>
                  </a:rPr>
                  <a:t>i</a:t>
                </a:r>
                <a:r>
                  <a:rPr lang="en-US" sz="2000" dirty="0">
                    <a:latin typeface="+mn-lt"/>
                  </a:rPr>
                  <a:t> such that </a:t>
                </a:r>
                <a:r>
                  <a:rPr lang="en-US" sz="2000" dirty="0" err="1">
                    <a:latin typeface="+mn-lt"/>
                  </a:rPr>
                  <a:t>Pr</a:t>
                </a:r>
                <a:r>
                  <a:rPr lang="en-US" sz="2000" dirty="0">
                    <a:latin typeface="+mn-lt"/>
                  </a:rPr>
                  <a:t>[N(0,1) ≤ r] = s.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921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Image for post">
            <a:extLst>
              <a:ext uri="{FF2B5EF4-FFF2-40B4-BE49-F238E27FC236}">
                <a16:creationId xmlns:a16="http://schemas.microsoft.com/office/drawing/2014/main" id="{2EE4D840-E7E4-4584-9307-B1473EE4A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576" y="3594394"/>
            <a:ext cx="6422065" cy="3211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0099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&gt;)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||x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||=1		for all </a:t>
            </a:r>
            <a:r>
              <a:rPr lang="en-US" sz="2000" dirty="0" err="1">
                <a:latin typeface="+mn-lt"/>
              </a:rPr>
              <a:t>v∈V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Solve the SDP</a:t>
            </a:r>
          </a:p>
          <a:p>
            <a:pPr algn="l"/>
            <a:r>
              <a:rPr lang="en-US" sz="2000" dirty="0">
                <a:latin typeface="+mn-lt"/>
              </a:rPr>
              <a:t>Round the SDP solution using a random hyperplane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Let us compute the expected value of the cut</a:t>
            </a:r>
          </a:p>
          <a:p>
            <a:pPr algn="l"/>
            <a:r>
              <a:rPr lang="en-US" sz="2000" dirty="0">
                <a:latin typeface="+mn-lt"/>
              </a:rPr>
              <a:t>E[value of the cut] = </a:t>
            </a:r>
            <a:r>
              <a:rPr lang="el-GR" sz="2000" dirty="0"/>
              <a:t>Σ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)∈E</a:t>
            </a:r>
            <a:r>
              <a:rPr lang="en-US" sz="2000" dirty="0">
                <a:latin typeface="+mn-lt"/>
              </a:rPr>
              <a:t>E[1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is in the cut</a:t>
            </a:r>
            <a:r>
              <a:rPr lang="en-US" sz="2000" dirty="0">
                <a:latin typeface="+mn-lt"/>
              </a:rPr>
              <a:t>]=</a:t>
            </a:r>
            <a:r>
              <a:rPr lang="el-GR" sz="2000" dirty="0"/>
              <a:t> Σ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)∈</a:t>
            </a:r>
            <a:r>
              <a:rPr lang="en-US" sz="2000" baseline="-25000" dirty="0" err="1"/>
              <a:t>E</a:t>
            </a:r>
            <a:r>
              <a:rPr lang="en-US" sz="2000" dirty="0" err="1"/>
              <a:t>Pr</a:t>
            </a:r>
            <a:r>
              <a:rPr lang="en-US" sz="2000" dirty="0"/>
              <a:t>[(</a:t>
            </a:r>
            <a:r>
              <a:rPr lang="en-US" sz="2000" dirty="0" err="1"/>
              <a:t>u,v</a:t>
            </a:r>
            <a:r>
              <a:rPr lang="en-US" sz="2000" dirty="0"/>
              <a:t>) is in the cut]</a:t>
            </a:r>
          </a:p>
          <a:p>
            <a:pPr algn="l"/>
            <a:r>
              <a:rPr lang="en-US" sz="2000" dirty="0">
                <a:latin typeface="+mn-lt"/>
              </a:rPr>
              <a:t>We want to compare it to the SDP value, which is</a:t>
            </a:r>
          </a:p>
          <a:p>
            <a:pPr algn="ctr"/>
            <a:r>
              <a:rPr lang="el-GR" sz="2000" dirty="0"/>
              <a:t>Σ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)∈E</a:t>
            </a:r>
            <a:r>
              <a:rPr lang="en-US" sz="2000" dirty="0">
                <a:latin typeface="+mn-lt"/>
              </a:rPr>
              <a:t>½(1 - &lt;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 err="1">
                <a:latin typeface="+mn-lt"/>
              </a:rPr>
              <a:t>,x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>
                <a:latin typeface="+mn-lt"/>
              </a:rPr>
              <a:t>&gt;)</a:t>
            </a:r>
          </a:p>
          <a:p>
            <a:pPr algn="l"/>
            <a:r>
              <a:rPr lang="en-US" sz="2000" dirty="0">
                <a:latin typeface="+mn-lt"/>
              </a:rPr>
              <a:t>We want to show that </a:t>
            </a:r>
            <a:r>
              <a:rPr lang="en-US" sz="2000" dirty="0"/>
              <a:t>E[value of the cut]&gt;= 0.878*(</a:t>
            </a:r>
            <a:r>
              <a:rPr lang="el-GR" sz="2000" dirty="0"/>
              <a:t>Σ</a:t>
            </a:r>
            <a:r>
              <a:rPr lang="en-US" sz="2000" baseline="-25000" dirty="0"/>
              <a:t>(</a:t>
            </a:r>
            <a:r>
              <a:rPr lang="en-US" sz="2000" baseline="-25000" dirty="0" err="1"/>
              <a:t>u,v</a:t>
            </a:r>
            <a:r>
              <a:rPr lang="en-US" sz="2000" baseline="-25000" dirty="0"/>
              <a:t>)∈E</a:t>
            </a:r>
            <a:r>
              <a:rPr lang="en-US" sz="2000" dirty="0"/>
              <a:t>½(1 - &lt;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,x</a:t>
            </a:r>
            <a:r>
              <a:rPr lang="en-US" sz="2000" baseline="-25000" dirty="0" err="1"/>
              <a:t>v</a:t>
            </a:r>
            <a:r>
              <a:rPr lang="en-US" sz="2000" dirty="0"/>
              <a:t>&gt;))</a:t>
            </a:r>
            <a:endParaRPr lang="en-US" sz="2000" dirty="0">
              <a:latin typeface="+mn-lt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C0C4694-4571-4067-BB3E-6F3658E90580}"/>
              </a:ext>
            </a:extLst>
          </p:cNvPr>
          <p:cNvCxnSpPr>
            <a:cxnSpLocks/>
          </p:cNvCxnSpPr>
          <p:nvPr/>
        </p:nvCxnSpPr>
        <p:spPr>
          <a:xfrm>
            <a:off x="7827595" y="3206623"/>
            <a:ext cx="1509822" cy="12635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F8078A9-0949-4D9E-99C3-10E978C16166}"/>
              </a:ext>
            </a:extLst>
          </p:cNvPr>
          <p:cNvCxnSpPr>
            <a:cxnSpLocks/>
          </p:cNvCxnSpPr>
          <p:nvPr/>
        </p:nvCxnSpPr>
        <p:spPr>
          <a:xfrm flipV="1">
            <a:off x="7827595" y="2553258"/>
            <a:ext cx="1261728" cy="59188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6B3189F-45E1-46E9-830F-4ABC5A2D53D6}"/>
              </a:ext>
            </a:extLst>
          </p:cNvPr>
          <p:cNvCxnSpPr>
            <a:cxnSpLocks/>
          </p:cNvCxnSpPr>
          <p:nvPr/>
        </p:nvCxnSpPr>
        <p:spPr>
          <a:xfrm>
            <a:off x="7859052" y="3145138"/>
            <a:ext cx="599406" cy="88965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E9E83DC-3AF8-493D-8FB4-87A2904EE6DF}"/>
              </a:ext>
            </a:extLst>
          </p:cNvPr>
          <p:cNvCxnSpPr>
            <a:cxnSpLocks/>
          </p:cNvCxnSpPr>
          <p:nvPr/>
        </p:nvCxnSpPr>
        <p:spPr>
          <a:xfrm flipV="1">
            <a:off x="7801012" y="2606577"/>
            <a:ext cx="1314893" cy="60004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Parallelogram 5">
            <a:extLst>
              <a:ext uri="{FF2B5EF4-FFF2-40B4-BE49-F238E27FC236}">
                <a16:creationId xmlns:a16="http://schemas.microsoft.com/office/drawing/2014/main" id="{EC3FD0BA-5C34-40A8-975E-57E3966162A3}"/>
              </a:ext>
            </a:extLst>
          </p:cNvPr>
          <p:cNvSpPr/>
          <p:nvPr/>
        </p:nvSpPr>
        <p:spPr>
          <a:xfrm>
            <a:off x="6357476" y="1949043"/>
            <a:ext cx="3003151" cy="2215168"/>
          </a:xfrm>
          <a:prstGeom prst="parallelogram">
            <a:avLst>
              <a:gd name="adj" fmla="val 65162"/>
            </a:avLst>
          </a:prstGeom>
          <a:gradFill>
            <a:gsLst>
              <a:gs pos="0">
                <a:schemeClr val="accent4">
                  <a:satMod val="105000"/>
                  <a:tint val="67000"/>
                  <a:alpha val="0"/>
                  <a:lumMod val="49000"/>
                  <a:lumOff val="51000"/>
                </a:schemeClr>
              </a:gs>
              <a:gs pos="70752">
                <a:srgbClr val="FFDB9B"/>
              </a:gs>
              <a:gs pos="73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2576E2F-9F53-4A8C-94A0-EE64DA4F480C}"/>
              </a:ext>
            </a:extLst>
          </p:cNvPr>
          <p:cNvCxnSpPr>
            <a:cxnSpLocks/>
          </p:cNvCxnSpPr>
          <p:nvPr/>
        </p:nvCxnSpPr>
        <p:spPr>
          <a:xfrm flipH="1" flipV="1">
            <a:off x="6622574" y="3145138"/>
            <a:ext cx="1209896" cy="468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2F110A2-A939-44CE-8E78-478623D5793E}"/>
              </a:ext>
            </a:extLst>
          </p:cNvPr>
          <p:cNvCxnSpPr>
            <a:cxnSpLocks/>
          </p:cNvCxnSpPr>
          <p:nvPr/>
        </p:nvCxnSpPr>
        <p:spPr>
          <a:xfrm flipH="1" flipV="1">
            <a:off x="6877757" y="2585154"/>
            <a:ext cx="949838" cy="591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8CF1DD4-23B6-40B0-81FB-2CD61E88B9A8}"/>
              </a:ext>
            </a:extLst>
          </p:cNvPr>
          <p:cNvCxnSpPr>
            <a:cxnSpLocks/>
          </p:cNvCxnSpPr>
          <p:nvPr/>
        </p:nvCxnSpPr>
        <p:spPr>
          <a:xfrm flipH="1">
            <a:off x="6934462" y="3174727"/>
            <a:ext cx="866550" cy="7484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883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>
                    <a:latin typeface="+mn-lt"/>
                  </a:rPr>
                  <a:t>Claim</a:t>
                </a:r>
                <a:r>
                  <a:rPr lang="en-US" sz="2000" dirty="0">
                    <a:latin typeface="+mn-lt"/>
                  </a:rPr>
                  <a:t>: </a:t>
                </a:r>
                <a:r>
                  <a:rPr lang="en-US" sz="2000" dirty="0" err="1">
                    <a:latin typeface="+mn-lt"/>
                  </a:rPr>
                  <a:t>Pr</a:t>
                </a:r>
                <a:r>
                  <a:rPr lang="en-US" sz="2000" dirty="0">
                    <a:latin typeface="+mn-lt"/>
                  </a:rPr>
                  <a:t>[(</a:t>
                </a:r>
                <a:r>
                  <a:rPr lang="en-US" sz="2000" dirty="0" err="1">
                    <a:latin typeface="+mn-lt"/>
                  </a:rPr>
                  <a:t>u,v</a:t>
                </a:r>
                <a:r>
                  <a:rPr lang="en-US" sz="2000" dirty="0">
                    <a:latin typeface="+mn-lt"/>
                  </a:rPr>
                  <a:t>) is in the cut] = </a:t>
                </a:r>
                <a:r>
                  <a:rPr lang="en-US" sz="2000" dirty="0" err="1">
                    <a:latin typeface="+mn-lt"/>
                  </a:rPr>
                  <a:t>arccos</a:t>
                </a:r>
                <a:r>
                  <a:rPr lang="en-US" sz="2000" dirty="0">
                    <a:latin typeface="+mn-lt"/>
                  </a:rPr>
                  <a:t>(&lt;</a:t>
                </a:r>
                <a:r>
                  <a:rPr lang="en-US" sz="2000" dirty="0" err="1">
                    <a:latin typeface="+mn-lt"/>
                  </a:rPr>
                  <a:t>x</a:t>
                </a:r>
                <a:r>
                  <a:rPr lang="en-US" sz="2000" baseline="-25000" dirty="0" err="1">
                    <a:latin typeface="+mn-lt"/>
                  </a:rPr>
                  <a:t>u</a:t>
                </a:r>
                <a:r>
                  <a:rPr lang="en-US" sz="2000" dirty="0" err="1">
                    <a:latin typeface="+mn-lt"/>
                  </a:rPr>
                  <a:t>,x</a:t>
                </a:r>
                <a:r>
                  <a:rPr lang="en-US" sz="2000" baseline="-25000" dirty="0" err="1">
                    <a:latin typeface="+mn-lt"/>
                  </a:rPr>
                  <a:t>v</a:t>
                </a:r>
                <a:r>
                  <a:rPr lang="en-US" sz="2000" dirty="0">
                    <a:latin typeface="+mn-lt"/>
                  </a:rPr>
                  <a:t>&gt;))/</a:t>
                </a:r>
                <a:r>
                  <a:rPr lang="el-GR" sz="2000" dirty="0">
                    <a:latin typeface="+mn-lt"/>
                  </a:rPr>
                  <a:t>π</a:t>
                </a:r>
                <a:endParaRPr lang="en-US" sz="2000" dirty="0">
                  <a:latin typeface="+mn-lt"/>
                </a:endParaRPr>
              </a:p>
              <a:p>
                <a:pPr algn="l"/>
                <a:endParaRPr lang="en-US" sz="2000" dirty="0">
                  <a:latin typeface="+mn-lt"/>
                </a:endParaRPr>
              </a:p>
              <a:p>
                <a:pPr algn="l"/>
                <a:endParaRPr lang="en-US" sz="2000" u="sng" dirty="0">
                  <a:latin typeface="+mn-lt"/>
                </a:endParaRPr>
              </a:p>
              <a:p>
                <a:pPr algn="l"/>
                <a:r>
                  <a:rPr lang="en-US" sz="2000" u="sng" dirty="0">
                    <a:latin typeface="+mn-lt"/>
                  </a:rPr>
                  <a:t>Proof</a:t>
                </a:r>
                <a:r>
                  <a:rPr lang="en-US" sz="2000" dirty="0">
                    <a:latin typeface="+mn-lt"/>
                  </a:rPr>
                  <a:t>: Observe that  </a:t>
                </a:r>
                <a:r>
                  <a:rPr lang="en-US" sz="2000" dirty="0" err="1">
                    <a:latin typeface="+mn-lt"/>
                  </a:rPr>
                  <a:t>Pr</a:t>
                </a:r>
                <a:r>
                  <a:rPr lang="en-US" sz="2000" dirty="0">
                    <a:latin typeface="+mn-lt"/>
                  </a:rPr>
                  <a:t>[(</a:t>
                </a:r>
                <a:r>
                  <a:rPr lang="en-US" sz="2000" dirty="0" err="1">
                    <a:latin typeface="+mn-lt"/>
                  </a:rPr>
                  <a:t>u,v</a:t>
                </a:r>
                <a:r>
                  <a:rPr lang="en-US" sz="2000" dirty="0">
                    <a:latin typeface="+mn-lt"/>
                  </a:rPr>
                  <a:t>) is in the cut] is proportional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to the  angle between </a:t>
                </a:r>
                <a:r>
                  <a:rPr lang="en-US" sz="2000" dirty="0" err="1">
                    <a:latin typeface="+mn-lt"/>
                  </a:rPr>
                  <a:t>x</a:t>
                </a:r>
                <a:r>
                  <a:rPr lang="en-US" sz="2000" baseline="-25000" dirty="0" err="1">
                    <a:latin typeface="+mn-lt"/>
                  </a:rPr>
                  <a:t>u</a:t>
                </a:r>
                <a:r>
                  <a:rPr lang="en-US" sz="2000" dirty="0">
                    <a:latin typeface="+mn-lt"/>
                  </a:rPr>
                  <a:t> and x</a:t>
                </a:r>
                <a:r>
                  <a:rPr lang="en-US" sz="2000" baseline="-25000" dirty="0">
                    <a:latin typeface="+mn-lt"/>
                  </a:rPr>
                  <a:t>v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That is, </a:t>
                </a:r>
                <a:r>
                  <a:rPr lang="en-US" sz="2000" dirty="0" err="1">
                    <a:latin typeface="+mn-lt"/>
                  </a:rPr>
                  <a:t>Pr</a:t>
                </a:r>
                <a:r>
                  <a:rPr lang="en-US" sz="2000" dirty="0">
                    <a:latin typeface="+mn-lt"/>
                  </a:rPr>
                  <a:t>[(</a:t>
                </a:r>
                <a:r>
                  <a:rPr lang="en-US" sz="2000" dirty="0" err="1">
                    <a:latin typeface="+mn-lt"/>
                  </a:rPr>
                  <a:t>u,v</a:t>
                </a:r>
                <a:r>
                  <a:rPr lang="en-US" sz="2000" dirty="0">
                    <a:latin typeface="+mn-lt"/>
                  </a:rPr>
                  <a:t>) is in the cut]  = angle between </a:t>
                </a:r>
                <a:r>
                  <a:rPr lang="en-US" sz="2000" dirty="0" err="1">
                    <a:latin typeface="+mn-lt"/>
                  </a:rPr>
                  <a:t>x</a:t>
                </a:r>
                <a:r>
                  <a:rPr lang="en-US" sz="2000" baseline="-25000" dirty="0" err="1">
                    <a:latin typeface="+mn-lt"/>
                  </a:rPr>
                  <a:t>u</a:t>
                </a:r>
                <a:r>
                  <a:rPr lang="en-US" sz="2000" dirty="0" err="1">
                    <a:latin typeface="+mn-lt"/>
                  </a:rPr>
                  <a:t>,x</a:t>
                </a:r>
                <a:r>
                  <a:rPr lang="en-US" sz="2000" baseline="-25000" dirty="0" err="1">
                    <a:latin typeface="+mn-lt"/>
                  </a:rPr>
                  <a:t>v</a:t>
                </a:r>
                <a:r>
                  <a:rPr lang="en-US" sz="2000" baseline="-25000" dirty="0">
                    <a:latin typeface="+mn-lt"/>
                  </a:rPr>
                  <a:t> </a:t>
                </a:r>
                <a:r>
                  <a:rPr lang="en-US" sz="2000" dirty="0">
                    <a:latin typeface="+mn-lt"/>
                  </a:rPr>
                  <a:t>/ π = 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arccos</m:t>
                            </m:r>
                          </m:fName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Therefore</a:t>
                </a:r>
              </a:p>
              <a:p>
                <a:pPr algn="ctr"/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size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of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the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cut</m:t>
                        </m:r>
                      </m:e>
                    </m:d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arccos</m:t>
                                </m:r>
                              </m:fName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(&lt;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&gt;)</m:t>
                                </m:r>
                              </m:e>
                            </m:func>
                          </m:num>
                          <m:den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𝜋</m:t>
                            </m:r>
                          </m:den>
                        </m:f>
                      </m:e>
                    </m:nary>
                  </m:oMath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How do we compare this to the SDP value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  <m:sup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000" dirty="0">
                    <a:latin typeface="+mn-lt"/>
                  </a:rPr>
                  <a:t>?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665" b="-11140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C0C4694-4571-4067-BB3E-6F3658E90580}"/>
              </a:ext>
            </a:extLst>
          </p:cNvPr>
          <p:cNvCxnSpPr>
            <a:cxnSpLocks/>
          </p:cNvCxnSpPr>
          <p:nvPr/>
        </p:nvCxnSpPr>
        <p:spPr>
          <a:xfrm>
            <a:off x="8042609" y="2217795"/>
            <a:ext cx="1509822" cy="12635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F8078A9-0949-4D9E-99C3-10E978C16166}"/>
              </a:ext>
            </a:extLst>
          </p:cNvPr>
          <p:cNvCxnSpPr>
            <a:cxnSpLocks/>
          </p:cNvCxnSpPr>
          <p:nvPr/>
        </p:nvCxnSpPr>
        <p:spPr>
          <a:xfrm flipV="1">
            <a:off x="8042609" y="1564430"/>
            <a:ext cx="1261728" cy="59188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6B3189F-45E1-46E9-830F-4ABC5A2D53D6}"/>
              </a:ext>
            </a:extLst>
          </p:cNvPr>
          <p:cNvCxnSpPr>
            <a:cxnSpLocks/>
          </p:cNvCxnSpPr>
          <p:nvPr/>
        </p:nvCxnSpPr>
        <p:spPr>
          <a:xfrm>
            <a:off x="8074066" y="2156310"/>
            <a:ext cx="599406" cy="88965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E9E83DC-3AF8-493D-8FB4-87A2904EE6DF}"/>
              </a:ext>
            </a:extLst>
          </p:cNvPr>
          <p:cNvCxnSpPr>
            <a:cxnSpLocks/>
          </p:cNvCxnSpPr>
          <p:nvPr/>
        </p:nvCxnSpPr>
        <p:spPr>
          <a:xfrm flipV="1">
            <a:off x="8016026" y="1617749"/>
            <a:ext cx="1314893" cy="60004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Parallelogram 5">
            <a:extLst>
              <a:ext uri="{FF2B5EF4-FFF2-40B4-BE49-F238E27FC236}">
                <a16:creationId xmlns:a16="http://schemas.microsoft.com/office/drawing/2014/main" id="{EC3FD0BA-5C34-40A8-975E-57E3966162A3}"/>
              </a:ext>
            </a:extLst>
          </p:cNvPr>
          <p:cNvSpPr/>
          <p:nvPr/>
        </p:nvSpPr>
        <p:spPr>
          <a:xfrm>
            <a:off x="6572490" y="960215"/>
            <a:ext cx="3003151" cy="2215168"/>
          </a:xfrm>
          <a:prstGeom prst="parallelogram">
            <a:avLst>
              <a:gd name="adj" fmla="val 65162"/>
            </a:avLst>
          </a:prstGeom>
          <a:gradFill>
            <a:gsLst>
              <a:gs pos="0">
                <a:schemeClr val="accent4">
                  <a:satMod val="105000"/>
                  <a:tint val="67000"/>
                  <a:alpha val="0"/>
                  <a:lumMod val="49000"/>
                  <a:lumOff val="51000"/>
                </a:schemeClr>
              </a:gs>
              <a:gs pos="70752">
                <a:srgbClr val="FFDB9B"/>
              </a:gs>
              <a:gs pos="73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2576E2F-9F53-4A8C-94A0-EE64DA4F480C}"/>
              </a:ext>
            </a:extLst>
          </p:cNvPr>
          <p:cNvCxnSpPr>
            <a:cxnSpLocks/>
          </p:cNvCxnSpPr>
          <p:nvPr/>
        </p:nvCxnSpPr>
        <p:spPr>
          <a:xfrm flipH="1" flipV="1">
            <a:off x="6837588" y="2156310"/>
            <a:ext cx="1209896" cy="468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2F110A2-A939-44CE-8E78-478623D5793E}"/>
              </a:ext>
            </a:extLst>
          </p:cNvPr>
          <p:cNvCxnSpPr>
            <a:cxnSpLocks/>
          </p:cNvCxnSpPr>
          <p:nvPr/>
        </p:nvCxnSpPr>
        <p:spPr>
          <a:xfrm flipH="1" flipV="1">
            <a:off x="7092771" y="1596326"/>
            <a:ext cx="949838" cy="591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8CF1DD4-23B6-40B0-81FB-2CD61E88B9A8}"/>
              </a:ext>
            </a:extLst>
          </p:cNvPr>
          <p:cNvCxnSpPr>
            <a:cxnSpLocks/>
          </p:cNvCxnSpPr>
          <p:nvPr/>
        </p:nvCxnSpPr>
        <p:spPr>
          <a:xfrm flipH="1">
            <a:off x="7149476" y="2185899"/>
            <a:ext cx="866550" cy="7484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010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b="0" i="0" dirty="0">
                    <a:latin typeface="Cambria Math" panose="02040503050406030204" pitchFamily="18" charset="0"/>
                  </a:rPr>
                  <a:t>We have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size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of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the</m:t>
                        </m:r>
                        <m:r>
                          <a:rPr lang="en-US" sz="20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cut</m:t>
                        </m:r>
                      </m:e>
                    </m:d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d>
                          <m:d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arccos</m:t>
                                </m:r>
                              </m:fName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(&lt;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sSub>
                                  <m:sSubPr>
                                    <m:ctrlP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US" sz="2000" i="1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sub>
                                </m:sSub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&gt;)</m:t>
                                </m:r>
                              </m:e>
                            </m:func>
                          </m:num>
                          <m:den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𝜋</m:t>
                            </m:r>
                          </m:den>
                        </m:f>
                      </m:e>
                    </m:nary>
                  </m:oMath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SDP value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d>
                          <m:d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d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  <m:sup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&lt;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sub>
                            </m:s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&gt;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sz="2000" dirty="0">
                    <a:latin typeface="+mn-lt"/>
                  </a:rPr>
                  <a:t>.</a:t>
                </a:r>
              </a:p>
              <a:p>
                <a:pPr algn="l"/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Let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𝐺𝑊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:=</m:t>
                        </m:r>
                        <m:limLow>
                          <m:limLow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−1≤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≤1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arccos</m:t>
                                </m:r>
                              </m:fName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e>
                            </m:func>
                          </m:num>
                          <m:den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den>
                        </m:f>
                      </m:e>
                    </m:func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=0.878</m:t>
                    </m:r>
                  </m:oMath>
                </a14:m>
                <a:endParaRPr lang="en-US" sz="200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Then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size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of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the</m:t>
                        </m:r>
                        <m:r>
                          <a:rPr lang="en-US" sz="20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2000">
                            <a:latin typeface="Cambria Math" panose="02040503050406030204" pitchFamily="18" charset="0"/>
                          </a:rPr>
                          <m:t>cut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𝐺𝑊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𝑆𝐷𝑃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𝑣𝑎𝑙𝑢𝑒</m:t>
                    </m:r>
                  </m:oMath>
                </a14:m>
                <a:endParaRPr lang="en-US" sz="2000" b="0" dirty="0">
                  <a:latin typeface="+mn-lt"/>
                </a:endParaRPr>
              </a:p>
              <a:p>
                <a:pPr algn="l"/>
                <a:r>
                  <a:rPr lang="en-US" sz="2000" dirty="0">
                    <a:latin typeface="+mn-lt"/>
                  </a:rPr>
                  <a:t>Since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𝑆𝐷𝑃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𝑣𝑎𝑙𝑢𝑒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𝑚𝑎𝑥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𝑐𝑢𝑡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000" dirty="0">
                    <a:latin typeface="+mn-lt"/>
                  </a:rPr>
                  <a:t>,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we conclude that the algorithms is a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0.878-approximation for max-cut,</a:t>
                </a:r>
              </a:p>
              <a:p>
                <a:pPr algn="l"/>
                <a:r>
                  <a:rPr lang="en-US" sz="2000" dirty="0">
                    <a:latin typeface="+mn-lt"/>
                  </a:rPr>
                  <a:t>i.e.,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size</m:t>
                            </m:r>
                            <m:r>
                              <a:rPr lang="en-US" sz="200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of</m:t>
                            </m:r>
                            <m:r>
                              <a:rPr lang="en-US" sz="200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the</m:t>
                            </m:r>
                            <m:r>
                              <a:rPr lang="en-US" sz="200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cut</m:t>
                            </m:r>
                          </m:e>
                        </m:d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𝑐𝑢𝑡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𝐺𝑊</m:t>
                        </m:r>
                      </m:sub>
                    </m:sSub>
                  </m:oMath>
                </a14:m>
                <a:r>
                  <a:rPr lang="en-US" sz="2000" dirty="0">
                    <a:latin typeface="+mn-lt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256" b="-3585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C0C4694-4571-4067-BB3E-6F3658E90580}"/>
              </a:ext>
            </a:extLst>
          </p:cNvPr>
          <p:cNvCxnSpPr>
            <a:cxnSpLocks/>
          </p:cNvCxnSpPr>
          <p:nvPr/>
        </p:nvCxnSpPr>
        <p:spPr>
          <a:xfrm>
            <a:off x="8042609" y="2217795"/>
            <a:ext cx="1509822" cy="126359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F8078A9-0949-4D9E-99C3-10E978C16166}"/>
              </a:ext>
            </a:extLst>
          </p:cNvPr>
          <p:cNvCxnSpPr>
            <a:cxnSpLocks/>
          </p:cNvCxnSpPr>
          <p:nvPr/>
        </p:nvCxnSpPr>
        <p:spPr>
          <a:xfrm flipV="1">
            <a:off x="8042609" y="1564430"/>
            <a:ext cx="1261728" cy="59188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6B3189F-45E1-46E9-830F-4ABC5A2D53D6}"/>
              </a:ext>
            </a:extLst>
          </p:cNvPr>
          <p:cNvCxnSpPr>
            <a:cxnSpLocks/>
          </p:cNvCxnSpPr>
          <p:nvPr/>
        </p:nvCxnSpPr>
        <p:spPr>
          <a:xfrm>
            <a:off x="8074066" y="2156310"/>
            <a:ext cx="599406" cy="88965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1E9E83DC-3AF8-493D-8FB4-87A2904EE6DF}"/>
              </a:ext>
            </a:extLst>
          </p:cNvPr>
          <p:cNvCxnSpPr>
            <a:cxnSpLocks/>
          </p:cNvCxnSpPr>
          <p:nvPr/>
        </p:nvCxnSpPr>
        <p:spPr>
          <a:xfrm flipV="1">
            <a:off x="8016026" y="1617749"/>
            <a:ext cx="1314893" cy="600046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Parallelogram 5">
            <a:extLst>
              <a:ext uri="{FF2B5EF4-FFF2-40B4-BE49-F238E27FC236}">
                <a16:creationId xmlns:a16="http://schemas.microsoft.com/office/drawing/2014/main" id="{EC3FD0BA-5C34-40A8-975E-57E3966162A3}"/>
              </a:ext>
            </a:extLst>
          </p:cNvPr>
          <p:cNvSpPr/>
          <p:nvPr/>
        </p:nvSpPr>
        <p:spPr>
          <a:xfrm>
            <a:off x="6572490" y="960215"/>
            <a:ext cx="3003151" cy="2215168"/>
          </a:xfrm>
          <a:prstGeom prst="parallelogram">
            <a:avLst>
              <a:gd name="adj" fmla="val 65162"/>
            </a:avLst>
          </a:prstGeom>
          <a:gradFill>
            <a:gsLst>
              <a:gs pos="0">
                <a:schemeClr val="accent4">
                  <a:satMod val="105000"/>
                  <a:tint val="67000"/>
                  <a:alpha val="0"/>
                  <a:lumMod val="49000"/>
                  <a:lumOff val="51000"/>
                </a:schemeClr>
              </a:gs>
              <a:gs pos="70752">
                <a:srgbClr val="FFDB9B"/>
              </a:gs>
              <a:gs pos="73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2576E2F-9F53-4A8C-94A0-EE64DA4F480C}"/>
              </a:ext>
            </a:extLst>
          </p:cNvPr>
          <p:cNvCxnSpPr>
            <a:cxnSpLocks/>
          </p:cNvCxnSpPr>
          <p:nvPr/>
        </p:nvCxnSpPr>
        <p:spPr>
          <a:xfrm flipH="1" flipV="1">
            <a:off x="6837588" y="2156310"/>
            <a:ext cx="1209896" cy="4683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2F110A2-A939-44CE-8E78-478623D5793E}"/>
              </a:ext>
            </a:extLst>
          </p:cNvPr>
          <p:cNvCxnSpPr>
            <a:cxnSpLocks/>
          </p:cNvCxnSpPr>
          <p:nvPr/>
        </p:nvCxnSpPr>
        <p:spPr>
          <a:xfrm flipH="1" flipV="1">
            <a:off x="7092771" y="1596326"/>
            <a:ext cx="949838" cy="59188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8CF1DD4-23B6-40B0-81FB-2CD61E88B9A8}"/>
              </a:ext>
            </a:extLst>
          </p:cNvPr>
          <p:cNvCxnSpPr>
            <a:cxnSpLocks/>
          </p:cNvCxnSpPr>
          <p:nvPr/>
        </p:nvCxnSpPr>
        <p:spPr>
          <a:xfrm flipH="1">
            <a:off x="7149476" y="2185899"/>
            <a:ext cx="866550" cy="7484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085EF693-B8AE-42E7-85CF-654E8F15A6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3529" y="3875826"/>
            <a:ext cx="4459951" cy="2723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102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0.878-approximation for Max-Cut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 txBox="1">
                <a:spLocks noGrp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</p:spPr>
            <p:txBody>
              <a:bodyPr/>
              <a:lstStyle/>
              <a:p>
                <a:pPr algn="l"/>
                <a:r>
                  <a:rPr lang="en-US" sz="2000" u="sng" dirty="0"/>
                  <a:t>Theorem[</a:t>
                </a:r>
                <a:r>
                  <a:rPr lang="en-CA" sz="2000" dirty="0" err="1"/>
                  <a:t>Goemans</a:t>
                </a:r>
                <a:r>
                  <a:rPr lang="en-CA" sz="2000" dirty="0"/>
                  <a:t>-Williamson ‘94</a:t>
                </a:r>
                <a:r>
                  <a:rPr lang="en-US" sz="2000" u="sng" dirty="0"/>
                  <a:t>]</a:t>
                </a:r>
                <a:r>
                  <a:rPr lang="en-US" sz="2000" dirty="0"/>
                  <a:t>: Max-Cut admits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𝐺𝑊</m:t>
                        </m:r>
                      </m:sub>
                    </m:sSub>
                  </m:oMath>
                </a14:m>
                <a:r>
                  <a:rPr lang="en-US" sz="2000" dirty="0"/>
                  <a:t>-approximation algorithm,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𝐺𝑊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000">
                                <a:latin typeface="Cambria Math" panose="02040503050406030204" pitchFamily="18" charset="0"/>
                              </a:rPr>
                              <m:t>min</m:t>
                            </m:r>
                          </m:e>
                          <m:lim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−1≤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≤1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000">
                                    <a:latin typeface="Cambria Math" panose="02040503050406030204" pitchFamily="18" charset="0"/>
                                  </a:rPr>
                                  <m:t>arccos</m:t>
                                </m:r>
                              </m:fName>
                              <m:e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e>
                            </m:func>
                          </m:num>
                          <m:den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𝜌</m:t>
                                </m:r>
                              </m:num>
                              <m:den>
                                <m:r>
                                  <a:rPr lang="en-US" sz="20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den>
                        </m:f>
                      </m:e>
                    </m:func>
                  </m:oMath>
                </a14:m>
                <a:r>
                  <a:rPr lang="en-US" sz="2000" dirty="0"/>
                  <a:t>=0.878.</a:t>
                </a:r>
              </a:p>
              <a:p>
                <a:pPr algn="l"/>
                <a:r>
                  <a:rPr lang="en-US" sz="2000" u="sng" dirty="0">
                    <a:latin typeface="Albany"/>
                  </a:rPr>
                  <a:t>Facts</a:t>
                </a:r>
                <a:r>
                  <a:rPr lang="en-US" sz="2000" dirty="0">
                    <a:latin typeface="Albany"/>
                  </a:rPr>
                  <a:t>: Assuming the Unique games conjecture it is NP-hard to approximated max-cut within a factor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𝐺𝑊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2000" dirty="0">
                    <a:latin typeface="Albany"/>
                  </a:rPr>
                  <a:t> for any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000" dirty="0">
                    <a:latin typeface="Albany"/>
                  </a:rPr>
                  <a:t>. [</a:t>
                </a:r>
                <a:r>
                  <a:rPr lang="en-CA" sz="2000" dirty="0" err="1"/>
                  <a:t>Khot</a:t>
                </a:r>
                <a:r>
                  <a:rPr lang="en-CA" sz="2000" dirty="0"/>
                  <a:t>, Kindler, Mossel, O’Donnell ‘05</a:t>
                </a:r>
                <a:r>
                  <a:rPr lang="en-US" sz="2000" dirty="0">
                    <a:latin typeface="Albany"/>
                  </a:rPr>
                  <a:t>] [Mossel, </a:t>
                </a:r>
                <a:r>
                  <a:rPr lang="en-CA" sz="2000" dirty="0"/>
                  <a:t>O’Donnell, </a:t>
                </a:r>
                <a:r>
                  <a:rPr lang="en-CA" sz="2000" dirty="0" err="1"/>
                  <a:t>Oleszkiewicz</a:t>
                </a:r>
                <a:r>
                  <a:rPr lang="en-CA" sz="2000" dirty="0"/>
                  <a:t> ‘05</a:t>
                </a:r>
                <a:r>
                  <a:rPr lang="en-US" sz="2000" dirty="0">
                    <a:latin typeface="Albany"/>
                  </a:rPr>
                  <a:t>]</a:t>
                </a:r>
              </a:p>
              <a:p>
                <a:pPr algn="l"/>
                <a:r>
                  <a:rPr lang="en-US" sz="2000" dirty="0">
                    <a:latin typeface="Albany"/>
                  </a:rPr>
                  <a:t>Without the unique games conjecture, it is NP-hard to approximate max-cut withing a factor of 16/17=0.941...</a:t>
                </a:r>
                <a:br>
                  <a:rPr lang="en-US" sz="2000" dirty="0">
                    <a:latin typeface="Albany"/>
                  </a:rPr>
                </a:br>
                <a:br>
                  <a:rPr lang="en-US" sz="2000" dirty="0">
                    <a:latin typeface="Albany"/>
                  </a:rPr>
                </a:br>
                <a:r>
                  <a:rPr lang="en-US" sz="2000" u="sng" dirty="0">
                    <a:latin typeface="Albany"/>
                  </a:rPr>
                  <a:t>A closely related problem</a:t>
                </a:r>
                <a:r>
                  <a:rPr lang="en-US" sz="2000" u="sng">
                    <a:latin typeface="Albany"/>
                  </a:rPr>
                  <a:t>: Max-bisection</a:t>
                </a:r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Best known algorithm gives 0.877-approximation.</a:t>
                </a:r>
              </a:p>
              <a:p>
                <a:pPr algn="l"/>
                <a:r>
                  <a:rPr lang="en-US" sz="2000" u="sng" dirty="0">
                    <a:latin typeface="Albany"/>
                  </a:rPr>
                  <a:t>Conjecture</a:t>
                </a:r>
                <a:r>
                  <a:rPr lang="en-US" sz="2000" dirty="0">
                    <a:latin typeface="Albany"/>
                  </a:rPr>
                  <a:t>: Max-bisection admits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𝐺𝑊</m:t>
                        </m:r>
                      </m:sub>
                    </m:sSub>
                  </m:oMath>
                </a14:m>
                <a:r>
                  <a:rPr lang="en-US" sz="2000" dirty="0"/>
                  <a:t>-approximation algorithms</a:t>
                </a:r>
                <a:endParaRPr lang="en-US" sz="2000" dirty="0">
                  <a:latin typeface="Albany"/>
                </a:endParaRPr>
              </a:p>
              <a:p>
                <a:pPr algn="l"/>
                <a:r>
                  <a:rPr lang="en-US" sz="2000" dirty="0">
                    <a:latin typeface="Albany"/>
                  </a:rPr>
                  <a:t>HW: Prove that if we have an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/>
                  <a:t>-approximation for Max-Bisection, then we also have an</a:t>
                </a:r>
                <a:r>
                  <a:rPr lang="en-US" sz="2000" dirty="0">
                    <a:latin typeface="Albany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/>
                  <a:t>-approximation for Max-Cut.</a:t>
                </a:r>
                <a:endParaRPr lang="en-US" sz="2000" dirty="0">
                  <a:latin typeface="Albany"/>
                </a:endParaRPr>
              </a:p>
            </p:txBody>
          </p:sp>
        </mc:Choice>
        <mc:Fallback>
          <p:sp>
            <p:nvSpPr>
              <p:cNvPr id="3" name="Text Placeholder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4294967295"/>
              </p:nvPr>
            </p:nvSpPr>
            <p:spPr>
              <a:xfrm>
                <a:off x="719998" y="1949043"/>
                <a:ext cx="8855643" cy="4763155"/>
              </a:xfrm>
              <a:blipFill>
                <a:blip r:embed="rId3"/>
                <a:stretch>
                  <a:fillRect l="-1721" t="-1536" r="-1789" b="-1062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3129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Graph Coloring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806495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Coloring 3-colorable graphs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 that is 3-colorable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Find a legal 3 coloring of G.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u="sng" dirty="0">
                <a:latin typeface="+mn-lt"/>
              </a:rPr>
              <a:t>Facts</a:t>
            </a:r>
            <a:r>
              <a:rPr lang="en-US" sz="2000" dirty="0">
                <a:latin typeface="+mn-lt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+mn-lt"/>
              </a:rPr>
              <a:t>The problem is NP-hard.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+mn-lt"/>
              </a:rPr>
              <a:t>Even coloring with 4 colors is NP-hard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+mn-lt"/>
              </a:rPr>
              <a:t>Best known algorithms uses ~n</a:t>
            </a:r>
            <a:r>
              <a:rPr lang="en-US" sz="2000" baseline="30000" dirty="0">
                <a:latin typeface="+mn-lt"/>
              </a:rPr>
              <a:t>0.2</a:t>
            </a:r>
            <a:r>
              <a:rPr lang="en-US" sz="2000" dirty="0">
                <a:latin typeface="+mn-lt"/>
              </a:rPr>
              <a:t> colors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+mn-lt"/>
              </a:rPr>
              <a:t>It is conjectured (?) that finding a legal n</a:t>
            </a:r>
            <a:r>
              <a:rPr lang="en-US" sz="2000" baseline="30000" dirty="0">
                <a:latin typeface="+mn-lt"/>
              </a:rPr>
              <a:t>0.001</a:t>
            </a:r>
            <a:r>
              <a:rPr lang="en-US" sz="2000" dirty="0">
                <a:latin typeface="+mn-lt"/>
              </a:rPr>
              <a:t> coloring is NP-hard.</a:t>
            </a:r>
          </a:p>
          <a:p>
            <a:pPr algn="l"/>
            <a:r>
              <a:rPr lang="en-US" sz="2000" dirty="0">
                <a:latin typeface="+mn-lt"/>
              </a:rPr>
              <a:t>	Today, we’ll see an algorithm that uses n</a:t>
            </a:r>
            <a:r>
              <a:rPr lang="en-US" sz="2000" baseline="30000" dirty="0">
                <a:latin typeface="+mn-lt"/>
              </a:rPr>
              <a:t>0.5</a:t>
            </a:r>
            <a:r>
              <a:rPr lang="en-US" sz="2000" dirty="0">
                <a:latin typeface="+mn-lt"/>
              </a:rPr>
              <a:t> colors.</a:t>
            </a:r>
          </a:p>
          <a:p>
            <a:pPr algn="l"/>
            <a:r>
              <a:rPr lang="en-US" sz="2000" dirty="0">
                <a:latin typeface="+mn-lt"/>
              </a:rPr>
              <a:t>	Next time, we’ll see an algorithm that uses n</a:t>
            </a:r>
            <a:r>
              <a:rPr lang="en-US" sz="2000" baseline="30000" dirty="0">
                <a:latin typeface="+mn-lt"/>
              </a:rPr>
              <a:t>0.25</a:t>
            </a:r>
            <a:r>
              <a:rPr lang="en-US" sz="2000" dirty="0">
                <a:latin typeface="+mn-lt"/>
              </a:rPr>
              <a:t> colors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859A25B-3608-4DFD-A9BF-DA51680499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8856" y="2113129"/>
            <a:ext cx="2479675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0345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720725" y="684213"/>
            <a:ext cx="8459788" cy="1023937"/>
          </a:xfrm>
          <a:ln/>
        </p:spPr>
        <p:txBody>
          <a:bodyPr/>
          <a:lstStyle/>
          <a:p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20725" y="1949450"/>
            <a:ext cx="8855075" cy="4808538"/>
          </a:xfrm>
          <a:ln/>
        </p:spPr>
        <p:txBody>
          <a:bodyPr tIns="14040"/>
          <a:lstStyle/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endParaRPr lang="en-US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Semi-definite</a:t>
            </a:r>
          </a:p>
          <a:p>
            <a:pPr marL="642938" indent="-528638" algn="ctr">
              <a:lnSpc>
                <a:spcPct val="95000"/>
              </a:lnSpc>
              <a:buSzPct val="45000"/>
              <a:tabLst>
                <a:tab pos="642938" algn="l"/>
                <a:tab pos="755650" algn="l"/>
                <a:tab pos="1212850" algn="l"/>
                <a:tab pos="1670050" algn="l"/>
                <a:tab pos="2127250" algn="l"/>
                <a:tab pos="2584450" algn="l"/>
                <a:tab pos="3041650" algn="l"/>
                <a:tab pos="3498850" algn="l"/>
                <a:tab pos="3956050" algn="l"/>
                <a:tab pos="4413250" algn="l"/>
                <a:tab pos="4870450" algn="l"/>
                <a:tab pos="5327650" algn="l"/>
                <a:tab pos="5784850" algn="l"/>
                <a:tab pos="6242050" algn="l"/>
                <a:tab pos="6699250" algn="l"/>
                <a:tab pos="7156450" algn="l"/>
                <a:tab pos="7613650" algn="l"/>
                <a:tab pos="8070850" algn="l"/>
                <a:tab pos="8528050" algn="l"/>
                <a:tab pos="8985250" algn="l"/>
                <a:tab pos="9442450" algn="l"/>
              </a:tabLst>
            </a:pPr>
            <a:r>
              <a:rPr lang="en-US" altLang="en-US" sz="6000" dirty="0">
                <a:latin typeface="Arial" panose="020B0604020202020204" pitchFamily="34" charset="0"/>
                <a:cs typeface="Arial" panose="020B0604020202020204" pitchFamily="34" charset="0"/>
              </a:rPr>
              <a:t>Programming</a:t>
            </a:r>
            <a:endParaRPr lang="de-DE" alt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515433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Coloring 3-colorable graphs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 that is 3-colorable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Find a legal O(n</a:t>
            </a:r>
            <a:r>
              <a:rPr lang="en-US" sz="2000" baseline="30000" dirty="0">
                <a:latin typeface="+mn-lt"/>
              </a:rPr>
              <a:t>0.5</a:t>
            </a:r>
            <a:r>
              <a:rPr lang="en-US" sz="2000" dirty="0">
                <a:latin typeface="+mn-lt"/>
              </a:rPr>
              <a:t>) coloring of G.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The algorithm relies on the following observation:</a:t>
            </a:r>
          </a:p>
          <a:p>
            <a:pPr algn="l"/>
            <a:r>
              <a:rPr lang="en-US" sz="2000" dirty="0">
                <a:latin typeface="+mn-lt"/>
              </a:rPr>
              <a:t>* If G is 3-colorable,then N(v) is bipartite for every </a:t>
            </a:r>
            <a:r>
              <a:rPr lang="en-US" sz="2000" dirty="0" err="1">
                <a:latin typeface="+mn-lt"/>
              </a:rPr>
              <a:t>v∈V</a:t>
            </a:r>
            <a:r>
              <a:rPr lang="en-US" sz="2000" dirty="0">
                <a:latin typeface="+mn-lt"/>
              </a:rPr>
              <a:t> </a:t>
            </a:r>
          </a:p>
          <a:p>
            <a:pPr algn="l"/>
            <a:r>
              <a:rPr lang="en-US" sz="2000" u="sng" dirty="0">
                <a:latin typeface="+mn-lt"/>
              </a:rPr>
              <a:t>Algorithm</a:t>
            </a:r>
            <a:r>
              <a:rPr lang="en-US" sz="2000" dirty="0">
                <a:latin typeface="+mn-lt"/>
              </a:rPr>
              <a:t>:</a:t>
            </a:r>
          </a:p>
          <a:p>
            <a:pPr marL="457200" indent="-457200" algn="l">
              <a:buAutoNum type="arabicPeriod"/>
            </a:pPr>
            <a:r>
              <a:rPr lang="en-US" sz="2000" dirty="0">
                <a:latin typeface="+mn-lt"/>
              </a:rPr>
              <a:t>While G has a vertex v with deg(v) ≥ n</a:t>
            </a:r>
            <a:r>
              <a:rPr lang="en-US" sz="2000" baseline="30000" dirty="0">
                <a:latin typeface="+mn-lt"/>
              </a:rPr>
              <a:t>0.5</a:t>
            </a:r>
            <a:r>
              <a:rPr lang="en-US" sz="2000" dirty="0">
                <a:latin typeface="+mn-lt"/>
              </a:rPr>
              <a:t>,</a:t>
            </a:r>
          </a:p>
          <a:p>
            <a:pPr lvl="1" indent="0">
              <a:buNone/>
            </a:pPr>
            <a:r>
              <a:rPr lang="en-US" sz="2000" dirty="0">
                <a:latin typeface="+mn-lt"/>
              </a:rPr>
              <a:t>a. Color N(v) with 2 colors remove it from G</a:t>
            </a:r>
          </a:p>
          <a:p>
            <a:pPr lvl="1" indent="0">
              <a:buNone/>
            </a:pPr>
            <a:r>
              <a:rPr lang="en-US" sz="2000" dirty="0">
                <a:latin typeface="+mn-lt"/>
              </a:rPr>
              <a:t>b. Never use these colors again.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  <a:p>
            <a:pPr marL="457200" indent="-457200" algn="l">
              <a:buAutoNum type="arabicPeriod"/>
            </a:pPr>
            <a:r>
              <a:rPr lang="en-US" sz="2000" dirty="0">
                <a:latin typeface="+mn-lt"/>
              </a:rPr>
              <a:t>Here all vertices have degree </a:t>
            </a:r>
            <a:r>
              <a:rPr lang="en-US" sz="2000" dirty="0"/>
              <a:t>≤</a:t>
            </a:r>
            <a:r>
              <a:rPr lang="en-US" sz="2000" dirty="0">
                <a:latin typeface="+mn-lt"/>
              </a:rPr>
              <a:t>d&lt;n</a:t>
            </a:r>
            <a:r>
              <a:rPr lang="en-US" sz="2000" baseline="30000" dirty="0">
                <a:latin typeface="+mn-lt"/>
              </a:rPr>
              <a:t>0.5</a:t>
            </a:r>
            <a:r>
              <a:rPr lang="en-US" sz="2000" dirty="0">
                <a:latin typeface="+mn-lt"/>
              </a:rPr>
              <a:t>,</a:t>
            </a:r>
            <a:r>
              <a:rPr lang="en-US" sz="2000" baseline="30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color the graph using ≤ d+1 colors.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859A25B-3608-4DFD-A9BF-DA51680499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5573" y="634441"/>
            <a:ext cx="2479675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223AB8F3-C861-4A0A-A5A5-BF6E0FF5E3B5}"/>
              </a:ext>
            </a:extLst>
          </p:cNvPr>
          <p:cNvSpPr/>
          <p:nvPr/>
        </p:nvSpPr>
        <p:spPr>
          <a:xfrm>
            <a:off x="6466035" y="3586394"/>
            <a:ext cx="3625702" cy="153923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Claim 1: the while loop will have ≤ n</a:t>
            </a:r>
            <a:r>
              <a:rPr lang="en-US" sz="2000" baseline="30000" dirty="0"/>
              <a:t>0.5</a:t>
            </a:r>
            <a:r>
              <a:rPr lang="en-US" sz="2000" dirty="0"/>
              <a:t> iterations.</a:t>
            </a:r>
          </a:p>
          <a:p>
            <a:r>
              <a:rPr lang="en-US" sz="2000" dirty="0"/>
              <a:t>Therefore, will use ≤ 2n</a:t>
            </a:r>
            <a:r>
              <a:rPr lang="en-US" sz="2000" baseline="30000" dirty="0"/>
              <a:t>0.5</a:t>
            </a:r>
            <a:r>
              <a:rPr lang="en-US" sz="2000" dirty="0"/>
              <a:t> colors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A5EA8474-4DCD-4C64-840A-644A6B86A788}"/>
              </a:ext>
            </a:extLst>
          </p:cNvPr>
          <p:cNvSpPr/>
          <p:nvPr/>
        </p:nvSpPr>
        <p:spPr>
          <a:xfrm>
            <a:off x="6454923" y="5251991"/>
            <a:ext cx="3625702" cy="91843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The last step uses additional</a:t>
            </a:r>
            <a:br>
              <a:rPr lang="en-US" sz="2000" dirty="0"/>
            </a:br>
            <a:r>
              <a:rPr lang="en-US" sz="2000" dirty="0"/>
              <a:t>≤ n</a:t>
            </a:r>
            <a:r>
              <a:rPr lang="en-US" sz="2000" baseline="30000" dirty="0"/>
              <a:t>0.5</a:t>
            </a:r>
            <a:r>
              <a:rPr lang="en-US" sz="2000" dirty="0"/>
              <a:t> colors</a:t>
            </a:r>
          </a:p>
        </p:txBody>
      </p:sp>
    </p:spTree>
    <p:extLst>
      <p:ext uri="{BB962C8B-B14F-4D97-AF65-F5344CB8AC3E}">
        <p14:creationId xmlns:p14="http://schemas.microsoft.com/office/powerpoint/2010/main" val="2232792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808162"/>
          </a:xfrm>
        </p:spPr>
        <p:txBody>
          <a:bodyPr anchorCtr="1"/>
          <a:lstStyle/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pPr lvl="0" algn="ctr"/>
            <a:r>
              <a:rPr lang="de-DE" sz="6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Comments?</a:t>
            </a:r>
          </a:p>
        </p:txBody>
      </p:sp>
    </p:spTree>
    <p:extLst>
      <p:ext uri="{BB962C8B-B14F-4D97-AF65-F5344CB8AC3E}">
        <p14:creationId xmlns:p14="http://schemas.microsoft.com/office/powerpoint/2010/main" val="1197905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Consider the max-cut problem:</a:t>
            </a:r>
          </a:p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98EC9A-BAD0-435B-9482-B94CE95DB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3680461"/>
            <a:ext cx="2278208" cy="3206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46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dirty="0">
                <a:latin typeface="+mn-lt"/>
              </a:rPr>
              <a:t>Consider the max-cut problem:</a:t>
            </a:r>
          </a:p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Let’s try to write an LP.</a:t>
            </a:r>
          </a:p>
          <a:p>
            <a:pPr algn="l"/>
            <a:r>
              <a:rPr lang="en-US" sz="2000" dirty="0">
                <a:latin typeface="+mn-lt"/>
              </a:rPr>
              <a:t>	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∈{0,1}		for all v ∈ V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uv</a:t>
            </a:r>
            <a:r>
              <a:rPr lang="en-US" sz="2000" dirty="0">
                <a:latin typeface="+mn-lt"/>
              </a:rPr>
              <a:t>∈{0,1}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e ∈ E </a:t>
            </a:r>
            <a:r>
              <a:rPr lang="en-US" sz="2000" dirty="0">
                <a:latin typeface="+mn-lt"/>
              </a:rPr>
              <a:t>y</a:t>
            </a:r>
            <a:r>
              <a:rPr lang="en-US" sz="2000" baseline="-25000" dirty="0">
                <a:latin typeface="+mn-lt"/>
              </a:rPr>
              <a:t>e</a:t>
            </a:r>
          </a:p>
          <a:p>
            <a:pPr algn="l"/>
            <a:r>
              <a:rPr lang="en-US" sz="2000" dirty="0">
                <a:latin typeface="+mn-lt"/>
              </a:rPr>
              <a:t>Subject to 	0≤x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 ≤ 1		for all v ∈ V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0≤y</a:t>
            </a:r>
            <a:r>
              <a:rPr lang="en-US" sz="2000" baseline="-25000" dirty="0">
                <a:latin typeface="+mn-lt"/>
              </a:rPr>
              <a:t>e</a:t>
            </a:r>
            <a:r>
              <a:rPr lang="en-US" sz="2000" dirty="0">
                <a:latin typeface="+mn-lt"/>
              </a:rPr>
              <a:t> ≤ 1		for all e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/>
              <a:t>≤</a:t>
            </a:r>
            <a:r>
              <a:rPr lang="en-US" sz="2000" dirty="0">
                <a:latin typeface="+mn-lt"/>
              </a:rPr>
              <a:t> |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>
                <a:latin typeface="+mn-lt"/>
              </a:rPr>
              <a:t>-x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|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</a:p>
        </p:txBody>
      </p:sp>
      <p:sp>
        <p:nvSpPr>
          <p:cNvPr id="4" name="Rounded Rectangle 8">
            <a:extLst>
              <a:ext uri="{FF2B5EF4-FFF2-40B4-BE49-F238E27FC236}">
                <a16:creationId xmlns:a16="http://schemas.microsoft.com/office/drawing/2014/main" id="{FE2F04E2-1C8A-4711-B92F-20677ABED01E}"/>
              </a:ext>
            </a:extLst>
          </p:cNvPr>
          <p:cNvSpPr/>
          <p:nvPr/>
        </p:nvSpPr>
        <p:spPr>
          <a:xfrm>
            <a:off x="5890438" y="4497573"/>
            <a:ext cx="3051544" cy="102072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We can’t implement the constraints </a:t>
            </a:r>
            <a:r>
              <a:rPr lang="en-US" sz="2000" dirty="0" err="1"/>
              <a:t>y</a:t>
            </a:r>
            <a:r>
              <a:rPr lang="en-US" sz="2000" baseline="-25000" dirty="0" err="1"/>
              <a:t>u,v</a:t>
            </a:r>
            <a:r>
              <a:rPr lang="en-US" sz="2000" dirty="0"/>
              <a:t> ≤ |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-x</a:t>
            </a:r>
            <a:r>
              <a:rPr lang="en-US" sz="2000" baseline="-25000" dirty="0"/>
              <a:t>v</a:t>
            </a:r>
            <a:r>
              <a:rPr lang="en-US" sz="2000" dirty="0"/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1435604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r>
              <a:rPr lang="en-US" sz="2000" dirty="0">
                <a:latin typeface="+mn-lt"/>
              </a:rPr>
              <a:t>Let’s try to write not-an-LP.</a:t>
            </a:r>
          </a:p>
          <a:p>
            <a:pPr algn="l"/>
            <a:r>
              <a:rPr lang="en-US" sz="2000" u="sng" dirty="0">
                <a:latin typeface="+mn-lt"/>
              </a:rPr>
              <a:t>Intention</a:t>
            </a:r>
            <a:r>
              <a:rPr lang="en-US" sz="2000" dirty="0">
                <a:latin typeface="+mn-lt"/>
              </a:rPr>
              <a:t>:</a:t>
            </a:r>
          </a:p>
          <a:p>
            <a:pPr algn="l"/>
            <a:r>
              <a:rPr lang="en-US" sz="2000" dirty="0">
                <a:latin typeface="+mn-lt"/>
              </a:rPr>
              <a:t>	x</a:t>
            </a:r>
            <a:r>
              <a:rPr lang="en-US" sz="2000" baseline="-25000" dirty="0">
                <a:latin typeface="+mn-lt"/>
              </a:rPr>
              <a:t>v</a:t>
            </a:r>
            <a:r>
              <a:rPr lang="en-US" sz="2000" dirty="0">
                <a:latin typeface="+mn-lt"/>
              </a:rPr>
              <a:t>∈{-1,1}		for all v ∈ V</a:t>
            </a:r>
          </a:p>
          <a:p>
            <a:pPr algn="l"/>
            <a:r>
              <a:rPr lang="en-US" sz="2000" dirty="0">
                <a:latin typeface="+mn-lt"/>
              </a:rPr>
              <a:t>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uv</a:t>
            </a:r>
            <a:r>
              <a:rPr lang="en-US" sz="2000" dirty="0">
                <a:latin typeface="+mn-lt"/>
              </a:rPr>
              <a:t> = 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v</a:t>
            </a:r>
            <a:r>
              <a:rPr lang="en-US" sz="2000" dirty="0" err="1">
                <a:latin typeface="+mn-lt"/>
              </a:rPr>
              <a:t>x</a:t>
            </a:r>
            <a:r>
              <a:rPr lang="en-US" sz="2000" baseline="-25000" dirty="0" err="1">
                <a:latin typeface="+mn-lt"/>
              </a:rPr>
              <a:t>u</a:t>
            </a:r>
            <a:r>
              <a:rPr lang="en-US" sz="2000" dirty="0">
                <a:latin typeface="+mn-lt"/>
              </a:rPr>
              <a:t>		for all 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∈ V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</a:t>
            </a:r>
            <a:r>
              <a:rPr lang="en-US" sz="2000" baseline="-25000" dirty="0">
                <a:latin typeface="+mn-lt"/>
              </a:rPr>
              <a:t>		</a:t>
            </a:r>
            <a:r>
              <a:rPr lang="en-US" sz="2000" dirty="0">
                <a:latin typeface="+mn-lt"/>
              </a:rPr>
              <a:t>for all v ∈ V</a:t>
            </a:r>
          </a:p>
          <a:p>
            <a:pPr algn="l"/>
            <a:endParaRPr lang="en-US" sz="2000" dirty="0">
              <a:latin typeface="+mn-lt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518299" y="4495153"/>
            <a:ext cx="4184933" cy="14034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This really captures max-cut.</a:t>
            </a:r>
          </a:p>
          <a:p>
            <a:endParaRPr lang="en-US" sz="2000" dirty="0"/>
          </a:p>
          <a:p>
            <a:r>
              <a:rPr lang="en-US" sz="2000" dirty="0"/>
              <a:t>But 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‘s</a:t>
            </a:r>
            <a:r>
              <a:rPr lang="en-US" sz="2000" dirty="0"/>
              <a:t> are not really part of the LP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6F2724F1-E888-4AF0-9BE3-65FFE0B61E9C}"/>
              </a:ext>
            </a:extLst>
          </p:cNvPr>
          <p:cNvSpPr/>
          <p:nvPr/>
        </p:nvSpPr>
        <p:spPr>
          <a:xfrm>
            <a:off x="5628169" y="2951730"/>
            <a:ext cx="3026734" cy="82810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If 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=x</a:t>
            </a:r>
            <a:r>
              <a:rPr lang="en-US" sz="2000" baseline="-25000" dirty="0"/>
              <a:t>v</a:t>
            </a:r>
            <a:r>
              <a:rPr lang="en-US" sz="2000" dirty="0"/>
              <a:t>, then </a:t>
            </a:r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=1</a:t>
            </a:r>
          </a:p>
          <a:p>
            <a:r>
              <a:rPr lang="en-US" sz="2000" dirty="0"/>
              <a:t>Otherwise, </a:t>
            </a:r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=-1</a:t>
            </a:r>
          </a:p>
        </p:txBody>
      </p:sp>
    </p:spTree>
    <p:extLst>
      <p:ext uri="{BB962C8B-B14F-4D97-AF65-F5344CB8AC3E}">
        <p14:creationId xmlns:p14="http://schemas.microsoft.com/office/powerpoint/2010/main" val="3079209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   </a:t>
            </a:r>
            <a:r>
              <a:rPr lang="en-US" sz="2000" dirty="0"/>
              <a:t>variables {</a:t>
            </a:r>
            <a:r>
              <a:rPr lang="en-US" sz="2000" dirty="0" err="1"/>
              <a:t>y</a:t>
            </a:r>
            <a:r>
              <a:rPr lang="en-US" sz="2000" baseline="-25000" dirty="0" err="1"/>
              <a:t>u,v</a:t>
            </a:r>
            <a:r>
              <a:rPr lang="en-US" sz="2000" dirty="0"/>
              <a:t> : </a:t>
            </a:r>
            <a:r>
              <a:rPr lang="en-US" sz="2000" dirty="0" err="1"/>
              <a:t>u,v</a:t>
            </a:r>
            <a:r>
              <a:rPr lang="en-US" sz="2000" dirty="0"/>
              <a:t> ∈ V}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/>
              <a:t> </a:t>
            </a:r>
            <a:r>
              <a:rPr lang="en-US" sz="2000" dirty="0"/>
              <a:t>= 1</a:t>
            </a:r>
            <a:r>
              <a:rPr lang="en-US" sz="2000" baseline="-25000" dirty="0">
                <a:latin typeface="+mn-lt"/>
              </a:rPr>
              <a:t>		</a:t>
            </a:r>
            <a:r>
              <a:rPr lang="en-US" sz="2000" dirty="0">
                <a:latin typeface="+mn-lt"/>
              </a:rPr>
              <a:t>for all v ∈ V</a:t>
            </a:r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The LP can return a solution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= -1000000 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r>
              <a:rPr lang="en-US" sz="2000" dirty="0"/>
              <a:t> ∈ E, and </a:t>
            </a:r>
            <a:r>
              <a:rPr lang="en-US" sz="2000" dirty="0" err="1"/>
              <a:t>y</a:t>
            </a:r>
            <a:r>
              <a:rPr lang="en-US" sz="2000" baseline="-25000" dirty="0" err="1"/>
              <a:t>v,v</a:t>
            </a:r>
            <a:r>
              <a:rPr lang="en-US" sz="2000" baseline="-25000" dirty="0"/>
              <a:t> </a:t>
            </a:r>
            <a:r>
              <a:rPr lang="en-US" sz="2000" dirty="0"/>
              <a:t>= 1 for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That gives a huge LP value, but this is not very informative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879487" y="2732492"/>
            <a:ext cx="3853279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v</a:t>
            </a:r>
            <a:r>
              <a:rPr lang="en-US" sz="2000" dirty="0"/>
              <a:t>∈{-1,1}		for all v ∈ V</a:t>
            </a:r>
          </a:p>
          <a:p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		for all (</a:t>
            </a:r>
            <a:r>
              <a:rPr lang="en-US" sz="2000" dirty="0" err="1"/>
              <a:t>u,v</a:t>
            </a:r>
            <a:r>
              <a:rPr lang="en-US" sz="2000" dirty="0"/>
              <a:t>) ∈ E</a:t>
            </a:r>
          </a:p>
        </p:txBody>
      </p:sp>
    </p:spTree>
    <p:extLst>
      <p:ext uri="{BB962C8B-B14F-4D97-AF65-F5344CB8AC3E}">
        <p14:creationId xmlns:p14="http://schemas.microsoft.com/office/powerpoint/2010/main" val="41527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Input</a:t>
            </a:r>
            <a:r>
              <a:rPr lang="en-US" sz="2000" dirty="0">
                <a:latin typeface="+mn-lt"/>
              </a:rPr>
              <a:t>: A graph G = (V,E)</a:t>
            </a:r>
          </a:p>
          <a:p>
            <a:pPr algn="l"/>
            <a:r>
              <a:rPr lang="en-US" sz="2000" u="sng" dirty="0">
                <a:latin typeface="+mn-lt"/>
              </a:rPr>
              <a:t>Output</a:t>
            </a:r>
            <a:r>
              <a:rPr lang="en-US" sz="2000" dirty="0">
                <a:latin typeface="+mn-lt"/>
              </a:rPr>
              <a:t>:  A cut (S,V\S) in G that maximizes the number of edges E[S,V\S].</a:t>
            </a:r>
          </a:p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 variables {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/>
              <a:t>: </a:t>
            </a:r>
            <a:r>
              <a:rPr lang="en-US" sz="2000" dirty="0" err="1"/>
              <a:t>u,v</a:t>
            </a:r>
            <a:r>
              <a:rPr lang="en-US" sz="2000" dirty="0"/>
              <a:t> ∈ V}</a:t>
            </a: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	</a:t>
            </a:r>
            <a:r>
              <a:rPr lang="en-US" sz="2000" baseline="-25000" dirty="0">
                <a:latin typeface="+mn-lt"/>
              </a:rPr>
              <a:t>	</a:t>
            </a:r>
            <a:r>
              <a:rPr lang="en-US" sz="2000" dirty="0">
                <a:latin typeface="+mn-lt"/>
              </a:rPr>
              <a:t>for all v ∈ V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How can we avoid the  solution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= -1000000 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r>
              <a:rPr lang="en-US" sz="2000" dirty="0"/>
              <a:t> ∈ E, and </a:t>
            </a:r>
            <a:r>
              <a:rPr lang="en-US" sz="2000" dirty="0" err="1"/>
              <a:t>y</a:t>
            </a:r>
            <a:r>
              <a:rPr lang="en-US" sz="2000" baseline="-25000" dirty="0" err="1"/>
              <a:t>v,v</a:t>
            </a:r>
            <a:r>
              <a:rPr lang="en-US" sz="2000" baseline="-25000" dirty="0"/>
              <a:t> </a:t>
            </a:r>
            <a:r>
              <a:rPr lang="en-US" sz="2000" dirty="0"/>
              <a:t>= 1 for </a:t>
            </a:r>
            <a:r>
              <a:rPr lang="en-US" sz="2000" dirty="0" err="1"/>
              <a:t>v∈V</a:t>
            </a:r>
            <a:endParaRPr lang="en-US" sz="2000" dirty="0"/>
          </a:p>
          <a:p>
            <a:pPr algn="l"/>
            <a:r>
              <a:rPr lang="en-US" sz="2000" dirty="0">
                <a:latin typeface="+mn-lt"/>
              </a:rPr>
              <a:t>To avoid this we can add a constraint</a:t>
            </a:r>
          </a:p>
          <a:p>
            <a:pPr algn="ctr"/>
            <a:r>
              <a:rPr lang="el-GR" sz="2000" dirty="0"/>
              <a:t>Σ</a:t>
            </a:r>
            <a:r>
              <a:rPr lang="en-US" sz="2000" baseline="-25000" dirty="0" err="1"/>
              <a:t>u,v∈VxV</a:t>
            </a:r>
            <a:r>
              <a:rPr lang="en-US" sz="2000" dirty="0"/>
              <a:t> y</a:t>
            </a:r>
            <a:r>
              <a:rPr lang="en-US" sz="2000" baseline="-25000" dirty="0"/>
              <a:t>uv</a:t>
            </a:r>
            <a:r>
              <a:rPr lang="en-US" sz="2000" dirty="0"/>
              <a:t>≥0</a:t>
            </a:r>
          </a:p>
          <a:p>
            <a:pPr algn="l"/>
            <a:r>
              <a:rPr lang="en-US" sz="2000" dirty="0">
                <a:latin typeface="+mn-lt"/>
              </a:rPr>
              <a:t>Why? Because </a:t>
            </a:r>
            <a:r>
              <a:rPr lang="el-GR" sz="2000" dirty="0"/>
              <a:t>Σ</a:t>
            </a:r>
            <a:r>
              <a:rPr lang="en-US" sz="2000" baseline="-25000" dirty="0" err="1"/>
              <a:t>u,v∈VxV</a:t>
            </a:r>
            <a:r>
              <a:rPr lang="en-US" sz="2000" dirty="0"/>
              <a:t> </a:t>
            </a:r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baseline="-25000" dirty="0"/>
              <a:t> </a:t>
            </a:r>
            <a:r>
              <a:rPr lang="en-US" sz="2000" dirty="0"/>
              <a:t>= </a:t>
            </a:r>
            <a:r>
              <a:rPr lang="el-GR" sz="2000" dirty="0"/>
              <a:t>Σ</a:t>
            </a:r>
            <a:r>
              <a:rPr lang="en-US" sz="2000" baseline="-25000" dirty="0" err="1"/>
              <a:t>u,v∈VxV</a:t>
            </a:r>
            <a:r>
              <a:rPr lang="en-US" sz="2000" dirty="0"/>
              <a:t> 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baseline="-25000" dirty="0"/>
              <a:t> </a:t>
            </a:r>
            <a:r>
              <a:rPr lang="en-US" sz="2000" dirty="0"/>
              <a:t>= (</a:t>
            </a:r>
            <a:r>
              <a:rPr lang="el-GR" sz="2000" dirty="0"/>
              <a:t>Σ</a:t>
            </a:r>
            <a:r>
              <a:rPr lang="en-US" sz="2000" baseline="-25000" dirty="0" err="1"/>
              <a:t>u∈V</a:t>
            </a:r>
            <a:r>
              <a:rPr lang="en-US" sz="2000" dirty="0"/>
              <a:t> 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) (</a:t>
            </a:r>
            <a:r>
              <a:rPr lang="el-GR" sz="2000" dirty="0"/>
              <a:t>Σ</a:t>
            </a:r>
            <a:r>
              <a:rPr lang="en-US" sz="2000" baseline="-25000" dirty="0" err="1"/>
              <a:t>v∈V</a:t>
            </a:r>
            <a:r>
              <a:rPr lang="en-US" sz="2000" dirty="0"/>
              <a:t> x</a:t>
            </a:r>
            <a:r>
              <a:rPr lang="en-US" sz="2000" baseline="-25000" dirty="0"/>
              <a:t>v</a:t>
            </a:r>
            <a:r>
              <a:rPr lang="en-US" sz="2000" dirty="0"/>
              <a:t>)= (</a:t>
            </a:r>
            <a:r>
              <a:rPr lang="el-GR" sz="2000" dirty="0"/>
              <a:t>Σ</a:t>
            </a:r>
            <a:r>
              <a:rPr lang="en-US" sz="2000" baseline="-25000" dirty="0" err="1"/>
              <a:t>v∈V</a:t>
            </a:r>
            <a:r>
              <a:rPr lang="en-US" sz="2000" dirty="0"/>
              <a:t> x</a:t>
            </a:r>
            <a:r>
              <a:rPr lang="en-US" sz="2000" baseline="-25000" dirty="0"/>
              <a:t>v</a:t>
            </a:r>
            <a:r>
              <a:rPr lang="en-US" sz="2000" dirty="0"/>
              <a:t>)</a:t>
            </a:r>
            <a:r>
              <a:rPr lang="en-US" sz="2000" baseline="30000" dirty="0"/>
              <a:t>2</a:t>
            </a:r>
            <a:r>
              <a:rPr lang="en-US" sz="2000" dirty="0"/>
              <a:t> ≥0</a:t>
            </a:r>
            <a:endParaRPr lang="en-US" sz="2000" dirty="0">
              <a:latin typeface="+mn-lt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879487" y="2732492"/>
            <a:ext cx="3853279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v</a:t>
            </a:r>
            <a:r>
              <a:rPr lang="en-US" sz="2000" dirty="0"/>
              <a:t>∈{-1,1}		for all v ∈ V</a:t>
            </a:r>
          </a:p>
          <a:p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		for all (</a:t>
            </a:r>
            <a:r>
              <a:rPr lang="en-US" sz="2000" dirty="0" err="1"/>
              <a:t>u,v</a:t>
            </a:r>
            <a:r>
              <a:rPr lang="en-US" sz="2000" dirty="0"/>
              <a:t>) ∈ E</a:t>
            </a:r>
          </a:p>
        </p:txBody>
      </p:sp>
    </p:spTree>
    <p:extLst>
      <p:ext uri="{BB962C8B-B14F-4D97-AF65-F5344CB8AC3E}">
        <p14:creationId xmlns:p14="http://schemas.microsoft.com/office/powerpoint/2010/main" val="10142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19998" y="672847"/>
            <a:ext cx="8460001" cy="1023478"/>
          </a:xfrm>
        </p:spPr>
        <p:txBody>
          <a:bodyPr anchorCtr="0"/>
          <a:lstStyle/>
          <a:p>
            <a:pPr lvl="0" algn="l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Semidefinite programming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719998" y="1949043"/>
            <a:ext cx="8855643" cy="4763155"/>
          </a:xfrm>
        </p:spPr>
        <p:txBody>
          <a:bodyPr/>
          <a:lstStyle/>
          <a:p>
            <a:pPr algn="l"/>
            <a:r>
              <a:rPr lang="en-US" sz="2000" u="sng" dirty="0">
                <a:latin typeface="+mn-lt"/>
              </a:rPr>
              <a:t>LP</a:t>
            </a:r>
            <a:r>
              <a:rPr lang="en-US" sz="2000" dirty="0">
                <a:latin typeface="+mn-lt"/>
              </a:rPr>
              <a:t>: variables {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: 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 ∈ V}</a:t>
            </a:r>
          </a:p>
          <a:p>
            <a:pPr algn="l"/>
            <a:r>
              <a:rPr lang="en-US" sz="2000" dirty="0">
                <a:latin typeface="+mn-lt"/>
              </a:rPr>
              <a:t>Maximize 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>
                <a:latin typeface="+mn-lt"/>
              </a:rPr>
              <a:t>(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) ∈ E </a:t>
            </a:r>
            <a:r>
              <a:rPr lang="en-US" sz="2000" dirty="0">
                <a:latin typeface="+mn-lt"/>
              </a:rPr>
              <a:t>½(1-y</a:t>
            </a:r>
            <a:r>
              <a:rPr lang="en-US" sz="2000" baseline="-25000" dirty="0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</a:t>
            </a:r>
            <a:endParaRPr lang="en-US" sz="2000" baseline="-25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Subject to 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u,v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dirty="0">
                <a:latin typeface="+mn-lt"/>
              </a:rPr>
              <a:t>		for all (</a:t>
            </a:r>
            <a:r>
              <a:rPr lang="en-US" sz="2000" dirty="0" err="1">
                <a:latin typeface="+mn-lt"/>
              </a:rPr>
              <a:t>u,v</a:t>
            </a:r>
            <a:r>
              <a:rPr lang="en-US" sz="2000" dirty="0">
                <a:latin typeface="+mn-lt"/>
              </a:rPr>
              <a:t>) ∈ E</a:t>
            </a:r>
            <a:br>
              <a:rPr lang="en-US" sz="2000" dirty="0">
                <a:latin typeface="+mn-lt"/>
              </a:rPr>
            </a:br>
            <a:r>
              <a:rPr lang="en-US" sz="2000" dirty="0">
                <a:latin typeface="+mn-lt"/>
              </a:rPr>
              <a:t>		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v,v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</a:t>
            </a:r>
            <a:r>
              <a:rPr lang="en-US" sz="2000" baseline="-25000" dirty="0">
                <a:latin typeface="+mn-lt"/>
              </a:rPr>
              <a:t>		</a:t>
            </a:r>
            <a:r>
              <a:rPr lang="en-US" sz="2000" dirty="0">
                <a:latin typeface="+mn-lt"/>
              </a:rPr>
              <a:t>for all v ∈ V</a:t>
            </a:r>
          </a:p>
          <a:p>
            <a:pPr algn="l"/>
            <a:r>
              <a:rPr lang="en-US" sz="2000" dirty="0">
                <a:latin typeface="+mn-lt"/>
              </a:rPr>
              <a:t>		</a:t>
            </a:r>
            <a:r>
              <a:rPr lang="el-GR" sz="2000" dirty="0">
                <a:latin typeface="+mn-lt"/>
              </a:rPr>
              <a:t>Σ</a:t>
            </a:r>
            <a:r>
              <a:rPr lang="en-US" sz="2000" baseline="-25000" dirty="0" err="1">
                <a:latin typeface="+mn-lt"/>
              </a:rPr>
              <a:t>u,v∈VxV</a:t>
            </a:r>
            <a:r>
              <a:rPr lang="en-US" sz="2000" dirty="0">
                <a:latin typeface="+mn-lt"/>
              </a:rPr>
              <a:t> y</a:t>
            </a:r>
            <a:r>
              <a:rPr lang="en-US" sz="2000" baseline="-25000" dirty="0">
                <a:latin typeface="+mn-lt"/>
              </a:rPr>
              <a:t>uv</a:t>
            </a:r>
            <a:r>
              <a:rPr lang="en-US" sz="2000" dirty="0">
                <a:latin typeface="+mn-lt"/>
              </a:rPr>
              <a:t>≥0</a:t>
            </a:r>
            <a:br>
              <a:rPr lang="en-US" sz="2000" dirty="0">
                <a:latin typeface="+mn-lt"/>
              </a:rPr>
            </a:br>
            <a:endParaRPr lang="en-US" sz="2000" dirty="0">
              <a:latin typeface="+mn-lt"/>
            </a:endParaRPr>
          </a:p>
          <a:p>
            <a:pPr algn="l"/>
            <a:r>
              <a:rPr lang="en-US" sz="2000" dirty="0">
                <a:latin typeface="+mn-lt"/>
              </a:rPr>
              <a:t>The LP can now give a solution y</a:t>
            </a:r>
            <a:r>
              <a:rPr lang="en-US" sz="2000" baseline="-25000" dirty="0">
                <a:latin typeface="+mn-lt"/>
              </a:rPr>
              <a:t>1,2</a:t>
            </a:r>
            <a:r>
              <a:rPr lang="en-US" sz="2000" dirty="0">
                <a:latin typeface="+mn-lt"/>
              </a:rPr>
              <a:t>=-V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/8, y</a:t>
            </a:r>
            <a:r>
              <a:rPr lang="en-US" sz="2000" baseline="-25000" dirty="0">
                <a:latin typeface="+mn-lt"/>
              </a:rPr>
              <a:t>2,1</a:t>
            </a:r>
            <a:r>
              <a:rPr lang="en-US" sz="2000" dirty="0">
                <a:latin typeface="+mn-lt"/>
              </a:rPr>
              <a:t>=- V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/8 …and </a:t>
            </a:r>
            <a:r>
              <a:rPr lang="en-US" sz="2000" dirty="0" err="1">
                <a:latin typeface="+mn-lt"/>
              </a:rPr>
              <a:t>y</a:t>
            </a:r>
            <a:r>
              <a:rPr lang="en-US" sz="2000" baseline="-25000" dirty="0" err="1">
                <a:latin typeface="+mn-lt"/>
              </a:rPr>
              <a:t>v,u</a:t>
            </a:r>
            <a:r>
              <a:rPr lang="en-US" sz="2000" baseline="-25000" dirty="0">
                <a:latin typeface="+mn-lt"/>
              </a:rPr>
              <a:t> </a:t>
            </a:r>
            <a:r>
              <a:rPr lang="en-US" sz="2000" dirty="0">
                <a:latin typeface="+mn-lt"/>
              </a:rPr>
              <a:t>= 1 for </a:t>
            </a:r>
            <a:r>
              <a:rPr lang="en-US" sz="2000" dirty="0" err="1">
                <a:latin typeface="+mn-lt"/>
              </a:rPr>
              <a:t>v,u∈V</a:t>
            </a:r>
            <a:r>
              <a:rPr lang="en-US" sz="2000" dirty="0">
                <a:latin typeface="+mn-lt"/>
              </a:rPr>
              <a:t>.</a:t>
            </a:r>
          </a:p>
          <a:p>
            <a:pPr algn="l"/>
            <a:r>
              <a:rPr lang="en-US" sz="2000" dirty="0">
                <a:latin typeface="+mn-lt"/>
              </a:rPr>
              <a:t>How can we avoid this solution?</a:t>
            </a:r>
          </a:p>
          <a:p>
            <a:pPr algn="l"/>
            <a:r>
              <a:rPr lang="en-US" sz="2000" dirty="0">
                <a:latin typeface="+mn-lt"/>
              </a:rPr>
              <a:t>We can add the constraint</a:t>
            </a:r>
          </a:p>
          <a:p>
            <a:pPr algn="ctr"/>
            <a:r>
              <a:rPr lang="en-US" sz="2000" dirty="0">
                <a:latin typeface="+mn-lt"/>
              </a:rPr>
              <a:t>(y</a:t>
            </a:r>
            <a:r>
              <a:rPr lang="en-US" sz="2000" baseline="-25000" dirty="0">
                <a:latin typeface="+mn-lt"/>
              </a:rPr>
              <a:t>1,1</a:t>
            </a:r>
            <a:r>
              <a:rPr lang="en-US" sz="2000" dirty="0">
                <a:latin typeface="+mn-lt"/>
              </a:rPr>
              <a:t> – y</a:t>
            </a:r>
            <a:r>
              <a:rPr lang="en-US" sz="2000" baseline="-25000" dirty="0">
                <a:latin typeface="+mn-lt"/>
              </a:rPr>
              <a:t>1,2</a:t>
            </a:r>
            <a:r>
              <a:rPr lang="en-US" sz="2000" dirty="0">
                <a:latin typeface="+mn-lt"/>
              </a:rPr>
              <a:t> – y</a:t>
            </a:r>
            <a:r>
              <a:rPr lang="en-US" sz="2000" baseline="-25000" dirty="0">
                <a:latin typeface="+mn-lt"/>
              </a:rPr>
              <a:t>2,1</a:t>
            </a:r>
            <a:r>
              <a:rPr lang="en-US" sz="2000" dirty="0">
                <a:latin typeface="+mn-lt"/>
              </a:rPr>
              <a:t> + y</a:t>
            </a:r>
            <a:r>
              <a:rPr lang="en-US" sz="2000" baseline="-25000" dirty="0">
                <a:latin typeface="+mn-lt"/>
              </a:rPr>
              <a:t>2,2</a:t>
            </a:r>
            <a:r>
              <a:rPr lang="en-US" sz="2000" dirty="0">
                <a:latin typeface="+mn-lt"/>
              </a:rPr>
              <a:t>) ≥0</a:t>
            </a:r>
          </a:p>
          <a:p>
            <a:pPr algn="l"/>
            <a:r>
              <a:rPr lang="en-US" sz="2000" dirty="0">
                <a:latin typeface="+mn-lt"/>
              </a:rPr>
              <a:t>Why? Because y</a:t>
            </a:r>
            <a:r>
              <a:rPr lang="en-US" sz="2000" baseline="-25000" dirty="0">
                <a:latin typeface="+mn-lt"/>
              </a:rPr>
              <a:t>1,1</a:t>
            </a:r>
            <a:r>
              <a:rPr lang="en-US" sz="2000" dirty="0">
                <a:latin typeface="+mn-lt"/>
              </a:rPr>
              <a:t> – y</a:t>
            </a:r>
            <a:r>
              <a:rPr lang="en-US" sz="2000" baseline="-25000" dirty="0">
                <a:latin typeface="+mn-lt"/>
              </a:rPr>
              <a:t>1,2</a:t>
            </a:r>
            <a:r>
              <a:rPr lang="en-US" sz="2000" dirty="0">
                <a:latin typeface="+mn-lt"/>
              </a:rPr>
              <a:t> – y</a:t>
            </a:r>
            <a:r>
              <a:rPr lang="en-US" sz="2000" baseline="-25000" dirty="0">
                <a:latin typeface="+mn-lt"/>
              </a:rPr>
              <a:t>2,1</a:t>
            </a:r>
            <a:r>
              <a:rPr lang="en-US" sz="2000" dirty="0">
                <a:latin typeface="+mn-lt"/>
              </a:rPr>
              <a:t> + y</a:t>
            </a:r>
            <a:r>
              <a:rPr lang="en-US" sz="2000" baseline="-25000" dirty="0">
                <a:latin typeface="+mn-lt"/>
              </a:rPr>
              <a:t>2,2 </a:t>
            </a:r>
            <a:r>
              <a:rPr lang="en-US" sz="2000" dirty="0">
                <a:latin typeface="+mn-lt"/>
              </a:rPr>
              <a:t>= (x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 – 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– 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 + 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)= (x</a:t>
            </a:r>
            <a:r>
              <a:rPr lang="en-US" sz="2000" baseline="-25000" dirty="0">
                <a:latin typeface="+mn-lt"/>
              </a:rPr>
              <a:t>1</a:t>
            </a:r>
            <a:r>
              <a:rPr lang="en-US" sz="2000" dirty="0">
                <a:latin typeface="+mn-lt"/>
              </a:rPr>
              <a:t>-x</a:t>
            </a:r>
            <a:r>
              <a:rPr lang="en-US" sz="2000" baseline="-25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)</a:t>
            </a:r>
            <a:r>
              <a:rPr lang="en-US" sz="2000" baseline="30000" dirty="0">
                <a:latin typeface="+mn-lt"/>
              </a:rPr>
              <a:t>2</a:t>
            </a:r>
            <a:r>
              <a:rPr lang="en-US" sz="2000" dirty="0">
                <a:latin typeface="+mn-lt"/>
              </a:rPr>
              <a:t> ≥0</a:t>
            </a:r>
          </a:p>
          <a:p>
            <a:pPr algn="l"/>
            <a:endParaRPr lang="en-US" sz="2000" dirty="0">
              <a:latin typeface="+mn-lt"/>
            </a:endParaRP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02E09F89-1111-40D1-ACC7-87818BB04338}"/>
              </a:ext>
            </a:extLst>
          </p:cNvPr>
          <p:cNvSpPr/>
          <p:nvPr/>
        </p:nvSpPr>
        <p:spPr>
          <a:xfrm>
            <a:off x="5722362" y="1696325"/>
            <a:ext cx="3853279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x</a:t>
            </a:r>
            <a:r>
              <a:rPr lang="en-US" sz="2000" baseline="-25000" dirty="0"/>
              <a:t>v</a:t>
            </a:r>
            <a:r>
              <a:rPr lang="en-US" sz="2000" dirty="0"/>
              <a:t>∈{-1,1}		for all v ∈ V</a:t>
            </a:r>
          </a:p>
          <a:p>
            <a:r>
              <a:rPr lang="en-US" sz="2000" dirty="0" err="1"/>
              <a:t>y</a:t>
            </a:r>
            <a:r>
              <a:rPr lang="en-US" sz="2000" baseline="-25000" dirty="0" err="1"/>
              <a:t>uv</a:t>
            </a:r>
            <a:r>
              <a:rPr lang="en-US" sz="2000" dirty="0"/>
              <a:t> = </a:t>
            </a:r>
            <a:r>
              <a:rPr lang="en-US" sz="2000" dirty="0" err="1"/>
              <a:t>x</a:t>
            </a:r>
            <a:r>
              <a:rPr lang="en-US" sz="2000" baseline="-25000" dirty="0" err="1"/>
              <a:t>v</a:t>
            </a:r>
            <a:r>
              <a:rPr lang="en-US" sz="2000" dirty="0" err="1"/>
              <a:t>x</a:t>
            </a:r>
            <a:r>
              <a:rPr lang="en-US" sz="2000" baseline="-25000" dirty="0" err="1"/>
              <a:t>u</a:t>
            </a:r>
            <a:r>
              <a:rPr lang="en-US" sz="2000" dirty="0"/>
              <a:t>		for all (</a:t>
            </a:r>
            <a:r>
              <a:rPr lang="en-US" sz="2000" dirty="0" err="1"/>
              <a:t>u,v</a:t>
            </a:r>
            <a:r>
              <a:rPr lang="en-US" sz="2000" dirty="0"/>
              <a:t>) ∈ E</a:t>
            </a:r>
          </a:p>
        </p:txBody>
      </p:sp>
      <p:sp>
        <p:nvSpPr>
          <p:cNvPr id="6" name="Rounded Rectangle 8">
            <a:extLst>
              <a:ext uri="{FF2B5EF4-FFF2-40B4-BE49-F238E27FC236}">
                <a16:creationId xmlns:a16="http://schemas.microsoft.com/office/drawing/2014/main" id="{2DEDFA03-4E31-408C-9082-909FE9A8A5D0}"/>
              </a:ext>
            </a:extLst>
          </p:cNvPr>
          <p:cNvSpPr/>
          <p:nvPr/>
        </p:nvSpPr>
        <p:spPr>
          <a:xfrm>
            <a:off x="6695831" y="5161057"/>
            <a:ext cx="2969164" cy="1057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This implies that y</a:t>
            </a:r>
            <a:r>
              <a:rPr lang="en-US" sz="2000" baseline="-25000" dirty="0"/>
              <a:t>12</a:t>
            </a:r>
            <a:r>
              <a:rPr lang="en-US" sz="2000" dirty="0"/>
              <a:t>&lt;=1</a:t>
            </a:r>
          </a:p>
          <a:p>
            <a:r>
              <a:rPr lang="en-US" sz="2000" dirty="0"/>
              <a:t>  Because y</a:t>
            </a:r>
            <a:r>
              <a:rPr lang="en-US" sz="2000" baseline="-25000" dirty="0"/>
              <a:t>11</a:t>
            </a:r>
            <a:r>
              <a:rPr lang="en-US" sz="2000" dirty="0"/>
              <a:t>=y</a:t>
            </a:r>
            <a:r>
              <a:rPr lang="en-US" sz="2000" baseline="-25000" dirty="0"/>
              <a:t>22</a:t>
            </a:r>
            <a:r>
              <a:rPr lang="en-US" sz="2000" dirty="0"/>
              <a:t>=1</a:t>
            </a:r>
          </a:p>
          <a:p>
            <a:r>
              <a:rPr lang="en-US" sz="2000" dirty="0"/>
              <a:t>  and  y</a:t>
            </a:r>
            <a:r>
              <a:rPr lang="en-US" sz="2000" baseline="-25000" dirty="0"/>
              <a:t>12</a:t>
            </a:r>
            <a:r>
              <a:rPr lang="en-US" sz="2000" dirty="0"/>
              <a:t>= y</a:t>
            </a:r>
            <a:r>
              <a:rPr lang="en-US" sz="2000" baseline="-25000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21503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lyt blackand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../../../Program%20Files%20(x86)/OpenOffice%204/share/template/en-US/layout/lyt-water.otp</Template>
  <TotalTime>6644</TotalTime>
  <Words>3318</Words>
  <Application>Microsoft Office PowerPoint</Application>
  <PresentationFormat>Custom</PresentationFormat>
  <Paragraphs>307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Albany</vt:lpstr>
      <vt:lpstr>Arial</vt:lpstr>
      <vt:lpstr>Calibri</vt:lpstr>
      <vt:lpstr>Cambria Math</vt:lpstr>
      <vt:lpstr>Times New Roman</vt:lpstr>
      <vt:lpstr>lyt blackandwhite</vt:lpstr>
      <vt:lpstr>PowerPoint Presentation</vt:lpstr>
      <vt:lpstr>Announcements</vt:lpstr>
      <vt:lpstr>PowerPoint Presentation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Semidefinite programming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0.878-approximation for Max-Cut</vt:lpstr>
      <vt:lpstr>PowerPoint Presentation</vt:lpstr>
      <vt:lpstr>Coloring 3-colorable graphs</vt:lpstr>
      <vt:lpstr>Coloring 3-colorable graphs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</dc:title>
  <dc:creator>Igor Shinkar</dc:creator>
  <cp:lastModifiedBy>Igor Shinkar</cp:lastModifiedBy>
  <cp:revision>2058</cp:revision>
  <dcterms:created xsi:type="dcterms:W3CDTF">2017-07-19T12:15:02Z</dcterms:created>
  <dcterms:modified xsi:type="dcterms:W3CDTF">2020-11-09T20:20:01Z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