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2"/>
  </p:notesMasterIdLst>
  <p:handoutMasterIdLst>
    <p:handoutMasterId r:id="rId33"/>
  </p:handoutMasterIdLst>
  <p:sldIdLst>
    <p:sldId id="256" r:id="rId3"/>
    <p:sldId id="460" r:id="rId4"/>
    <p:sldId id="480" r:id="rId5"/>
    <p:sldId id="487" r:id="rId6"/>
    <p:sldId id="486" r:id="rId7"/>
    <p:sldId id="489" r:id="rId8"/>
    <p:sldId id="488" r:id="rId9"/>
    <p:sldId id="490" r:id="rId10"/>
    <p:sldId id="491" r:id="rId11"/>
    <p:sldId id="492" r:id="rId12"/>
    <p:sldId id="493" r:id="rId13"/>
    <p:sldId id="494" r:id="rId14"/>
    <p:sldId id="495" r:id="rId15"/>
    <p:sldId id="513" r:id="rId16"/>
    <p:sldId id="496" r:id="rId17"/>
    <p:sldId id="498" r:id="rId18"/>
    <p:sldId id="499" r:id="rId19"/>
    <p:sldId id="500" r:id="rId20"/>
    <p:sldId id="503" r:id="rId21"/>
    <p:sldId id="504" r:id="rId22"/>
    <p:sldId id="505" r:id="rId23"/>
    <p:sldId id="506" r:id="rId24"/>
    <p:sldId id="507" r:id="rId25"/>
    <p:sldId id="508" r:id="rId26"/>
    <p:sldId id="509" r:id="rId27"/>
    <p:sldId id="510" r:id="rId28"/>
    <p:sldId id="511" r:id="rId29"/>
    <p:sldId id="512" r:id="rId30"/>
    <p:sldId id="398" r:id="rId31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792" autoAdjust="0"/>
  </p:normalViewPr>
  <p:slideViewPr>
    <p:cSldViewPr snapToGrid="0">
      <p:cViewPr varScale="1">
        <p:scale>
          <a:sx n="105" d="100"/>
          <a:sy n="105" d="100"/>
        </p:scale>
        <p:origin x="7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8752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0459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1263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33640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97120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321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836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189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765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69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2946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836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2454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5170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8456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0852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6461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471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74457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178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64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24298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639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998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208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3908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860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0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110410" y="720720"/>
            <a:ext cx="2070101" cy="575944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00117" y="720720"/>
            <a:ext cx="6057899" cy="575944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4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82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6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00117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16516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998" y="719998"/>
            <a:ext cx="8280001" cy="1079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99998" y="1979996"/>
            <a:ext cx="8280001" cy="45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409/815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26, </a:t>
            </a: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Algorithm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for min-weight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Claim 2</a:t>
            </a:r>
            <a:r>
              <a:rPr lang="en-US" sz="2000" dirty="0">
                <a:latin typeface="Albany"/>
              </a:rPr>
              <a:t>: Throughout the algorithm {</a:t>
            </a:r>
            <a:r>
              <a:rPr lang="en-US" sz="2000" dirty="0" err="1">
                <a:latin typeface="Albany"/>
              </a:rPr>
              <a:t>y</a:t>
            </a:r>
            <a:r>
              <a:rPr lang="en-US" sz="2000" baseline="-25000" dirty="0" err="1">
                <a:latin typeface="Albany"/>
              </a:rPr>
              <a:t>e</a:t>
            </a:r>
            <a:r>
              <a:rPr lang="en-US" sz="2000" dirty="0" err="1">
                <a:latin typeface="Albany"/>
              </a:rPr>
              <a:t>:e</a:t>
            </a:r>
            <a:r>
              <a:rPr lang="en-US" sz="2000" dirty="0">
                <a:latin typeface="Albany"/>
              </a:rPr>
              <a:t> ∈E} is a feasible solution to dual LP.</a:t>
            </a:r>
            <a:br>
              <a:rPr lang="en-US" sz="2000" dirty="0">
                <a:latin typeface="Albany"/>
              </a:rPr>
            </a:br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Proof</a:t>
            </a:r>
            <a:r>
              <a:rPr lang="en-US" sz="2000" dirty="0">
                <a:latin typeface="Albany"/>
              </a:rPr>
              <a:t>: In the beginning y</a:t>
            </a:r>
            <a:r>
              <a:rPr lang="en-US" sz="2000" baseline="-25000" dirty="0">
                <a:latin typeface="Albany"/>
              </a:rPr>
              <a:t>e</a:t>
            </a:r>
            <a:r>
              <a:rPr lang="en-US" sz="2000" dirty="0">
                <a:latin typeface="Albany"/>
              </a:rPr>
              <a:t>=0, which is a feasible solution</a:t>
            </a:r>
          </a:p>
          <a:p>
            <a:pPr algn="l"/>
            <a:r>
              <a:rPr lang="en-US" sz="2000" dirty="0">
                <a:latin typeface="Albany"/>
              </a:rPr>
              <a:t>In each iteration we do.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/>
              <a:t>Set y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</a:t>
            </a:r>
            <a:r>
              <a:rPr lang="en-US" sz="2000" dirty="0"/>
              <a:t>=min{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 - c</a:t>
            </a:r>
            <a:r>
              <a:rPr lang="en-US" sz="2000" baseline="-25000" dirty="0"/>
              <a:t>v </a:t>
            </a:r>
            <a:r>
              <a:rPr lang="en-US" sz="2000" dirty="0"/>
              <a:t>, </a:t>
            </a:r>
            <a:r>
              <a:rPr lang="en-US" sz="2000" dirty="0" err="1"/>
              <a:t>w</a:t>
            </a:r>
            <a:r>
              <a:rPr lang="en-US" sz="2000" baseline="-25000" dirty="0" err="1"/>
              <a:t>u</a:t>
            </a:r>
            <a:r>
              <a:rPr lang="en-US" sz="2000" dirty="0"/>
              <a:t> - c</a:t>
            </a:r>
            <a:r>
              <a:rPr lang="en-US" sz="2000" baseline="-25000" dirty="0"/>
              <a:t>u</a:t>
            </a:r>
            <a:r>
              <a:rPr lang="en-US" sz="2000" dirty="0"/>
              <a:t>}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/>
              <a:t>Update c</a:t>
            </a:r>
            <a:r>
              <a:rPr lang="en-US" sz="2000" baseline="-25000" dirty="0"/>
              <a:t>v</a:t>
            </a:r>
            <a:r>
              <a:rPr lang="en-US" sz="2000" dirty="0"/>
              <a:t> = c</a:t>
            </a:r>
            <a:r>
              <a:rPr lang="en-US" sz="2000" baseline="-25000" dirty="0"/>
              <a:t>v</a:t>
            </a:r>
            <a:r>
              <a:rPr lang="en-US" sz="2000" dirty="0"/>
              <a:t> + y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/>
              <a:t>Update c</a:t>
            </a:r>
            <a:r>
              <a:rPr lang="en-US" sz="2000" baseline="-25000" dirty="0"/>
              <a:t>u</a:t>
            </a:r>
            <a:r>
              <a:rPr lang="en-US" sz="2000" dirty="0"/>
              <a:t> = c</a:t>
            </a:r>
            <a:r>
              <a:rPr lang="en-US" sz="2000" baseline="-25000" dirty="0"/>
              <a:t>u</a:t>
            </a:r>
            <a:r>
              <a:rPr lang="en-US" sz="2000" dirty="0"/>
              <a:t> + y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</a:t>
            </a:r>
          </a:p>
          <a:p>
            <a:pPr marL="1143000" lvl="1" indent="-457200">
              <a:buFont typeface="+mj-lt"/>
              <a:buAutoNum type="alphaLcPeriod"/>
            </a:pPr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This update, clearly, keeps {y</a:t>
            </a:r>
            <a:r>
              <a:rPr lang="en-US" sz="2000" baseline="-25000" dirty="0">
                <a:latin typeface="Albany"/>
              </a:rPr>
              <a:t>e</a:t>
            </a:r>
            <a:r>
              <a:rPr lang="en-US" sz="2000" dirty="0">
                <a:latin typeface="Albany"/>
              </a:rPr>
              <a:t> : e ∈E} a feasible solution.</a:t>
            </a:r>
            <a:endParaRPr lang="en-US" sz="2000" baseline="-25000" dirty="0">
              <a:latin typeface="Albany"/>
            </a:endParaRPr>
          </a:p>
          <a:p>
            <a:pPr lvl="1" indent="0">
              <a:buNone/>
            </a:pPr>
            <a:endParaRPr lang="en-US" sz="2000" baseline="-25000" dirty="0">
              <a:latin typeface="Albany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8762FA63-52DA-4E74-8B0F-B7E73C90BDB1}"/>
              </a:ext>
            </a:extLst>
          </p:cNvPr>
          <p:cNvSpPr/>
          <p:nvPr/>
        </p:nvSpPr>
        <p:spPr>
          <a:xfrm>
            <a:off x="4284922" y="2254103"/>
            <a:ext cx="4895077" cy="134498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tx1"/>
                </a:solidFill>
              </a:rPr>
              <a:t>maximize	∑</a:t>
            </a:r>
            <a:r>
              <a:rPr lang="en-US" sz="2000" baseline="-25000" dirty="0" err="1">
                <a:solidFill>
                  <a:schemeClr val="tx1"/>
                </a:solidFill>
              </a:rPr>
              <a:t>e∈E</a:t>
            </a:r>
            <a:r>
              <a:rPr lang="en-US" sz="2000" baseline="-25000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y</a:t>
            </a:r>
            <a:r>
              <a:rPr lang="en-US" sz="2000" baseline="-25000" dirty="0">
                <a:solidFill>
                  <a:schemeClr val="tx1"/>
                </a:solidFill>
              </a:rPr>
              <a:t>e</a:t>
            </a:r>
          </a:p>
          <a:p>
            <a:r>
              <a:rPr lang="en-US" sz="2000" dirty="0">
                <a:solidFill>
                  <a:schemeClr val="tx1"/>
                </a:solidFill>
              </a:rPr>
              <a:t>subject to	∑</a:t>
            </a:r>
            <a:r>
              <a:rPr lang="en-US" sz="2000" baseline="-25000" dirty="0">
                <a:solidFill>
                  <a:schemeClr val="tx1"/>
                </a:solidFill>
              </a:rPr>
              <a:t>(</a:t>
            </a:r>
            <a:r>
              <a:rPr lang="en-US" sz="2000" baseline="-25000" dirty="0" err="1">
                <a:solidFill>
                  <a:schemeClr val="tx1"/>
                </a:solidFill>
              </a:rPr>
              <a:t>u,v</a:t>
            </a:r>
            <a:r>
              <a:rPr lang="en-US" sz="2000" baseline="-25000" dirty="0">
                <a:solidFill>
                  <a:schemeClr val="tx1"/>
                </a:solidFill>
              </a:rPr>
              <a:t>)∈E </a:t>
            </a:r>
            <a:r>
              <a:rPr lang="en-US" sz="2000" dirty="0">
                <a:solidFill>
                  <a:schemeClr val="tx1"/>
                </a:solidFill>
              </a:rPr>
              <a:t>y</a:t>
            </a:r>
            <a:r>
              <a:rPr lang="en-US" sz="2000" baseline="-25000" dirty="0">
                <a:solidFill>
                  <a:schemeClr val="tx1"/>
                </a:solidFill>
              </a:rPr>
              <a:t>(</a:t>
            </a:r>
            <a:r>
              <a:rPr lang="en-US" sz="2000" baseline="-25000" dirty="0" err="1">
                <a:solidFill>
                  <a:schemeClr val="tx1"/>
                </a:solidFill>
              </a:rPr>
              <a:t>u,v</a:t>
            </a:r>
            <a:r>
              <a:rPr lang="en-US" sz="2000" baseline="-25000" dirty="0">
                <a:solidFill>
                  <a:schemeClr val="tx1"/>
                </a:solidFill>
              </a:rPr>
              <a:t>)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CA" sz="2000" dirty="0">
                <a:solidFill>
                  <a:schemeClr val="tx1"/>
                </a:solidFill>
              </a:rPr>
              <a:t>≤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w</a:t>
            </a:r>
            <a:r>
              <a:rPr lang="en-US" sz="2000" baseline="-25000" dirty="0" err="1" smtClean="0">
                <a:solidFill>
                  <a:schemeClr val="tx1"/>
                </a:solidFill>
              </a:rPr>
              <a:t>u</a:t>
            </a:r>
            <a:r>
              <a:rPr lang="en-US" sz="2000" dirty="0" smtClean="0">
                <a:solidFill>
                  <a:schemeClr val="tx1"/>
                </a:solidFill>
              </a:rPr>
              <a:t>   </a:t>
            </a:r>
            <a:r>
              <a:rPr lang="en-US" sz="2000" dirty="0">
                <a:solidFill>
                  <a:schemeClr val="tx1"/>
                </a:solidFill>
              </a:rPr>
              <a:t>	for </a:t>
            </a:r>
            <a:r>
              <a:rPr lang="en-US" sz="2000" dirty="0" err="1">
                <a:solidFill>
                  <a:schemeClr val="tx1"/>
                </a:solidFill>
              </a:rPr>
              <a:t>u∈V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		y</a:t>
            </a:r>
            <a:r>
              <a:rPr lang="en-US" sz="2000" baseline="-25000" dirty="0">
                <a:solidFill>
                  <a:schemeClr val="tx1"/>
                </a:solidFill>
              </a:rPr>
              <a:t>e</a:t>
            </a:r>
            <a:r>
              <a:rPr lang="en-US" sz="2000" dirty="0">
                <a:solidFill>
                  <a:schemeClr val="tx1"/>
                </a:solidFill>
              </a:rPr>
              <a:t> ≥ 0 		for </a:t>
            </a:r>
            <a:r>
              <a:rPr lang="en-US" sz="2000" dirty="0" err="1">
                <a:solidFill>
                  <a:schemeClr val="tx1"/>
                </a:solidFill>
              </a:rPr>
              <a:t>e∈E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202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Algorithm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for min-weight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936389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Claim 3</a:t>
            </a:r>
            <a:r>
              <a:rPr lang="en-US" sz="2000" dirty="0">
                <a:latin typeface="Albany"/>
              </a:rPr>
              <a:t>: w(S) </a:t>
            </a:r>
            <a:r>
              <a:rPr lang="en-CA" sz="2000" dirty="0">
                <a:solidFill>
                  <a:schemeClr val="tx1"/>
                </a:solidFill>
              </a:rPr>
              <a:t>≤ 2 OPT(dual LP).</a:t>
            </a:r>
          </a:p>
          <a:p>
            <a:pPr algn="l"/>
            <a:endParaRPr lang="en-CA" sz="2000" u="sng" dirty="0">
              <a:solidFill>
                <a:schemeClr val="tx1"/>
              </a:solidFill>
              <a:latin typeface="Albany"/>
            </a:endParaRPr>
          </a:p>
          <a:p>
            <a:pPr algn="l"/>
            <a:endParaRPr lang="en-CA" sz="2000" u="sng" dirty="0">
              <a:solidFill>
                <a:schemeClr val="tx1"/>
              </a:solidFill>
              <a:latin typeface="Albany"/>
            </a:endParaRPr>
          </a:p>
          <a:p>
            <a:pPr algn="l"/>
            <a:endParaRPr lang="en-CA" sz="2000" u="sng" dirty="0">
              <a:solidFill>
                <a:schemeClr val="tx1"/>
              </a:solidFill>
              <a:latin typeface="Albany"/>
            </a:endParaRPr>
          </a:p>
          <a:p>
            <a:pPr algn="l"/>
            <a:r>
              <a:rPr lang="en-CA" sz="2000" u="sng" dirty="0">
                <a:solidFill>
                  <a:schemeClr val="tx1"/>
                </a:solidFill>
                <a:latin typeface="Albany"/>
              </a:rPr>
              <a:t>Proof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: Note that in each iteration we 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increase</a:t>
            </a:r>
            <a:br>
              <a:rPr lang="en-CA" sz="2000" dirty="0" smtClean="0">
                <a:solidFill>
                  <a:schemeClr val="tx1"/>
                </a:solidFill>
                <a:latin typeface="Albany"/>
              </a:rPr>
            </a:b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(1) the charge of the two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vertices (c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v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and 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c</a:t>
            </a:r>
            <a:r>
              <a:rPr lang="en-CA" sz="2000" baseline="-25000" dirty="0" smtClean="0">
                <a:solidFill>
                  <a:schemeClr val="tx1"/>
                </a:solidFill>
                <a:latin typeface="Albany"/>
              </a:rPr>
              <a:t>u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), and</a:t>
            </a:r>
            <a:br>
              <a:rPr lang="en-CA" sz="2000" dirty="0" smtClean="0">
                <a:solidFill>
                  <a:schemeClr val="tx1"/>
                </a:solidFill>
                <a:latin typeface="Albany"/>
              </a:rPr>
            </a:b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(2)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the charge 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of the edge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y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(</a:t>
            </a:r>
            <a:r>
              <a:rPr lang="en-CA" sz="2000" baseline="-25000" dirty="0" err="1">
                <a:solidFill>
                  <a:schemeClr val="tx1"/>
                </a:solidFill>
                <a:latin typeface="Albany"/>
              </a:rPr>
              <a:t>u,v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)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between them.</a:t>
            </a:r>
          </a:p>
          <a:p>
            <a:pPr algn="l"/>
            <a:r>
              <a:rPr lang="en-US" sz="2000" dirty="0">
                <a:latin typeface="Albany"/>
              </a:rPr>
              <a:t>Therefore,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in each iteration we have</a:t>
            </a:r>
          </a:p>
          <a:p>
            <a:pPr algn="ctr"/>
            <a:r>
              <a:rPr lang="en-CA" sz="2000" dirty="0">
                <a:solidFill>
                  <a:schemeClr val="tx1"/>
                </a:solidFill>
                <a:latin typeface="Albany"/>
              </a:rPr>
              <a:t>∑</a:t>
            </a:r>
            <a:r>
              <a:rPr lang="en-CA" sz="2000" baseline="-25000" dirty="0" err="1">
                <a:solidFill>
                  <a:schemeClr val="tx1"/>
                </a:solidFill>
                <a:latin typeface="Albany"/>
              </a:rPr>
              <a:t>v∈V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c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v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= 2∑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e∈E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y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e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.</a:t>
            </a:r>
          </a:p>
          <a:p>
            <a:pPr algn="l"/>
            <a:r>
              <a:rPr lang="en-CA" sz="2000" dirty="0">
                <a:solidFill>
                  <a:schemeClr val="tx1"/>
                </a:solidFill>
                <a:latin typeface="Albany"/>
              </a:rPr>
              <a:t>Our outputs is the set S =</a:t>
            </a:r>
            <a:r>
              <a:rPr lang="en-US" sz="2000" dirty="0"/>
              <a:t> {</a:t>
            </a:r>
            <a:r>
              <a:rPr lang="en-US" sz="2000" dirty="0" err="1"/>
              <a:t>v∈V</a:t>
            </a:r>
            <a:r>
              <a:rPr lang="en-US" sz="2000" dirty="0"/>
              <a:t> : c</a:t>
            </a:r>
            <a:r>
              <a:rPr lang="en-US" sz="2000" baseline="-25000" dirty="0"/>
              <a:t>v</a:t>
            </a:r>
            <a:r>
              <a:rPr lang="en-US" sz="2000" dirty="0"/>
              <a:t> =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}. And it’s weight is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lbany"/>
              </a:rPr>
              <a:t>w(S) </a:t>
            </a:r>
            <a:r>
              <a:rPr lang="en-US" sz="2000" dirty="0">
                <a:solidFill>
                  <a:schemeClr val="tx1"/>
                </a:solidFill>
                <a:latin typeface="Albany"/>
              </a:rPr>
              <a:t>=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∑</a:t>
            </a:r>
            <a:r>
              <a:rPr lang="en-CA" sz="2000" baseline="-25000" dirty="0" err="1">
                <a:solidFill>
                  <a:schemeClr val="tx1"/>
                </a:solidFill>
                <a:latin typeface="Albany"/>
              </a:rPr>
              <a:t>v∈S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</a:t>
            </a:r>
            <a:r>
              <a:rPr lang="en-CA" sz="2000" dirty="0" err="1" smtClean="0">
                <a:solidFill>
                  <a:schemeClr val="tx1"/>
                </a:solidFill>
                <a:latin typeface="Albany"/>
              </a:rPr>
              <a:t>w</a:t>
            </a:r>
            <a:r>
              <a:rPr lang="en-CA" sz="2000" baseline="-25000" dirty="0" err="1" smtClean="0">
                <a:solidFill>
                  <a:schemeClr val="tx1"/>
                </a:solidFill>
                <a:latin typeface="Albany"/>
              </a:rPr>
              <a:t>v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lbany"/>
              </a:rPr>
              <a:t>=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∑</a:t>
            </a:r>
            <a:r>
              <a:rPr lang="en-CA" sz="2000" baseline="-25000" dirty="0" err="1">
                <a:solidFill>
                  <a:schemeClr val="tx1"/>
                </a:solidFill>
                <a:latin typeface="Albany"/>
              </a:rPr>
              <a:t>v∈S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c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v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</a:t>
            </a:r>
            <a:r>
              <a:rPr lang="en-CA" sz="2000" dirty="0">
                <a:solidFill>
                  <a:schemeClr val="tx1"/>
                </a:solidFill>
              </a:rPr>
              <a:t>≤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∑</a:t>
            </a:r>
            <a:r>
              <a:rPr lang="en-CA" sz="2000" baseline="-25000" dirty="0" err="1">
                <a:solidFill>
                  <a:schemeClr val="tx1"/>
                </a:solidFill>
                <a:latin typeface="Albany"/>
              </a:rPr>
              <a:t>v∈V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c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v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= 2∑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e∈E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y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e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= 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2 value(dual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LP)</a:t>
            </a:r>
            <a:r>
              <a:rPr lang="en-CA" sz="2000" dirty="0">
                <a:solidFill>
                  <a:schemeClr val="tx1"/>
                </a:solidFill>
              </a:rPr>
              <a:t> </a:t>
            </a:r>
            <a:r>
              <a:rPr lang="en-CA" sz="2000" dirty="0" smtClean="0">
                <a:solidFill>
                  <a:schemeClr val="tx1"/>
                </a:solidFill>
              </a:rPr>
              <a:t>≤ 2 OPT(dual </a:t>
            </a:r>
            <a:r>
              <a:rPr lang="en-CA" sz="2000" dirty="0">
                <a:solidFill>
                  <a:schemeClr val="tx1"/>
                </a:solidFill>
              </a:rPr>
              <a:t>LP).</a:t>
            </a:r>
            <a:endParaRPr lang="en-CA" sz="2000" dirty="0">
              <a:solidFill>
                <a:schemeClr val="tx1"/>
              </a:solidFill>
              <a:latin typeface="Albany"/>
            </a:endParaRP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717E4F27-AFCC-4755-AC1F-6342AB5C29A4}"/>
              </a:ext>
            </a:extLst>
          </p:cNvPr>
          <p:cNvSpPr/>
          <p:nvPr/>
        </p:nvSpPr>
        <p:spPr>
          <a:xfrm>
            <a:off x="4680564" y="1812814"/>
            <a:ext cx="4895077" cy="196702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sz="2000" dirty="0"/>
              <a:t>For each e=(</a:t>
            </a:r>
            <a:r>
              <a:rPr lang="en-US" sz="2000" dirty="0" err="1"/>
              <a:t>u,v</a:t>
            </a:r>
            <a:r>
              <a:rPr lang="en-US" sz="2000" dirty="0"/>
              <a:t>)∈E do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/>
              <a:t>Set y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</a:t>
            </a:r>
            <a:r>
              <a:rPr lang="en-US" sz="2000" dirty="0"/>
              <a:t>=min{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 - c</a:t>
            </a:r>
            <a:r>
              <a:rPr lang="en-US" sz="2000" baseline="-25000" dirty="0"/>
              <a:t>v </a:t>
            </a:r>
            <a:r>
              <a:rPr lang="en-US" sz="2000" dirty="0"/>
              <a:t>, </a:t>
            </a:r>
            <a:r>
              <a:rPr lang="en-US" sz="2000" dirty="0" err="1"/>
              <a:t>w</a:t>
            </a:r>
            <a:r>
              <a:rPr lang="en-US" sz="2000" baseline="-25000" dirty="0" err="1"/>
              <a:t>u</a:t>
            </a:r>
            <a:r>
              <a:rPr lang="en-US" sz="2000" dirty="0"/>
              <a:t> - c</a:t>
            </a:r>
            <a:r>
              <a:rPr lang="en-US" sz="2000" baseline="-25000" dirty="0"/>
              <a:t>u</a:t>
            </a:r>
            <a:r>
              <a:rPr lang="en-US" sz="2000" dirty="0"/>
              <a:t>}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/>
              <a:t>Update c</a:t>
            </a:r>
            <a:r>
              <a:rPr lang="en-US" sz="2000" baseline="-25000" dirty="0"/>
              <a:t>v</a:t>
            </a:r>
            <a:r>
              <a:rPr lang="en-US" sz="2000" dirty="0"/>
              <a:t> = c</a:t>
            </a:r>
            <a:r>
              <a:rPr lang="en-US" sz="2000" baseline="-25000" dirty="0"/>
              <a:t>v</a:t>
            </a:r>
            <a:r>
              <a:rPr lang="en-US" sz="2000" dirty="0"/>
              <a:t> + y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/>
              <a:t>Update c</a:t>
            </a:r>
            <a:r>
              <a:rPr lang="en-US" sz="2000" baseline="-25000" dirty="0"/>
              <a:t>u</a:t>
            </a:r>
            <a:r>
              <a:rPr lang="en-US" sz="2000" dirty="0"/>
              <a:t> = c</a:t>
            </a:r>
            <a:r>
              <a:rPr lang="en-US" sz="2000" baseline="-25000" dirty="0"/>
              <a:t>u</a:t>
            </a:r>
            <a:r>
              <a:rPr lang="en-US" sz="2000" dirty="0"/>
              <a:t> + y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Return S={</a:t>
            </a:r>
            <a:r>
              <a:rPr lang="en-US" sz="2000" dirty="0" err="1"/>
              <a:t>v∈V</a:t>
            </a:r>
            <a:r>
              <a:rPr lang="en-US" sz="2000" dirty="0"/>
              <a:t> : c</a:t>
            </a:r>
            <a:r>
              <a:rPr lang="en-US" sz="2000" baseline="-25000" dirty="0"/>
              <a:t>v</a:t>
            </a:r>
            <a:r>
              <a:rPr lang="en-US" sz="2000" dirty="0"/>
              <a:t> =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}</a:t>
            </a:r>
          </a:p>
          <a:p>
            <a:pPr marL="1143000" lvl="1" indent="-457200">
              <a:buFont typeface="+mj-lt"/>
              <a:buAutoNum type="alphaL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177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Algorithm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for min-weight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Conclusion</a:t>
            </a:r>
            <a:r>
              <a:rPr lang="en-US" sz="2000" dirty="0">
                <a:latin typeface="Albany"/>
              </a:rPr>
              <a:t>: We have a O(|E|) time algorithm that outputs a vertex cover S </a:t>
            </a:r>
            <a:r>
              <a:rPr lang="en-US" sz="2000" dirty="0" err="1">
                <a:latin typeface="Albany"/>
              </a:rPr>
              <a:t>s.t.</a:t>
            </a:r>
            <a:endParaRPr lang="en-US" sz="2000" dirty="0">
              <a:latin typeface="Albany"/>
            </a:endParaRPr>
          </a:p>
          <a:p>
            <a:pPr algn="ctr"/>
            <a:r>
              <a:rPr lang="en-US" sz="2000" dirty="0">
                <a:latin typeface="Albany"/>
              </a:rPr>
              <a:t>w(S) </a:t>
            </a:r>
            <a:r>
              <a:rPr lang="en-CA" sz="2000" dirty="0">
                <a:solidFill>
                  <a:schemeClr val="tx1"/>
                </a:solidFill>
              </a:rPr>
              <a:t>≤ 2 OPT(dual LP).</a:t>
            </a:r>
          </a:p>
          <a:p>
            <a:pPr algn="l"/>
            <a:r>
              <a:rPr lang="en-CA" sz="2000" dirty="0">
                <a:solidFill>
                  <a:schemeClr val="tx1"/>
                </a:solidFill>
              </a:rPr>
              <a:t>On the other hand, we know that</a:t>
            </a:r>
          </a:p>
          <a:p>
            <a:pPr algn="ctr"/>
            <a:r>
              <a:rPr lang="en-US" sz="2000" dirty="0" err="1"/>
              <a:t>minVC</a:t>
            </a:r>
            <a:r>
              <a:rPr lang="en-US" sz="2000" dirty="0"/>
              <a:t>(G) </a:t>
            </a:r>
            <a:r>
              <a:rPr lang="en-US" sz="2000" dirty="0">
                <a:solidFill>
                  <a:schemeClr val="tx1"/>
                </a:solidFill>
              </a:rPr>
              <a:t>≥ </a:t>
            </a:r>
            <a:r>
              <a:rPr lang="en-US" sz="2000" dirty="0"/>
              <a:t>OPT(primal-LP) </a:t>
            </a:r>
            <a:r>
              <a:rPr lang="en-US" sz="2000" dirty="0">
                <a:solidFill>
                  <a:schemeClr val="tx1"/>
                </a:solidFill>
              </a:rPr>
              <a:t>≥ </a:t>
            </a:r>
            <a:r>
              <a:rPr lang="en-US" sz="2000" dirty="0"/>
              <a:t>OPT(dual-LP).</a:t>
            </a:r>
          </a:p>
          <a:p>
            <a:pPr algn="l"/>
            <a:r>
              <a:rPr lang="en-US" sz="2000" dirty="0"/>
              <a:t>Therefore, </a:t>
            </a:r>
          </a:p>
          <a:p>
            <a:pPr algn="ctr"/>
            <a:r>
              <a:rPr lang="en-US" sz="2000" dirty="0">
                <a:latin typeface="Albany"/>
              </a:rPr>
              <a:t>w(S) </a:t>
            </a:r>
            <a:r>
              <a:rPr lang="en-CA" sz="2000" dirty="0">
                <a:solidFill>
                  <a:schemeClr val="tx1"/>
                </a:solidFill>
              </a:rPr>
              <a:t>≤ 2 OPT(dual LP) ≤ 2</a:t>
            </a:r>
            <a:r>
              <a:rPr lang="en-US" sz="2000" dirty="0" err="1"/>
              <a:t>minVC</a:t>
            </a:r>
            <a:r>
              <a:rPr lang="en-US" sz="2000" dirty="0"/>
              <a:t>(G)</a:t>
            </a:r>
          </a:p>
          <a:p>
            <a:pPr algn="l"/>
            <a:r>
              <a:rPr lang="en-US" sz="2000" dirty="0"/>
              <a:t>As required.</a:t>
            </a:r>
          </a:p>
          <a:p>
            <a:pPr algn="l"/>
            <a:endParaRPr lang="en-US" sz="2000" dirty="0"/>
          </a:p>
          <a:p>
            <a:pPr algn="l"/>
            <a:endParaRPr lang="en-CA" sz="2000" dirty="0">
              <a:solidFill>
                <a:schemeClr val="tx1"/>
              </a:solidFill>
            </a:endParaRPr>
          </a:p>
          <a:p>
            <a:pPr algn="l"/>
            <a:endParaRPr lang="en-CA" sz="2000" u="sng" dirty="0">
              <a:solidFill>
                <a:schemeClr val="tx1"/>
              </a:solidFill>
              <a:latin typeface="Albany"/>
            </a:endParaRPr>
          </a:p>
          <a:p>
            <a:pPr algn="l"/>
            <a:endParaRPr lang="en-CA" sz="2000" u="sng" dirty="0">
              <a:solidFill>
                <a:schemeClr val="tx1"/>
              </a:solidFill>
              <a:latin typeface="Albany"/>
            </a:endParaRPr>
          </a:p>
          <a:p>
            <a:pPr algn="l"/>
            <a:endParaRPr lang="en-CA" sz="2000" u="sng" dirty="0">
              <a:solidFill>
                <a:schemeClr val="tx1"/>
              </a:solidFill>
              <a:latin typeface="Albany"/>
            </a:endParaRP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717E4F27-AFCC-4755-AC1F-6342AB5C29A4}"/>
              </a:ext>
            </a:extLst>
          </p:cNvPr>
          <p:cNvSpPr/>
          <p:nvPr/>
        </p:nvSpPr>
        <p:spPr>
          <a:xfrm>
            <a:off x="4284922" y="4997893"/>
            <a:ext cx="4895077" cy="196702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sz="2000" dirty="0"/>
              <a:t>For each e=(</a:t>
            </a:r>
            <a:r>
              <a:rPr lang="en-US" sz="2000" dirty="0" err="1"/>
              <a:t>u,v</a:t>
            </a:r>
            <a:r>
              <a:rPr lang="en-US" sz="2000" dirty="0"/>
              <a:t>)∈E do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/>
              <a:t>Set y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</a:t>
            </a:r>
            <a:r>
              <a:rPr lang="en-US" sz="2000" dirty="0"/>
              <a:t>=min{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 - c</a:t>
            </a:r>
            <a:r>
              <a:rPr lang="en-US" sz="2000" baseline="-25000" dirty="0"/>
              <a:t>v </a:t>
            </a:r>
            <a:r>
              <a:rPr lang="en-US" sz="2000" dirty="0"/>
              <a:t>, </a:t>
            </a:r>
            <a:r>
              <a:rPr lang="en-US" sz="2000" dirty="0" err="1"/>
              <a:t>w</a:t>
            </a:r>
            <a:r>
              <a:rPr lang="en-US" sz="2000" baseline="-25000" dirty="0" err="1"/>
              <a:t>u</a:t>
            </a:r>
            <a:r>
              <a:rPr lang="en-US" sz="2000" dirty="0"/>
              <a:t> - c</a:t>
            </a:r>
            <a:r>
              <a:rPr lang="en-US" sz="2000" baseline="-25000" dirty="0"/>
              <a:t>u</a:t>
            </a:r>
            <a:r>
              <a:rPr lang="en-US" sz="2000" dirty="0"/>
              <a:t>}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/>
              <a:t>Update c</a:t>
            </a:r>
            <a:r>
              <a:rPr lang="en-US" sz="2000" baseline="-25000" dirty="0"/>
              <a:t>v</a:t>
            </a:r>
            <a:r>
              <a:rPr lang="en-US" sz="2000" dirty="0"/>
              <a:t> = c</a:t>
            </a:r>
            <a:r>
              <a:rPr lang="en-US" sz="2000" baseline="-25000" dirty="0"/>
              <a:t>v</a:t>
            </a:r>
            <a:r>
              <a:rPr lang="en-US" sz="2000" dirty="0"/>
              <a:t> + y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/>
              <a:t>Update c</a:t>
            </a:r>
            <a:r>
              <a:rPr lang="en-US" sz="2000" baseline="-25000" dirty="0"/>
              <a:t>u</a:t>
            </a:r>
            <a:r>
              <a:rPr lang="en-US" sz="2000" dirty="0"/>
              <a:t> = c</a:t>
            </a:r>
            <a:r>
              <a:rPr lang="en-US" sz="2000" baseline="-25000" dirty="0"/>
              <a:t>u</a:t>
            </a:r>
            <a:r>
              <a:rPr lang="en-US" sz="2000" dirty="0"/>
              <a:t> + y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Return S={</a:t>
            </a:r>
            <a:r>
              <a:rPr lang="en-US" sz="2000" dirty="0" err="1"/>
              <a:t>v∈V</a:t>
            </a:r>
            <a:r>
              <a:rPr lang="en-US" sz="2000" dirty="0"/>
              <a:t> : c</a:t>
            </a:r>
            <a:r>
              <a:rPr lang="en-US" sz="2000" baseline="-25000" dirty="0"/>
              <a:t>v</a:t>
            </a:r>
            <a:r>
              <a:rPr lang="en-US" sz="2000" dirty="0"/>
              <a:t> =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9783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Canonical LP hierarchy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49502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Sherali</a:t>
            </a: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-Adams</a:t>
            </a:r>
            <a:b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LP hierarchy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00EF6CB-5C0A-4A3D-B6A5-F00041E87B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531" y="259962"/>
            <a:ext cx="8258175" cy="676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9920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Sherali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-Adams LP hierarchy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Constraint Satisfaction Problem (CSP)</a:t>
            </a:r>
            <a:r>
              <a:rPr lang="en-US" sz="2000" dirty="0">
                <a:latin typeface="Albany"/>
              </a:rPr>
              <a:t>:</a:t>
            </a:r>
          </a:p>
          <a:p>
            <a:pPr algn="l"/>
            <a:r>
              <a:rPr lang="en-US" sz="2000" dirty="0">
                <a:latin typeface="Albany"/>
              </a:rPr>
              <a:t>The input is a collection of variables and constraints, and our goal is to find an assignment that maximizes the number of satisfied constraints.</a:t>
            </a:r>
          </a:p>
          <a:p>
            <a:pPr algn="l"/>
            <a:r>
              <a:rPr lang="en-US" sz="2000" u="sng" dirty="0">
                <a:latin typeface="Albany"/>
              </a:rPr>
              <a:t>Examples</a:t>
            </a:r>
            <a:r>
              <a:rPr lang="en-US" sz="2000" dirty="0">
                <a:latin typeface="Albany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u="sng" dirty="0">
                <a:latin typeface="Albany"/>
              </a:rPr>
              <a:t>Max-3-CNF</a:t>
            </a:r>
            <a:r>
              <a:rPr lang="en-US" sz="2000" dirty="0">
                <a:latin typeface="Albany"/>
              </a:rPr>
              <a:t>:</a:t>
            </a:r>
            <a:br>
              <a:rPr lang="en-US" sz="2000" dirty="0">
                <a:latin typeface="Albany"/>
              </a:rPr>
            </a:br>
            <a:r>
              <a:rPr lang="en-US" sz="2000" dirty="0">
                <a:latin typeface="Albany"/>
              </a:rPr>
              <a:t>variables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∈ {T,F}</a:t>
            </a:r>
            <a:br>
              <a:rPr lang="en-CA" sz="2000" dirty="0">
                <a:solidFill>
                  <a:schemeClr val="tx1"/>
                </a:solidFill>
                <a:latin typeface="Albany"/>
              </a:rPr>
            </a:br>
            <a:r>
              <a:rPr lang="en-CA" sz="2000" dirty="0">
                <a:solidFill>
                  <a:schemeClr val="tx1"/>
                </a:solidFill>
                <a:latin typeface="Albany"/>
              </a:rPr>
              <a:t>constraints (x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i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v </a:t>
            </a:r>
            <a:r>
              <a:rPr lang="en-CA" sz="2000" dirty="0" err="1">
                <a:solidFill>
                  <a:schemeClr val="tx1"/>
                </a:solidFill>
                <a:latin typeface="Albany"/>
              </a:rPr>
              <a:t>x</a:t>
            </a:r>
            <a:r>
              <a:rPr lang="en-CA" sz="2000" baseline="-25000" dirty="0" err="1">
                <a:solidFill>
                  <a:schemeClr val="tx1"/>
                </a:solidFill>
                <a:latin typeface="Albany"/>
              </a:rPr>
              <a:t>j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v ~</a:t>
            </a:r>
            <a:r>
              <a:rPr lang="en-CA" sz="2000" dirty="0" err="1">
                <a:solidFill>
                  <a:schemeClr val="tx1"/>
                </a:solidFill>
                <a:latin typeface="Albany"/>
              </a:rPr>
              <a:t>x</a:t>
            </a:r>
            <a:r>
              <a:rPr lang="en-CA" sz="2000" baseline="-25000" dirty="0" err="1">
                <a:solidFill>
                  <a:schemeClr val="tx1"/>
                </a:solidFill>
                <a:latin typeface="Albany"/>
              </a:rPr>
              <a:t>k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)</a:t>
            </a:r>
            <a:endParaRPr lang="en-US" sz="2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u="sng" dirty="0">
                <a:latin typeface="Albany"/>
              </a:rPr>
              <a:t>Max-k-Cut</a:t>
            </a:r>
            <a:r>
              <a:rPr lang="en-US" sz="2000" dirty="0">
                <a:latin typeface="Albany"/>
              </a:rPr>
              <a:t>:</a:t>
            </a:r>
            <a:br>
              <a:rPr lang="en-US" sz="2000" dirty="0">
                <a:latin typeface="Albany"/>
              </a:rPr>
            </a:br>
            <a:r>
              <a:rPr lang="en-US" sz="2000" dirty="0">
                <a:latin typeface="Albany"/>
              </a:rPr>
              <a:t>variables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∈ {1,2,…,k}</a:t>
            </a:r>
            <a:br>
              <a:rPr lang="en-CA" sz="2000" dirty="0">
                <a:solidFill>
                  <a:schemeClr val="tx1"/>
                </a:solidFill>
                <a:latin typeface="Albany"/>
              </a:rPr>
            </a:br>
            <a:r>
              <a:rPr lang="en-CA" sz="2000" dirty="0">
                <a:solidFill>
                  <a:schemeClr val="tx1"/>
                </a:solidFill>
                <a:latin typeface="Albany"/>
              </a:rPr>
              <a:t>constraints x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i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≠ </a:t>
            </a:r>
            <a:r>
              <a:rPr lang="en-CA" sz="2000" dirty="0" err="1">
                <a:solidFill>
                  <a:schemeClr val="tx1"/>
                </a:solidFill>
                <a:latin typeface="Albany"/>
              </a:rPr>
              <a:t>x</a:t>
            </a:r>
            <a:r>
              <a:rPr lang="en-CA" sz="2000" baseline="-25000" dirty="0" err="1">
                <a:solidFill>
                  <a:schemeClr val="tx1"/>
                </a:solidFill>
                <a:latin typeface="Albany"/>
              </a:rPr>
              <a:t>j</a:t>
            </a:r>
            <a:endParaRPr lang="en-US" sz="2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Max-E3-Lin-mod2</a:t>
            </a:r>
            <a:br>
              <a:rPr lang="en-US" sz="2000" dirty="0">
                <a:latin typeface="Albany"/>
              </a:rPr>
            </a:br>
            <a:r>
              <a:rPr lang="en-US" sz="2000" dirty="0">
                <a:latin typeface="Albany"/>
              </a:rPr>
              <a:t>variables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∈ {0,1}</a:t>
            </a:r>
            <a:br>
              <a:rPr lang="en-CA" sz="2000" dirty="0">
                <a:solidFill>
                  <a:schemeClr val="tx1"/>
                </a:solidFill>
                <a:latin typeface="Albany"/>
              </a:rPr>
            </a:br>
            <a:r>
              <a:rPr lang="en-CA" sz="2000" dirty="0">
                <a:solidFill>
                  <a:schemeClr val="tx1"/>
                </a:solidFill>
                <a:latin typeface="Albany"/>
              </a:rPr>
              <a:t>constraints x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i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+ </a:t>
            </a:r>
            <a:r>
              <a:rPr lang="en-CA" sz="2000" dirty="0" err="1">
                <a:solidFill>
                  <a:schemeClr val="tx1"/>
                </a:solidFill>
                <a:latin typeface="Albany"/>
              </a:rPr>
              <a:t>x</a:t>
            </a:r>
            <a:r>
              <a:rPr lang="en-CA" sz="2000" baseline="-25000" dirty="0" err="1">
                <a:solidFill>
                  <a:schemeClr val="tx1"/>
                </a:solidFill>
                <a:latin typeface="Albany"/>
              </a:rPr>
              <a:t>j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+ </a:t>
            </a:r>
            <a:r>
              <a:rPr lang="en-CA" sz="2000" dirty="0" err="1" smtClean="0">
                <a:solidFill>
                  <a:schemeClr val="tx1"/>
                </a:solidFill>
                <a:latin typeface="Albany"/>
              </a:rPr>
              <a:t>x</a:t>
            </a:r>
            <a:r>
              <a:rPr lang="en-CA" sz="2000" baseline="-25000" dirty="0" err="1" smtClean="0">
                <a:solidFill>
                  <a:schemeClr val="tx1"/>
                </a:solidFill>
                <a:latin typeface="Albany"/>
              </a:rPr>
              <a:t>k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 =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b (mod2)</a:t>
            </a:r>
            <a:endParaRPr lang="en-US" sz="2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1508905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Sherali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-Adams LP hierarchy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Constraint Satisfaction Problem (CSP)</a:t>
            </a:r>
            <a:r>
              <a:rPr lang="en-US" sz="2000" dirty="0">
                <a:latin typeface="Albany"/>
              </a:rPr>
              <a:t>:</a:t>
            </a:r>
          </a:p>
          <a:p>
            <a:pPr algn="l"/>
            <a:r>
              <a:rPr lang="en-US" sz="2000" dirty="0">
                <a:latin typeface="Albany"/>
              </a:rPr>
              <a:t>Let’s take one example:</a:t>
            </a:r>
          </a:p>
          <a:p>
            <a:pPr algn="l"/>
            <a:r>
              <a:rPr lang="en-US" sz="2000" u="sng" dirty="0">
                <a:latin typeface="Albany"/>
              </a:rPr>
              <a:t>Max-3-Cut</a:t>
            </a:r>
            <a:r>
              <a:rPr lang="en-US" sz="2000" dirty="0">
                <a:latin typeface="Albany"/>
              </a:rPr>
              <a:t>: n variables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∈ {R,G,B}, constraints of the form x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i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≠ </a:t>
            </a:r>
            <a:r>
              <a:rPr lang="en-CA" sz="2000" dirty="0" err="1">
                <a:solidFill>
                  <a:schemeClr val="tx1"/>
                </a:solidFill>
                <a:latin typeface="Albany"/>
              </a:rPr>
              <a:t>x</a:t>
            </a:r>
            <a:r>
              <a:rPr lang="en-CA" sz="2000" baseline="-25000" dirty="0" err="1">
                <a:solidFill>
                  <a:schemeClr val="tx1"/>
                </a:solidFill>
                <a:latin typeface="Albany"/>
              </a:rPr>
              <a:t>j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Here is a general idea how to write an </a:t>
            </a:r>
            <a:r>
              <a:rPr lang="en-US" sz="2000" i="1" dirty="0">
                <a:latin typeface="Albany"/>
              </a:rPr>
              <a:t>integer </a:t>
            </a:r>
            <a:r>
              <a:rPr lang="en-US" sz="2000" dirty="0">
                <a:latin typeface="Albany"/>
              </a:rPr>
              <a:t>LP </a:t>
            </a:r>
            <a:r>
              <a:rPr lang="en-US" sz="2000" dirty="0" smtClean="0">
                <a:latin typeface="Albany"/>
              </a:rPr>
              <a:t>(ILP) for </a:t>
            </a:r>
            <a:r>
              <a:rPr lang="en-US" sz="2000" dirty="0">
                <a:latin typeface="Albany"/>
              </a:rPr>
              <a:t>such problems: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LP variables: x</a:t>
            </a:r>
            <a:r>
              <a:rPr lang="en-US" sz="2000" baseline="-25000" dirty="0">
                <a:latin typeface="Albany"/>
              </a:rPr>
              <a:t>i=R,</a:t>
            </a:r>
            <a:r>
              <a:rPr lang="en-US" sz="2000" dirty="0">
                <a:latin typeface="Albany"/>
              </a:rPr>
              <a:t> x</a:t>
            </a:r>
            <a:r>
              <a:rPr lang="en-US" sz="2000" baseline="-25000" dirty="0">
                <a:latin typeface="Albany"/>
              </a:rPr>
              <a:t>i=G,</a:t>
            </a:r>
            <a:r>
              <a:rPr lang="en-US" sz="2000" dirty="0">
                <a:latin typeface="Albany"/>
              </a:rPr>
              <a:t> x</a:t>
            </a:r>
            <a:r>
              <a:rPr lang="en-US" sz="2000" baseline="-25000" dirty="0">
                <a:latin typeface="Albany"/>
              </a:rPr>
              <a:t>i=B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∈ {0,1} for each variable x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i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of the CSP.</a:t>
            </a:r>
            <a:endParaRPr lang="en-US" sz="2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LP constraints: x</a:t>
            </a:r>
            <a:r>
              <a:rPr lang="en-US" sz="2000" baseline="-25000" dirty="0">
                <a:latin typeface="Albany"/>
              </a:rPr>
              <a:t>i=R 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i=G 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i=B</a:t>
            </a:r>
            <a:r>
              <a:rPr lang="en-US" sz="2000" dirty="0">
                <a:solidFill>
                  <a:schemeClr val="tx1"/>
                </a:solidFill>
              </a:rPr>
              <a:t> =1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lbany"/>
              </a:rPr>
              <a:t>The intention is that is exactly one of them is 1 and the rest are 0.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Albany"/>
              </a:rPr>
              <a:t>How can we state the objective </a:t>
            </a:r>
            <a:r>
              <a:rPr lang="en-US" sz="2000" dirty="0" smtClean="0">
                <a:solidFill>
                  <a:schemeClr val="tx1"/>
                </a:solidFill>
                <a:latin typeface="Albany"/>
              </a:rPr>
              <a:t>function? Want </a:t>
            </a:r>
            <a:r>
              <a:rPr lang="en-US" sz="2000" dirty="0">
                <a:solidFill>
                  <a:schemeClr val="tx1"/>
                </a:solidFill>
                <a:latin typeface="Albany"/>
              </a:rPr>
              <a:t>to add +1 for every </a:t>
            </a:r>
            <a:r>
              <a:rPr lang="en-US" sz="2000" dirty="0">
                <a:solidFill>
                  <a:schemeClr val="tx1"/>
                </a:solidFill>
                <a:latin typeface="Albany"/>
              </a:rPr>
              <a:t>satisfied </a:t>
            </a:r>
            <a:r>
              <a:rPr lang="en-US" sz="2000" dirty="0" smtClean="0">
                <a:solidFill>
                  <a:schemeClr val="tx1"/>
                </a:solidFill>
                <a:latin typeface="Albany"/>
              </a:rPr>
              <a:t>constraint</a:t>
            </a:r>
            <a:r>
              <a:rPr lang="en-US" sz="2000" dirty="0" smtClean="0">
                <a:solidFill>
                  <a:schemeClr val="tx1"/>
                </a:solidFill>
                <a:latin typeface="Albany"/>
              </a:rPr>
              <a:t>.</a:t>
            </a:r>
            <a:endParaRPr lang="en-US" sz="2000" dirty="0">
              <a:solidFill>
                <a:schemeClr val="tx1"/>
              </a:solidFill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lbany"/>
              </a:rPr>
              <a:t>Idea 2: introduce more variables:</a:t>
            </a:r>
            <a:r>
              <a:rPr lang="en-US" sz="2000" dirty="0">
                <a:latin typeface="Albany"/>
              </a:rPr>
              <a:t>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=R </a:t>
            </a:r>
            <a:r>
              <a:rPr lang="en-US" sz="2000" dirty="0">
                <a:latin typeface="Albany"/>
              </a:rPr>
              <a:t>,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=G </a:t>
            </a:r>
            <a:r>
              <a:rPr lang="en-US" sz="2000" dirty="0">
                <a:latin typeface="Albany"/>
              </a:rPr>
              <a:t>,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=B </a:t>
            </a:r>
            <a:r>
              <a:rPr lang="en-US" sz="2000" dirty="0">
                <a:latin typeface="Albany"/>
              </a:rPr>
              <a:t>…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G,j</a:t>
            </a:r>
            <a:r>
              <a:rPr lang="en-US" sz="2000" baseline="-25000" dirty="0">
                <a:latin typeface="Albany"/>
              </a:rPr>
              <a:t>=R</a:t>
            </a:r>
            <a:r>
              <a:rPr lang="en-US" sz="2000" dirty="0">
                <a:latin typeface="Albany"/>
              </a:rPr>
              <a:t>…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B,j</a:t>
            </a:r>
            <a:r>
              <a:rPr lang="en-US" sz="2000" baseline="-25000" dirty="0">
                <a:latin typeface="Albany"/>
              </a:rPr>
              <a:t>=B </a:t>
            </a:r>
            <a:r>
              <a:rPr lang="en-US" sz="2000" dirty="0">
                <a:latin typeface="Albany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All taking values in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{0,1} and the for each </a:t>
            </a:r>
            <a:r>
              <a:rPr lang="en-CA" sz="2000" dirty="0" err="1">
                <a:solidFill>
                  <a:schemeClr val="tx1"/>
                </a:solidFill>
                <a:latin typeface="Albany"/>
              </a:rPr>
              <a:t>i,j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=1…n their sum is 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385512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Sherali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-Adams LP hierarchy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lbany"/>
              </a:rPr>
              <a:t>Variables for pairs:</a:t>
            </a:r>
            <a:r>
              <a:rPr lang="en-US" sz="2000" dirty="0">
                <a:latin typeface="Albany"/>
              </a:rPr>
              <a:t>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=R </a:t>
            </a:r>
            <a:r>
              <a:rPr lang="en-US" sz="2000" dirty="0">
                <a:latin typeface="Albany"/>
              </a:rPr>
              <a:t>,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=G </a:t>
            </a:r>
            <a:r>
              <a:rPr lang="en-US" sz="2000" dirty="0">
                <a:latin typeface="Albany"/>
              </a:rPr>
              <a:t>,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=B </a:t>
            </a:r>
            <a:r>
              <a:rPr lang="en-US" sz="2000" dirty="0">
                <a:latin typeface="Albany"/>
              </a:rPr>
              <a:t>…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G,j</a:t>
            </a:r>
            <a:r>
              <a:rPr lang="en-US" sz="2000" baseline="-25000" dirty="0">
                <a:latin typeface="Albany"/>
              </a:rPr>
              <a:t>=R</a:t>
            </a:r>
            <a:r>
              <a:rPr lang="en-US" sz="2000" dirty="0">
                <a:latin typeface="Albany"/>
              </a:rPr>
              <a:t>…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B,j</a:t>
            </a:r>
            <a:r>
              <a:rPr lang="en-US" sz="2000" baseline="-25000" dirty="0">
                <a:latin typeface="Albany"/>
              </a:rPr>
              <a:t>=B</a:t>
            </a:r>
            <a:r>
              <a:rPr lang="en-US" sz="2000" dirty="0">
                <a:latin typeface="Albany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Also in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{0,1} and the for each </a:t>
            </a:r>
            <a:r>
              <a:rPr lang="en-CA" sz="2000" dirty="0" err="1">
                <a:solidFill>
                  <a:schemeClr val="tx1"/>
                </a:solidFill>
                <a:latin typeface="Albany"/>
              </a:rPr>
              <a:t>i,j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=1…n their sum is 1.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Consistency constraints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:</a:t>
            </a:r>
          </a:p>
          <a:p>
            <a:pPr algn="ctr"/>
            <a:r>
              <a:rPr lang="en-US" sz="2000" dirty="0">
                <a:latin typeface="Albany"/>
              </a:rPr>
              <a:t>x</a:t>
            </a:r>
            <a:r>
              <a:rPr lang="en-US" sz="2000" baseline="-25000" dirty="0">
                <a:latin typeface="Albany"/>
              </a:rPr>
              <a:t>i=R </a:t>
            </a:r>
            <a:r>
              <a:rPr lang="en-US" sz="2000" dirty="0">
                <a:latin typeface="Albany"/>
              </a:rPr>
              <a:t> =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=R 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=G 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=B</a:t>
            </a:r>
            <a:endParaRPr lang="en-CA" sz="2000" dirty="0">
              <a:solidFill>
                <a:schemeClr val="tx1"/>
              </a:solidFill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u="sng" dirty="0">
                <a:latin typeface="Albany"/>
              </a:rPr>
              <a:t>Intention</a:t>
            </a:r>
            <a:r>
              <a:rPr lang="en-US" sz="2000" dirty="0">
                <a:latin typeface="Albany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lbany"/>
              </a:rPr>
              <a:t>x</a:t>
            </a:r>
            <a:r>
              <a:rPr lang="en-US" sz="2000" baseline="-25000" dirty="0" smtClean="0">
                <a:latin typeface="Albany"/>
              </a:rPr>
              <a:t>i</a:t>
            </a:r>
            <a:r>
              <a:rPr lang="en-US" sz="2000" dirty="0" smtClean="0">
                <a:latin typeface="Albany"/>
              </a:rPr>
              <a:t>=RED </a:t>
            </a:r>
            <a:r>
              <a:rPr lang="en-US" sz="2000" dirty="0">
                <a:latin typeface="Albany"/>
              </a:rPr>
              <a:t>means that x</a:t>
            </a:r>
            <a:r>
              <a:rPr lang="en-US" sz="2000" baseline="-25000" dirty="0">
                <a:latin typeface="Albany"/>
              </a:rPr>
              <a:t>i=R</a:t>
            </a:r>
            <a:r>
              <a:rPr lang="en-US" sz="2000" dirty="0">
                <a:latin typeface="Albany"/>
              </a:rPr>
              <a:t>=1, and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exactly one of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=R </a:t>
            </a:r>
            <a:r>
              <a:rPr lang="en-US" sz="2000" dirty="0">
                <a:latin typeface="Albany"/>
              </a:rPr>
              <a:t>,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=G </a:t>
            </a:r>
            <a:r>
              <a:rPr lang="en-US" sz="2000" dirty="0">
                <a:latin typeface="Albany"/>
              </a:rPr>
              <a:t>,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=B</a:t>
            </a:r>
            <a:r>
              <a:rPr lang="en-US" sz="2000" dirty="0">
                <a:latin typeface="Albany"/>
              </a:rPr>
              <a:t> is 1.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In particular, for each </a:t>
            </a:r>
            <a:r>
              <a:rPr lang="en-US" sz="2000" dirty="0" smtClean="0">
                <a:latin typeface="Albany"/>
              </a:rPr>
              <a:t>pair </a:t>
            </a:r>
            <a:r>
              <a:rPr lang="en-US" sz="2000" dirty="0">
                <a:latin typeface="Albany"/>
              </a:rPr>
              <a:t>(</a:t>
            </a:r>
            <a:r>
              <a:rPr lang="en-US" sz="2000" dirty="0" err="1" smtClean="0">
                <a:latin typeface="Albany"/>
              </a:rPr>
              <a:t>i,j</a:t>
            </a:r>
            <a:r>
              <a:rPr lang="en-US" sz="2000" dirty="0">
                <a:latin typeface="Albany"/>
              </a:rPr>
              <a:t>) the sum over all colors is 1.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Albany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Albany"/>
              </a:rPr>
              <a:t>Can continue to 3-tuples, 4-tuples, k-tuples…</a:t>
            </a:r>
            <a:endParaRPr lang="en-CA" sz="2000" dirty="0">
              <a:solidFill>
                <a:schemeClr val="tx1"/>
              </a:solidFill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3762789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Sherali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-Adams LP hierarchy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Max-3-Cut</a:t>
            </a:r>
            <a:r>
              <a:rPr lang="en-US" sz="2000" dirty="0">
                <a:latin typeface="Albany"/>
              </a:rPr>
              <a:t>: n variables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∈ {R,G,B}, constraints of the form x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i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≠ </a:t>
            </a:r>
            <a:r>
              <a:rPr lang="en-CA" sz="2000" dirty="0" err="1">
                <a:solidFill>
                  <a:schemeClr val="tx1"/>
                </a:solidFill>
                <a:latin typeface="Albany"/>
              </a:rPr>
              <a:t>x</a:t>
            </a:r>
            <a:r>
              <a:rPr lang="en-CA" sz="2000" baseline="-25000" dirty="0" err="1">
                <a:solidFill>
                  <a:schemeClr val="tx1"/>
                </a:solidFill>
                <a:latin typeface="Albany"/>
              </a:rPr>
              <a:t>j</a:t>
            </a:r>
            <a:endParaRPr lang="en-US" sz="2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LP variables for singletons: x</a:t>
            </a:r>
            <a:r>
              <a:rPr lang="en-US" sz="2000" baseline="-25000" dirty="0">
                <a:latin typeface="Albany"/>
              </a:rPr>
              <a:t>i=R,</a:t>
            </a:r>
            <a:r>
              <a:rPr lang="en-US" sz="2000" dirty="0">
                <a:latin typeface="Albany"/>
              </a:rPr>
              <a:t> x</a:t>
            </a:r>
            <a:r>
              <a:rPr lang="en-US" sz="2000" baseline="-25000" dirty="0">
                <a:latin typeface="Albany"/>
              </a:rPr>
              <a:t>i=G,</a:t>
            </a:r>
            <a:r>
              <a:rPr lang="en-US" sz="2000" dirty="0">
                <a:latin typeface="Albany"/>
              </a:rPr>
              <a:t> x</a:t>
            </a:r>
            <a:r>
              <a:rPr lang="en-US" sz="2000" baseline="-25000" dirty="0">
                <a:latin typeface="Albany"/>
              </a:rPr>
              <a:t>i=B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∈ {0,1}.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Constraints: x</a:t>
            </a:r>
            <a:r>
              <a:rPr lang="en-US" sz="2000" baseline="-25000" dirty="0">
                <a:latin typeface="Albany"/>
              </a:rPr>
              <a:t>i=R 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i=G 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i=B</a:t>
            </a:r>
            <a:r>
              <a:rPr lang="en-US" sz="2000" dirty="0">
                <a:solidFill>
                  <a:schemeClr val="tx1"/>
                </a:solidFill>
              </a:rPr>
              <a:t> =1</a:t>
            </a:r>
            <a:br>
              <a:rPr lang="en-US" sz="2000" dirty="0">
                <a:solidFill>
                  <a:schemeClr val="tx1"/>
                </a:solidFill>
              </a:rPr>
            </a:br>
            <a:endParaRPr lang="en-US" sz="20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lbany"/>
              </a:rPr>
              <a:t>LP Variables for pairs:</a:t>
            </a:r>
            <a:r>
              <a:rPr lang="en-US" sz="2000" dirty="0">
                <a:latin typeface="Albany"/>
              </a:rPr>
              <a:t>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=R </a:t>
            </a:r>
            <a:r>
              <a:rPr lang="en-US" sz="2000" dirty="0">
                <a:latin typeface="Albany"/>
              </a:rPr>
              <a:t>,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=G </a:t>
            </a:r>
            <a:r>
              <a:rPr lang="en-US" sz="2000" dirty="0">
                <a:latin typeface="Albany"/>
              </a:rPr>
              <a:t>…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B,j</a:t>
            </a:r>
            <a:r>
              <a:rPr lang="en-US" sz="2000" baseline="-25000" dirty="0">
                <a:latin typeface="Albany"/>
              </a:rPr>
              <a:t>=B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∈ {0,1}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Constraints: x</a:t>
            </a:r>
            <a:r>
              <a:rPr lang="en-US" sz="2000" baseline="-25000" dirty="0">
                <a:latin typeface="Albany"/>
              </a:rPr>
              <a:t>i=R </a:t>
            </a:r>
            <a:r>
              <a:rPr lang="en-US" sz="2000" dirty="0">
                <a:latin typeface="Albany"/>
              </a:rPr>
              <a:t> =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=R 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=G 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=B</a:t>
            </a:r>
            <a:br>
              <a:rPr lang="en-US" sz="2000" baseline="-25000" dirty="0">
                <a:latin typeface="Albany"/>
              </a:rPr>
            </a:br>
            <a:endParaRPr lang="en-CA" sz="2000" dirty="0">
              <a:solidFill>
                <a:schemeClr val="tx1"/>
              </a:solidFill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lbany"/>
              </a:rPr>
              <a:t>LP Variables for triples:</a:t>
            </a:r>
            <a:r>
              <a:rPr lang="en-US" sz="2000" dirty="0">
                <a:latin typeface="Albany"/>
              </a:rPr>
              <a:t>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</a:t>
            </a:r>
            <a:r>
              <a:rPr lang="en-US" sz="2000" baseline="-25000" dirty="0" err="1">
                <a:latin typeface="Albany"/>
              </a:rPr>
              <a:t>B,k</a:t>
            </a:r>
            <a:r>
              <a:rPr lang="en-US" sz="2000" baseline="-25000" dirty="0">
                <a:latin typeface="Albany"/>
              </a:rPr>
              <a:t>=G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∈ {0,1}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Constraints: consistency with singletons and pairs</a:t>
            </a:r>
            <a:r>
              <a:rPr lang="en-US" sz="2000" dirty="0" smtClean="0">
                <a:latin typeface="Albany"/>
              </a:rPr>
              <a:t>…</a:t>
            </a:r>
          </a:p>
          <a:p>
            <a:pPr algn="l"/>
            <a:r>
              <a:rPr lang="en-US" sz="2000" dirty="0" smtClean="0">
                <a:latin typeface="Albany"/>
              </a:rPr>
              <a:t>e.g. x</a:t>
            </a:r>
            <a:r>
              <a:rPr lang="en-US" sz="2000" baseline="-25000" dirty="0" smtClean="0">
                <a:latin typeface="Albany"/>
              </a:rPr>
              <a:t>i=</a:t>
            </a:r>
            <a:r>
              <a:rPr lang="en-US" sz="2000" baseline="-25000" dirty="0" err="1" smtClean="0">
                <a:latin typeface="Albany"/>
              </a:rPr>
              <a:t>R,j</a:t>
            </a:r>
            <a:r>
              <a:rPr lang="en-US" sz="2000" baseline="-25000" dirty="0" smtClean="0">
                <a:latin typeface="Albany"/>
              </a:rPr>
              <a:t>=B </a:t>
            </a:r>
            <a:r>
              <a:rPr lang="en-US" sz="2000" dirty="0" smtClean="0">
                <a:latin typeface="Albany"/>
              </a:rPr>
              <a:t> </a:t>
            </a:r>
            <a:r>
              <a:rPr lang="en-US" sz="2000" dirty="0">
                <a:latin typeface="Albany"/>
              </a:rPr>
              <a:t>= </a:t>
            </a:r>
            <a:r>
              <a:rPr lang="en-US" sz="2000" dirty="0" smtClean="0">
                <a:latin typeface="Albany"/>
              </a:rPr>
              <a:t>x</a:t>
            </a:r>
            <a:r>
              <a:rPr lang="en-US" sz="2000" baseline="-25000" dirty="0" smtClean="0">
                <a:latin typeface="Albany"/>
              </a:rPr>
              <a:t>i=</a:t>
            </a:r>
            <a:r>
              <a:rPr lang="en-US" sz="2000" baseline="-25000" dirty="0" err="1" smtClean="0">
                <a:latin typeface="Albany"/>
              </a:rPr>
              <a:t>R,j</a:t>
            </a:r>
            <a:r>
              <a:rPr lang="en-US" sz="2000" baseline="-25000" dirty="0" smtClean="0">
                <a:latin typeface="Albany"/>
              </a:rPr>
              <a:t>=</a:t>
            </a:r>
            <a:r>
              <a:rPr lang="en-US" sz="2000" baseline="-25000" dirty="0" err="1" smtClean="0">
                <a:latin typeface="Albany"/>
              </a:rPr>
              <a:t>B,k</a:t>
            </a:r>
            <a:r>
              <a:rPr lang="en-US" sz="2000" baseline="-25000" dirty="0" smtClean="0">
                <a:latin typeface="Albany"/>
              </a:rPr>
              <a:t>=R </a:t>
            </a:r>
            <a:r>
              <a:rPr lang="en-US" sz="2000" dirty="0" smtClean="0">
                <a:latin typeface="Albany"/>
              </a:rPr>
              <a:t>+ x</a:t>
            </a:r>
            <a:r>
              <a:rPr lang="en-US" sz="2000" baseline="-25000" dirty="0" smtClean="0">
                <a:latin typeface="Albany"/>
              </a:rPr>
              <a:t>i=</a:t>
            </a:r>
            <a:r>
              <a:rPr lang="en-US" sz="2000" baseline="-25000" dirty="0" err="1" smtClean="0">
                <a:latin typeface="Albany"/>
              </a:rPr>
              <a:t>R,j</a:t>
            </a:r>
            <a:r>
              <a:rPr lang="en-US" sz="2000" baseline="-25000" dirty="0" smtClean="0">
                <a:latin typeface="Albany"/>
              </a:rPr>
              <a:t>=</a:t>
            </a:r>
            <a:r>
              <a:rPr lang="en-US" sz="2000" baseline="-25000" dirty="0" err="1" smtClean="0">
                <a:latin typeface="Albany"/>
              </a:rPr>
              <a:t>B,k</a:t>
            </a:r>
            <a:r>
              <a:rPr lang="en-US" sz="2000" baseline="-25000" dirty="0" smtClean="0">
                <a:latin typeface="Albany"/>
              </a:rPr>
              <a:t>=G </a:t>
            </a:r>
            <a:r>
              <a:rPr lang="en-US" sz="2000" dirty="0" smtClean="0">
                <a:latin typeface="Albany"/>
              </a:rPr>
              <a:t>+ x</a:t>
            </a:r>
            <a:r>
              <a:rPr lang="en-US" sz="2000" baseline="-25000" dirty="0" smtClean="0">
                <a:latin typeface="Albany"/>
              </a:rPr>
              <a:t>i=</a:t>
            </a:r>
            <a:r>
              <a:rPr lang="en-US" sz="2000" baseline="-25000" dirty="0" err="1" smtClean="0">
                <a:latin typeface="Albany"/>
              </a:rPr>
              <a:t>R,j</a:t>
            </a:r>
            <a:r>
              <a:rPr lang="en-US" sz="2000" baseline="-25000" dirty="0" smtClean="0">
                <a:latin typeface="Albany"/>
              </a:rPr>
              <a:t>=</a:t>
            </a:r>
            <a:r>
              <a:rPr lang="en-US" sz="2000" baseline="-25000" dirty="0" err="1" smtClean="0">
                <a:latin typeface="Albany"/>
              </a:rPr>
              <a:t>B,k</a:t>
            </a:r>
            <a:r>
              <a:rPr lang="en-US" sz="2000" baseline="-25000" dirty="0" smtClean="0">
                <a:latin typeface="Albany"/>
              </a:rPr>
              <a:t>=B</a:t>
            </a:r>
          </a:p>
          <a:p>
            <a:pPr algn="l"/>
            <a:r>
              <a:rPr lang="en-US" sz="2000" dirty="0" smtClean="0">
                <a:latin typeface="Albany"/>
              </a:rPr>
              <a:t>For k levels we </a:t>
            </a:r>
            <a:r>
              <a:rPr lang="en-US" sz="2000" dirty="0" err="1" smtClean="0">
                <a:latin typeface="Albany"/>
              </a:rPr>
              <a:t>have#vars</a:t>
            </a:r>
            <a:r>
              <a:rPr lang="en-US" sz="2000" dirty="0" smtClean="0">
                <a:latin typeface="Albany"/>
              </a:rPr>
              <a:t>~#</a:t>
            </a:r>
            <a:r>
              <a:rPr lang="en-US" sz="2000" dirty="0" err="1" smtClean="0">
                <a:latin typeface="Albany"/>
              </a:rPr>
              <a:t>constraints~n</a:t>
            </a:r>
            <a:r>
              <a:rPr lang="en-US" sz="2000" baseline="30000" dirty="0" err="1" smtClean="0">
                <a:latin typeface="Albany"/>
              </a:rPr>
              <a:t>k</a:t>
            </a:r>
            <a:endParaRPr lang="en-US" sz="2000" baseline="30000" dirty="0">
              <a:solidFill>
                <a:schemeClr val="tx1"/>
              </a:solidFill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717E4F27-AFCC-4755-AC1F-6342AB5C29A4}"/>
              </a:ext>
            </a:extLst>
          </p:cNvPr>
          <p:cNvSpPr/>
          <p:nvPr/>
        </p:nvSpPr>
        <p:spPr>
          <a:xfrm>
            <a:off x="7044817" y="2322576"/>
            <a:ext cx="3035808" cy="245973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How many variables?</a:t>
            </a:r>
          </a:p>
          <a:p>
            <a:r>
              <a:rPr lang="en-US" sz="2000" dirty="0" smtClean="0"/>
              <a:t>   3n		</a:t>
            </a:r>
            <a:r>
              <a:rPr lang="en-US" sz="1500" dirty="0" smtClean="0"/>
              <a:t>//level 1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+ 3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{n choose 2} 	</a:t>
            </a:r>
            <a:r>
              <a:rPr lang="en-US" sz="1500" dirty="0" smtClean="0"/>
              <a:t>//</a:t>
            </a:r>
            <a:r>
              <a:rPr lang="en-US" sz="1500" dirty="0"/>
              <a:t>level </a:t>
            </a:r>
            <a:r>
              <a:rPr lang="en-US" sz="1500" dirty="0" smtClean="0"/>
              <a:t>2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+ 3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{n </a:t>
            </a:r>
            <a:r>
              <a:rPr lang="en-US" sz="2000" dirty="0"/>
              <a:t>choose </a:t>
            </a:r>
            <a:r>
              <a:rPr lang="en-US" sz="2000" dirty="0" smtClean="0"/>
              <a:t>3} </a:t>
            </a:r>
            <a:r>
              <a:rPr lang="en-US" sz="2800" dirty="0"/>
              <a:t>} </a:t>
            </a:r>
            <a:r>
              <a:rPr lang="en-US" sz="1500" dirty="0"/>
              <a:t>//level </a:t>
            </a:r>
            <a:r>
              <a:rPr lang="en-US" sz="1500" dirty="0" smtClean="0"/>
              <a:t>3</a:t>
            </a:r>
            <a:r>
              <a:rPr lang="en-US" sz="2800" dirty="0"/>
              <a:t/>
            </a:r>
            <a:br>
              <a:rPr lang="en-US" sz="2800" dirty="0"/>
            </a:br>
            <a:endParaRPr lang="en-US" sz="2000" dirty="0" smtClean="0"/>
          </a:p>
          <a:p>
            <a:r>
              <a:rPr lang="en-US" sz="2000" dirty="0" smtClean="0"/>
              <a:t>...</a:t>
            </a:r>
            <a:br>
              <a:rPr lang="en-US" sz="2000" dirty="0" smtClean="0"/>
            </a:br>
            <a:r>
              <a:rPr lang="en-US" sz="2000" dirty="0" smtClean="0"/>
              <a:t>3</a:t>
            </a:r>
            <a:r>
              <a:rPr lang="en-US" sz="2000" baseline="30000" dirty="0" smtClean="0"/>
              <a:t>k</a:t>
            </a:r>
            <a:r>
              <a:rPr lang="en-US" sz="2000" dirty="0" smtClean="0"/>
              <a:t>{n </a:t>
            </a:r>
            <a:r>
              <a:rPr lang="en-US" sz="2000" dirty="0"/>
              <a:t>choose </a:t>
            </a:r>
            <a:r>
              <a:rPr lang="en-US" sz="2000" dirty="0" smtClean="0"/>
              <a:t>k}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	</a:t>
            </a:r>
            <a:r>
              <a:rPr lang="en-US" sz="1500" dirty="0" smtClean="0">
                <a:solidFill>
                  <a:prstClr val="black"/>
                </a:solidFill>
              </a:rPr>
              <a:t>//</a:t>
            </a:r>
            <a:r>
              <a:rPr lang="en-US" sz="1500" dirty="0">
                <a:solidFill>
                  <a:prstClr val="black"/>
                </a:solidFill>
              </a:rPr>
              <a:t>level </a:t>
            </a:r>
            <a:r>
              <a:rPr lang="en-US" sz="1500" dirty="0" smtClean="0">
                <a:solidFill>
                  <a:prstClr val="black"/>
                </a:solidFill>
              </a:rPr>
              <a:t>k</a:t>
            </a:r>
            <a:endParaRPr lang="en-US" sz="2000" dirty="0"/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717E4F27-AFCC-4755-AC1F-6342AB5C29A4}"/>
              </a:ext>
            </a:extLst>
          </p:cNvPr>
          <p:cNvSpPr/>
          <p:nvPr/>
        </p:nvSpPr>
        <p:spPr>
          <a:xfrm>
            <a:off x="6190488" y="4925568"/>
            <a:ext cx="3803904" cy="245973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How many constraints?</a:t>
            </a:r>
          </a:p>
          <a:p>
            <a:r>
              <a:rPr lang="en-US" sz="2000" dirty="0" smtClean="0"/>
              <a:t>   n		             </a:t>
            </a:r>
            <a:r>
              <a:rPr lang="en-US" sz="1500" dirty="0" smtClean="0"/>
              <a:t>//level 1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+ 3n*(n-1)</a:t>
            </a:r>
            <a:r>
              <a:rPr lang="en-US" sz="2000" dirty="0">
                <a:solidFill>
                  <a:prstClr val="black"/>
                </a:solidFill>
              </a:rPr>
              <a:t>	</a:t>
            </a:r>
            <a:r>
              <a:rPr lang="en-US" sz="2000" dirty="0" smtClean="0">
                <a:solidFill>
                  <a:prstClr val="black"/>
                </a:solidFill>
              </a:rPr>
              <a:t>             </a:t>
            </a:r>
            <a:r>
              <a:rPr lang="en-US" sz="1500" dirty="0" smtClean="0">
                <a:solidFill>
                  <a:prstClr val="black"/>
                </a:solidFill>
              </a:rPr>
              <a:t>//</a:t>
            </a:r>
            <a:r>
              <a:rPr lang="en-US" sz="1500" dirty="0">
                <a:solidFill>
                  <a:prstClr val="black"/>
                </a:solidFill>
              </a:rPr>
              <a:t>level </a:t>
            </a:r>
            <a:r>
              <a:rPr lang="en-US" sz="1500" dirty="0" smtClean="0">
                <a:solidFill>
                  <a:prstClr val="black"/>
                </a:solidFill>
              </a:rPr>
              <a:t>2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prstClr val="black"/>
                </a:solidFill>
              </a:rPr>
              <a:t>+ 3</a:t>
            </a:r>
            <a:r>
              <a:rPr lang="en-US" sz="2000" baseline="30000" dirty="0" smtClean="0">
                <a:solidFill>
                  <a:prstClr val="black"/>
                </a:solidFill>
              </a:rPr>
              <a:t>2</a:t>
            </a:r>
            <a:r>
              <a:rPr lang="en-US" sz="2000" dirty="0" smtClean="0">
                <a:solidFill>
                  <a:prstClr val="black"/>
                </a:solidFill>
              </a:rPr>
              <a:t>{n choose 2}*(n-2)     </a:t>
            </a:r>
            <a:r>
              <a:rPr lang="en-US" sz="1500" dirty="0" smtClean="0">
                <a:solidFill>
                  <a:prstClr val="black"/>
                </a:solidFill>
              </a:rPr>
              <a:t>//</a:t>
            </a:r>
            <a:r>
              <a:rPr lang="en-US" sz="1500" dirty="0">
                <a:solidFill>
                  <a:prstClr val="black"/>
                </a:solidFill>
              </a:rPr>
              <a:t>level </a:t>
            </a:r>
            <a:r>
              <a:rPr lang="en-US" sz="1500" dirty="0" smtClean="0">
                <a:solidFill>
                  <a:prstClr val="black"/>
                </a:solidFill>
              </a:rPr>
              <a:t>3</a:t>
            </a:r>
            <a:endParaRPr lang="en-US" sz="1500" dirty="0">
              <a:solidFill>
                <a:prstClr val="black"/>
              </a:solidFill>
            </a:endParaRPr>
          </a:p>
          <a:p>
            <a:r>
              <a:rPr lang="en-US" sz="2000" dirty="0" smtClean="0"/>
              <a:t>…</a:t>
            </a:r>
          </a:p>
          <a:p>
            <a:r>
              <a:rPr lang="en-US" sz="2000" dirty="0">
                <a:solidFill>
                  <a:prstClr val="black"/>
                </a:solidFill>
              </a:rPr>
              <a:t>+ </a:t>
            </a:r>
            <a:r>
              <a:rPr lang="en-US" sz="2000" dirty="0" smtClean="0">
                <a:solidFill>
                  <a:prstClr val="black"/>
                </a:solidFill>
              </a:rPr>
              <a:t>3</a:t>
            </a:r>
            <a:r>
              <a:rPr lang="en-US" sz="2000" baseline="30000" dirty="0" smtClean="0">
                <a:solidFill>
                  <a:prstClr val="black"/>
                </a:solidFill>
              </a:rPr>
              <a:t>k</a:t>
            </a:r>
            <a:r>
              <a:rPr lang="en-US" sz="2000" dirty="0" smtClean="0">
                <a:solidFill>
                  <a:prstClr val="black"/>
                </a:solidFill>
              </a:rPr>
              <a:t>{n </a:t>
            </a:r>
            <a:r>
              <a:rPr lang="en-US" sz="2000" dirty="0">
                <a:solidFill>
                  <a:prstClr val="black"/>
                </a:solidFill>
              </a:rPr>
              <a:t>choose </a:t>
            </a:r>
            <a:r>
              <a:rPr lang="en-US" sz="2000" dirty="0" smtClean="0">
                <a:solidFill>
                  <a:prstClr val="black"/>
                </a:solidFill>
              </a:rPr>
              <a:t>k}*(n-k)      </a:t>
            </a:r>
            <a:r>
              <a:rPr lang="en-US" sz="1500" dirty="0" smtClean="0">
                <a:solidFill>
                  <a:prstClr val="black"/>
                </a:solidFill>
              </a:rPr>
              <a:t>//</a:t>
            </a:r>
            <a:r>
              <a:rPr lang="en-US" sz="1500" dirty="0">
                <a:solidFill>
                  <a:prstClr val="black"/>
                </a:solidFill>
              </a:rPr>
              <a:t>level </a:t>
            </a:r>
            <a:r>
              <a:rPr lang="en-US" sz="1500" dirty="0" smtClean="0">
                <a:solidFill>
                  <a:prstClr val="black"/>
                </a:solidFill>
              </a:rPr>
              <a:t>k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59759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Sherali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-Adams LP hierarchy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Max-3-Cut</a:t>
            </a:r>
            <a:r>
              <a:rPr lang="en-US" sz="2000" dirty="0">
                <a:latin typeface="Albany"/>
              </a:rPr>
              <a:t>: n variables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∈ {R,G,B}, constraints of the form x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i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≠ </a:t>
            </a:r>
            <a:r>
              <a:rPr lang="en-CA" sz="2000" dirty="0" err="1">
                <a:solidFill>
                  <a:schemeClr val="tx1"/>
                </a:solidFill>
                <a:latin typeface="Albany"/>
              </a:rPr>
              <a:t>x</a:t>
            </a:r>
            <a:r>
              <a:rPr lang="en-CA" sz="2000" baseline="-25000" dirty="0" err="1">
                <a:solidFill>
                  <a:schemeClr val="tx1"/>
                </a:solidFill>
                <a:latin typeface="Albany"/>
              </a:rPr>
              <a:t>j</a:t>
            </a:r>
            <a:endParaRPr lang="en-US" sz="2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LP variables for singletons: x</a:t>
            </a:r>
            <a:r>
              <a:rPr lang="en-US" sz="2000" baseline="-25000" dirty="0">
                <a:latin typeface="Albany"/>
              </a:rPr>
              <a:t>i=R,</a:t>
            </a:r>
            <a:r>
              <a:rPr lang="en-US" sz="2000" dirty="0">
                <a:latin typeface="Albany"/>
              </a:rPr>
              <a:t> x</a:t>
            </a:r>
            <a:r>
              <a:rPr lang="en-US" sz="2000" baseline="-25000" dirty="0">
                <a:latin typeface="Albany"/>
              </a:rPr>
              <a:t>i=G,</a:t>
            </a:r>
            <a:r>
              <a:rPr lang="en-US" sz="2000" dirty="0">
                <a:latin typeface="Albany"/>
              </a:rPr>
              <a:t> x</a:t>
            </a:r>
            <a:r>
              <a:rPr lang="en-US" sz="2000" baseline="-25000" dirty="0">
                <a:latin typeface="Albany"/>
              </a:rPr>
              <a:t>i=B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∈ {0,1}.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Constraints: x</a:t>
            </a:r>
            <a:r>
              <a:rPr lang="en-US" sz="2000" baseline="-25000" dirty="0">
                <a:latin typeface="Albany"/>
              </a:rPr>
              <a:t>i=R 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i=G 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i=B</a:t>
            </a:r>
            <a:r>
              <a:rPr lang="en-US" sz="2000" dirty="0">
                <a:solidFill>
                  <a:schemeClr val="tx1"/>
                </a:solidFill>
              </a:rPr>
              <a:t> =1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lbany"/>
              </a:rPr>
              <a:t>LP Variables for pairs:</a:t>
            </a:r>
            <a:r>
              <a:rPr lang="en-US" sz="2000" dirty="0">
                <a:latin typeface="Albany"/>
              </a:rPr>
              <a:t>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=R </a:t>
            </a:r>
            <a:r>
              <a:rPr lang="en-US" sz="2000" dirty="0">
                <a:latin typeface="Albany"/>
              </a:rPr>
              <a:t>,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=G </a:t>
            </a:r>
            <a:r>
              <a:rPr lang="en-US" sz="2000" dirty="0">
                <a:latin typeface="Albany"/>
              </a:rPr>
              <a:t>…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B,j</a:t>
            </a:r>
            <a:r>
              <a:rPr lang="en-US" sz="2000" baseline="-25000" dirty="0">
                <a:latin typeface="Albany"/>
              </a:rPr>
              <a:t>=B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∈ {0,1}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Constraints: x</a:t>
            </a:r>
            <a:r>
              <a:rPr lang="en-US" sz="2000" baseline="-25000" dirty="0">
                <a:latin typeface="Albany"/>
              </a:rPr>
              <a:t>i=R </a:t>
            </a:r>
            <a:r>
              <a:rPr lang="en-US" sz="2000" dirty="0">
                <a:latin typeface="Albany"/>
              </a:rPr>
              <a:t> =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=R 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=G 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=B</a:t>
            </a:r>
            <a:endParaRPr lang="en-CA" sz="2000" dirty="0">
              <a:solidFill>
                <a:schemeClr val="tx1"/>
              </a:solidFill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lbany"/>
              </a:rPr>
              <a:t>LP Variables for triples:</a:t>
            </a:r>
            <a:r>
              <a:rPr lang="en-US" sz="2000" dirty="0">
                <a:latin typeface="Albany"/>
              </a:rPr>
              <a:t>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R,j</a:t>
            </a:r>
            <a:r>
              <a:rPr lang="en-US" sz="2000" baseline="-25000" dirty="0">
                <a:latin typeface="Albany"/>
              </a:rPr>
              <a:t>=</a:t>
            </a:r>
            <a:r>
              <a:rPr lang="en-US" sz="2000" baseline="-25000" dirty="0" err="1">
                <a:latin typeface="Albany"/>
              </a:rPr>
              <a:t>B,k</a:t>
            </a:r>
            <a:r>
              <a:rPr lang="en-US" sz="2000" baseline="-25000" dirty="0">
                <a:latin typeface="Albany"/>
              </a:rPr>
              <a:t>=G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∈ {0,1}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Constraints: consistency with singletons and pairs…</a:t>
            </a:r>
          </a:p>
          <a:p>
            <a:pPr algn="l"/>
            <a:r>
              <a:rPr lang="en-US" sz="2000" u="sng" dirty="0"/>
              <a:t>Objective</a:t>
            </a:r>
            <a:r>
              <a:rPr lang="en-US" sz="2000" dirty="0"/>
              <a:t>:  add for each constraint the sum of all satisfying assignments:</a:t>
            </a:r>
          </a:p>
          <a:p>
            <a:pPr algn="ctr"/>
            <a:r>
              <a:rPr lang="en-US" sz="2000" dirty="0"/>
              <a:t> maximize sum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i,j</a:t>
            </a:r>
            <a:r>
              <a:rPr lang="en-US" sz="2000" baseline="-25000" dirty="0" smtClean="0"/>
              <a:t>)∈E</a:t>
            </a:r>
            <a:r>
              <a:rPr lang="en-US" sz="2000" dirty="0" smtClean="0"/>
              <a:t> </a:t>
            </a:r>
            <a:r>
              <a:rPr lang="en-US" sz="2000" dirty="0"/>
              <a:t>{ x</a:t>
            </a:r>
            <a:r>
              <a:rPr lang="en-US" sz="2000" baseline="-25000" dirty="0"/>
              <a:t>i=</a:t>
            </a:r>
            <a:r>
              <a:rPr lang="en-US" sz="2000" baseline="-25000" dirty="0" err="1"/>
              <a:t>R,j</a:t>
            </a:r>
            <a:r>
              <a:rPr lang="en-US" sz="2000" baseline="-25000" dirty="0"/>
              <a:t>=B </a:t>
            </a:r>
            <a:r>
              <a:rPr lang="en-US" sz="2000" dirty="0"/>
              <a:t>+ x</a:t>
            </a:r>
            <a:r>
              <a:rPr lang="en-US" sz="2000" baseline="-25000" dirty="0"/>
              <a:t>i=</a:t>
            </a:r>
            <a:r>
              <a:rPr lang="en-US" sz="2000" baseline="-25000" dirty="0" err="1"/>
              <a:t>R,j</a:t>
            </a:r>
            <a:r>
              <a:rPr lang="en-US" sz="2000" baseline="-25000" dirty="0"/>
              <a:t>=G </a:t>
            </a:r>
            <a:r>
              <a:rPr lang="en-US" sz="2000" dirty="0"/>
              <a:t>+ x</a:t>
            </a:r>
            <a:r>
              <a:rPr lang="en-US" sz="2000" baseline="-25000" dirty="0"/>
              <a:t>i=</a:t>
            </a:r>
            <a:r>
              <a:rPr lang="en-US" sz="2000" baseline="-25000" dirty="0" err="1"/>
              <a:t>B,j</a:t>
            </a:r>
            <a:r>
              <a:rPr lang="en-US" sz="2000" baseline="-25000" dirty="0"/>
              <a:t>=R </a:t>
            </a:r>
            <a:r>
              <a:rPr lang="en-US" sz="2000" dirty="0"/>
              <a:t>+ x</a:t>
            </a:r>
            <a:r>
              <a:rPr lang="en-US" sz="2000" baseline="-25000" dirty="0"/>
              <a:t>i=</a:t>
            </a:r>
            <a:r>
              <a:rPr lang="en-US" sz="2000" baseline="-25000" dirty="0" err="1"/>
              <a:t>B,j</a:t>
            </a:r>
            <a:r>
              <a:rPr lang="en-US" sz="2000" baseline="-25000" dirty="0"/>
              <a:t>=G </a:t>
            </a:r>
            <a:r>
              <a:rPr lang="en-US" sz="2000" dirty="0"/>
              <a:t>+ x</a:t>
            </a:r>
            <a:r>
              <a:rPr lang="en-US" sz="2000" baseline="-25000" dirty="0"/>
              <a:t>i=</a:t>
            </a:r>
            <a:r>
              <a:rPr lang="en-US" sz="2000" baseline="-25000" dirty="0" err="1"/>
              <a:t>G,j</a:t>
            </a:r>
            <a:r>
              <a:rPr lang="en-US" sz="2000" baseline="-25000" dirty="0"/>
              <a:t>=R </a:t>
            </a:r>
            <a:r>
              <a:rPr lang="en-US" sz="2000" dirty="0"/>
              <a:t>+  x</a:t>
            </a:r>
            <a:r>
              <a:rPr lang="en-US" sz="2000" baseline="-25000" dirty="0"/>
              <a:t>i=</a:t>
            </a:r>
            <a:r>
              <a:rPr lang="en-US" sz="2000" baseline="-25000" dirty="0" err="1"/>
              <a:t>G,j</a:t>
            </a:r>
            <a:r>
              <a:rPr lang="en-US" sz="2000" baseline="-25000" dirty="0"/>
              <a:t>=B   </a:t>
            </a:r>
            <a:r>
              <a:rPr lang="en-US" sz="2000" dirty="0"/>
              <a:t>}</a:t>
            </a: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B0189FD4-BF58-4BEF-A081-D0B87F5E9771}"/>
              </a:ext>
            </a:extLst>
          </p:cNvPr>
          <p:cNvSpPr/>
          <p:nvPr/>
        </p:nvSpPr>
        <p:spPr>
          <a:xfrm>
            <a:off x="6577738" y="3789091"/>
            <a:ext cx="2997903" cy="108305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That’s all good, but</a:t>
            </a:r>
            <a:br>
              <a:rPr lang="en-US" sz="2000" dirty="0"/>
            </a:br>
            <a:r>
              <a:rPr lang="en-US" sz="2000" dirty="0"/>
              <a:t>this is an integer LP (ILP), and we want a (real) LP.</a:t>
            </a:r>
          </a:p>
        </p:txBody>
      </p:sp>
    </p:spTree>
    <p:extLst>
      <p:ext uri="{BB962C8B-B14F-4D97-AF65-F5344CB8AC3E}">
        <p14:creationId xmlns:p14="http://schemas.microsoft.com/office/powerpoint/2010/main" val="157214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LP Duality - applications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5154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Sherali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-Adams LP hierarchy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09365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Max-3-Cut</a:t>
            </a:r>
            <a:r>
              <a:rPr lang="en-US" sz="2000" dirty="0">
                <a:latin typeface="+mn-lt"/>
              </a:rPr>
              <a:t>: n variables x</a:t>
            </a:r>
            <a:r>
              <a:rPr lang="en-US" sz="2000" baseline="-25000" dirty="0">
                <a:latin typeface="+mn-lt"/>
              </a:rPr>
              <a:t>i</a:t>
            </a:r>
            <a:r>
              <a:rPr lang="en-US" sz="2000" dirty="0">
                <a:latin typeface="+mn-lt"/>
              </a:rPr>
              <a:t> </a:t>
            </a:r>
            <a:r>
              <a:rPr lang="en-CA" sz="2000" dirty="0">
                <a:solidFill>
                  <a:schemeClr val="tx1"/>
                </a:solidFill>
                <a:latin typeface="+mn-lt"/>
              </a:rPr>
              <a:t>∈ {R,G,B}, constraints of the form x</a:t>
            </a:r>
            <a:r>
              <a:rPr lang="en-CA" sz="2000" baseline="-25000" dirty="0">
                <a:solidFill>
                  <a:schemeClr val="tx1"/>
                </a:solidFill>
                <a:latin typeface="+mn-lt"/>
              </a:rPr>
              <a:t>i</a:t>
            </a:r>
            <a:r>
              <a:rPr lang="en-CA" sz="2000" dirty="0">
                <a:solidFill>
                  <a:schemeClr val="tx1"/>
                </a:solidFill>
                <a:latin typeface="+mn-lt"/>
              </a:rPr>
              <a:t> ≠ </a:t>
            </a:r>
            <a:r>
              <a:rPr lang="en-CA" sz="2000" dirty="0" err="1">
                <a:solidFill>
                  <a:schemeClr val="tx1"/>
                </a:solidFill>
                <a:latin typeface="+mn-lt"/>
              </a:rPr>
              <a:t>x</a:t>
            </a:r>
            <a:r>
              <a:rPr lang="en-CA" sz="2000" baseline="-25000" dirty="0" err="1">
                <a:solidFill>
                  <a:schemeClr val="tx1"/>
                </a:solidFill>
                <a:latin typeface="+mn-lt"/>
              </a:rPr>
              <a:t>j</a:t>
            </a:r>
            <a:endParaRPr lang="en-US" sz="2000" dirty="0">
              <a:latin typeface="+mn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LP variables for singletons: x</a:t>
            </a:r>
            <a:r>
              <a:rPr lang="en-US" sz="2000" baseline="-25000" dirty="0">
                <a:latin typeface="+mn-lt"/>
              </a:rPr>
              <a:t>i=R,</a:t>
            </a:r>
            <a:r>
              <a:rPr lang="en-US" sz="2000" dirty="0">
                <a:latin typeface="+mn-lt"/>
              </a:rPr>
              <a:t> x</a:t>
            </a:r>
            <a:r>
              <a:rPr lang="en-US" sz="2000" baseline="-25000" dirty="0">
                <a:latin typeface="+mn-lt"/>
              </a:rPr>
              <a:t>i=G,</a:t>
            </a:r>
            <a:r>
              <a:rPr lang="en-US" sz="2000" dirty="0">
                <a:latin typeface="+mn-lt"/>
              </a:rPr>
              <a:t> x</a:t>
            </a:r>
            <a:r>
              <a:rPr lang="en-US" sz="2000" baseline="-25000" dirty="0">
                <a:latin typeface="+mn-lt"/>
              </a:rPr>
              <a:t>i=B</a:t>
            </a:r>
            <a:r>
              <a:rPr lang="en-CA" sz="2000" dirty="0">
                <a:solidFill>
                  <a:schemeClr val="tx1"/>
                </a:solidFill>
                <a:latin typeface="+mn-lt"/>
              </a:rPr>
              <a:t> ≥ 0</a:t>
            </a: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Constraints: x</a:t>
            </a:r>
            <a:r>
              <a:rPr lang="en-US" sz="2000" baseline="-25000" dirty="0">
                <a:latin typeface="+mn-lt"/>
              </a:rPr>
              <a:t>i=R </a:t>
            </a:r>
            <a:r>
              <a:rPr lang="en-US" sz="2000" dirty="0">
                <a:latin typeface="+mn-lt"/>
              </a:rPr>
              <a:t>+ x</a:t>
            </a:r>
            <a:r>
              <a:rPr lang="en-US" sz="2000" baseline="-25000" dirty="0">
                <a:latin typeface="+mn-lt"/>
              </a:rPr>
              <a:t>i=G </a:t>
            </a:r>
            <a:r>
              <a:rPr lang="en-US" sz="2000" dirty="0">
                <a:latin typeface="+mn-lt"/>
              </a:rPr>
              <a:t>+ x</a:t>
            </a:r>
            <a:r>
              <a:rPr lang="en-US" sz="2000" baseline="-25000" dirty="0">
                <a:latin typeface="+mn-lt"/>
              </a:rPr>
              <a:t>i=B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=1</a:t>
            </a:r>
            <a:br>
              <a:rPr lang="en-US" sz="2000" dirty="0">
                <a:solidFill>
                  <a:schemeClr val="tx1"/>
                </a:solidFill>
                <a:latin typeface="+mn-lt"/>
              </a:rPr>
            </a:b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LP Variables for pairs:</a:t>
            </a:r>
            <a:r>
              <a:rPr lang="en-US" sz="2000" dirty="0">
                <a:latin typeface="+mn-lt"/>
              </a:rPr>
              <a:t> x</a:t>
            </a:r>
            <a:r>
              <a:rPr lang="en-US" sz="2000" baseline="-25000" dirty="0">
                <a:latin typeface="+mn-lt"/>
              </a:rPr>
              <a:t>i=</a:t>
            </a:r>
            <a:r>
              <a:rPr lang="en-US" sz="2000" baseline="-25000" dirty="0" err="1">
                <a:latin typeface="+mn-lt"/>
              </a:rPr>
              <a:t>R,j</a:t>
            </a:r>
            <a:r>
              <a:rPr lang="en-US" sz="2000" baseline="-25000" dirty="0">
                <a:latin typeface="+mn-lt"/>
              </a:rPr>
              <a:t>=R </a:t>
            </a:r>
            <a:r>
              <a:rPr lang="en-US" sz="2000" dirty="0">
                <a:latin typeface="+mn-lt"/>
              </a:rPr>
              <a:t>, x</a:t>
            </a:r>
            <a:r>
              <a:rPr lang="en-US" sz="2000" baseline="-25000" dirty="0">
                <a:latin typeface="+mn-lt"/>
              </a:rPr>
              <a:t>i=</a:t>
            </a:r>
            <a:r>
              <a:rPr lang="en-US" sz="2000" baseline="-25000" dirty="0" err="1">
                <a:latin typeface="+mn-lt"/>
              </a:rPr>
              <a:t>R,j</a:t>
            </a:r>
            <a:r>
              <a:rPr lang="en-US" sz="2000" baseline="-25000" dirty="0">
                <a:latin typeface="+mn-lt"/>
              </a:rPr>
              <a:t>=G </a:t>
            </a:r>
            <a:r>
              <a:rPr lang="en-US" sz="2000" dirty="0">
                <a:latin typeface="+mn-lt"/>
              </a:rPr>
              <a:t>… x</a:t>
            </a:r>
            <a:r>
              <a:rPr lang="en-US" sz="2000" baseline="-25000" dirty="0">
                <a:latin typeface="+mn-lt"/>
              </a:rPr>
              <a:t>i=</a:t>
            </a:r>
            <a:r>
              <a:rPr lang="en-US" sz="2000" baseline="-25000" dirty="0" err="1">
                <a:latin typeface="+mn-lt"/>
              </a:rPr>
              <a:t>B,j</a:t>
            </a:r>
            <a:r>
              <a:rPr lang="en-US" sz="2000" baseline="-25000" dirty="0">
                <a:latin typeface="+mn-lt"/>
              </a:rPr>
              <a:t>=B</a:t>
            </a:r>
            <a:r>
              <a:rPr lang="en-CA" sz="2000" dirty="0">
                <a:solidFill>
                  <a:schemeClr val="tx1"/>
                </a:solidFill>
                <a:latin typeface="+mn-lt"/>
              </a:rPr>
              <a:t> ≥ 0</a:t>
            </a: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Constraints: x</a:t>
            </a:r>
            <a:r>
              <a:rPr lang="en-US" sz="2000" baseline="-25000" dirty="0">
                <a:latin typeface="+mn-lt"/>
              </a:rPr>
              <a:t>i=R </a:t>
            </a:r>
            <a:r>
              <a:rPr lang="en-US" sz="2000" dirty="0">
                <a:latin typeface="+mn-lt"/>
              </a:rPr>
              <a:t> = x</a:t>
            </a:r>
            <a:r>
              <a:rPr lang="en-US" sz="2000" baseline="-25000" dirty="0">
                <a:latin typeface="+mn-lt"/>
              </a:rPr>
              <a:t>i=</a:t>
            </a:r>
            <a:r>
              <a:rPr lang="en-US" sz="2000" baseline="-25000" dirty="0" err="1">
                <a:latin typeface="+mn-lt"/>
              </a:rPr>
              <a:t>R,j</a:t>
            </a:r>
            <a:r>
              <a:rPr lang="en-US" sz="2000" baseline="-25000" dirty="0">
                <a:latin typeface="+mn-lt"/>
              </a:rPr>
              <a:t>=R </a:t>
            </a:r>
            <a:r>
              <a:rPr lang="en-US" sz="2000" dirty="0">
                <a:latin typeface="+mn-lt"/>
              </a:rPr>
              <a:t>+ x</a:t>
            </a:r>
            <a:r>
              <a:rPr lang="en-US" sz="2000" baseline="-25000" dirty="0">
                <a:latin typeface="+mn-lt"/>
              </a:rPr>
              <a:t>i=</a:t>
            </a:r>
            <a:r>
              <a:rPr lang="en-US" sz="2000" baseline="-25000" dirty="0" err="1">
                <a:latin typeface="+mn-lt"/>
              </a:rPr>
              <a:t>R,j</a:t>
            </a:r>
            <a:r>
              <a:rPr lang="en-US" sz="2000" baseline="-25000" dirty="0">
                <a:latin typeface="+mn-lt"/>
              </a:rPr>
              <a:t>=G </a:t>
            </a:r>
            <a:r>
              <a:rPr lang="en-US" sz="2000" dirty="0">
                <a:latin typeface="+mn-lt"/>
              </a:rPr>
              <a:t>+ x</a:t>
            </a:r>
            <a:r>
              <a:rPr lang="en-US" sz="2000" baseline="-25000" dirty="0">
                <a:latin typeface="+mn-lt"/>
              </a:rPr>
              <a:t>i=</a:t>
            </a:r>
            <a:r>
              <a:rPr lang="en-US" sz="2000" baseline="-25000" dirty="0" err="1">
                <a:latin typeface="+mn-lt"/>
              </a:rPr>
              <a:t>R,j</a:t>
            </a:r>
            <a:r>
              <a:rPr lang="en-US" sz="2000" baseline="-25000" dirty="0">
                <a:latin typeface="+mn-lt"/>
              </a:rPr>
              <a:t>=B</a:t>
            </a:r>
            <a:br>
              <a:rPr lang="en-US" sz="2000" baseline="-25000" dirty="0">
                <a:latin typeface="+mn-lt"/>
              </a:rPr>
            </a:br>
            <a:endParaRPr lang="en-CA" sz="2000" dirty="0">
              <a:solidFill>
                <a:schemeClr val="tx1"/>
              </a:solidFill>
              <a:latin typeface="+mn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LP Variables for triples:</a:t>
            </a:r>
            <a:r>
              <a:rPr lang="en-US" sz="2000" dirty="0">
                <a:latin typeface="+mn-lt"/>
              </a:rPr>
              <a:t> x</a:t>
            </a:r>
            <a:r>
              <a:rPr lang="en-US" sz="2000" baseline="-25000" dirty="0">
                <a:latin typeface="+mn-lt"/>
              </a:rPr>
              <a:t>i=</a:t>
            </a:r>
            <a:r>
              <a:rPr lang="en-US" sz="2000" baseline="-25000" dirty="0" err="1">
                <a:latin typeface="+mn-lt"/>
              </a:rPr>
              <a:t>R,j</a:t>
            </a:r>
            <a:r>
              <a:rPr lang="en-US" sz="2000" baseline="-25000" dirty="0">
                <a:latin typeface="+mn-lt"/>
              </a:rPr>
              <a:t>=</a:t>
            </a:r>
            <a:r>
              <a:rPr lang="en-US" sz="2000" baseline="-25000" dirty="0" err="1">
                <a:latin typeface="+mn-lt"/>
              </a:rPr>
              <a:t>B,k</a:t>
            </a:r>
            <a:r>
              <a:rPr lang="en-US" sz="2000" baseline="-25000" dirty="0">
                <a:latin typeface="+mn-lt"/>
              </a:rPr>
              <a:t>=G</a:t>
            </a:r>
            <a:r>
              <a:rPr lang="en-CA" sz="2000" dirty="0">
                <a:solidFill>
                  <a:schemeClr val="tx1"/>
                </a:solidFill>
                <a:latin typeface="+mn-lt"/>
              </a:rPr>
              <a:t>  ≥</a:t>
            </a:r>
            <a:r>
              <a:rPr lang="en-CA" sz="2000" dirty="0">
                <a:solidFill>
                  <a:schemeClr val="tx1"/>
                </a:solidFill>
              </a:rPr>
              <a:t> 0</a:t>
            </a: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Constraints: consistency with singletons and pairs…</a:t>
            </a:r>
          </a:p>
          <a:p>
            <a:pPr algn="l"/>
            <a:r>
              <a:rPr lang="en-US" sz="2000" u="sng" dirty="0">
                <a:latin typeface="+mn-lt"/>
              </a:rPr>
              <a:t>Objective</a:t>
            </a:r>
            <a:r>
              <a:rPr lang="en-US" sz="2000" dirty="0">
                <a:latin typeface="+mn-lt"/>
              </a:rPr>
              <a:t>:  add for each constraint the sum of probabilities of satisfying assignments:</a:t>
            </a:r>
          </a:p>
          <a:p>
            <a:pPr algn="ctr"/>
            <a:r>
              <a:rPr lang="en-US" sz="2000" dirty="0"/>
              <a:t> maximize sum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i,j</a:t>
            </a:r>
            <a:r>
              <a:rPr lang="en-US" sz="2000" baseline="-25000" dirty="0"/>
              <a:t>) </a:t>
            </a:r>
            <a:r>
              <a:rPr lang="en-US" sz="2000" baseline="-25000" dirty="0" smtClean="0"/>
              <a:t>∈E</a:t>
            </a:r>
            <a:r>
              <a:rPr lang="en-US" sz="2000" dirty="0" smtClean="0"/>
              <a:t> </a:t>
            </a:r>
            <a:r>
              <a:rPr lang="en-US" sz="2000" dirty="0"/>
              <a:t>{ x</a:t>
            </a:r>
            <a:r>
              <a:rPr lang="en-US" sz="2000" baseline="-25000" dirty="0"/>
              <a:t>i=</a:t>
            </a:r>
            <a:r>
              <a:rPr lang="en-US" sz="2000" baseline="-25000" dirty="0" err="1"/>
              <a:t>R,j</a:t>
            </a:r>
            <a:r>
              <a:rPr lang="en-US" sz="2000" baseline="-25000" dirty="0"/>
              <a:t>=B </a:t>
            </a:r>
            <a:r>
              <a:rPr lang="en-US" sz="2000" dirty="0"/>
              <a:t>+ x</a:t>
            </a:r>
            <a:r>
              <a:rPr lang="en-US" sz="2000" baseline="-25000" dirty="0"/>
              <a:t>i=</a:t>
            </a:r>
            <a:r>
              <a:rPr lang="en-US" sz="2000" baseline="-25000" dirty="0" err="1"/>
              <a:t>R,j</a:t>
            </a:r>
            <a:r>
              <a:rPr lang="en-US" sz="2000" baseline="-25000" dirty="0"/>
              <a:t>=G </a:t>
            </a:r>
            <a:r>
              <a:rPr lang="en-US" sz="2000" dirty="0"/>
              <a:t>+ x</a:t>
            </a:r>
            <a:r>
              <a:rPr lang="en-US" sz="2000" baseline="-25000" dirty="0"/>
              <a:t>i=</a:t>
            </a:r>
            <a:r>
              <a:rPr lang="en-US" sz="2000" baseline="-25000" dirty="0" err="1"/>
              <a:t>B,j</a:t>
            </a:r>
            <a:r>
              <a:rPr lang="en-US" sz="2000" baseline="-25000" dirty="0"/>
              <a:t>=R </a:t>
            </a:r>
            <a:r>
              <a:rPr lang="en-US" sz="2000" dirty="0"/>
              <a:t>+ x</a:t>
            </a:r>
            <a:r>
              <a:rPr lang="en-US" sz="2000" baseline="-25000" dirty="0"/>
              <a:t>i=</a:t>
            </a:r>
            <a:r>
              <a:rPr lang="en-US" sz="2000" baseline="-25000" dirty="0" err="1"/>
              <a:t>B,j</a:t>
            </a:r>
            <a:r>
              <a:rPr lang="en-US" sz="2000" baseline="-25000" dirty="0"/>
              <a:t>=G </a:t>
            </a:r>
            <a:r>
              <a:rPr lang="en-US" sz="2000" dirty="0"/>
              <a:t>+ x</a:t>
            </a:r>
            <a:r>
              <a:rPr lang="en-US" sz="2000" baseline="-25000" dirty="0"/>
              <a:t>i=</a:t>
            </a:r>
            <a:r>
              <a:rPr lang="en-US" sz="2000" baseline="-25000" dirty="0" err="1"/>
              <a:t>G,j</a:t>
            </a:r>
            <a:r>
              <a:rPr lang="en-US" sz="2000" baseline="-25000" dirty="0"/>
              <a:t>=R </a:t>
            </a:r>
            <a:r>
              <a:rPr lang="en-US" sz="2000" dirty="0"/>
              <a:t>+  </a:t>
            </a:r>
            <a:r>
              <a:rPr lang="en-US" sz="2000" dirty="0" smtClean="0"/>
              <a:t>x</a:t>
            </a:r>
            <a:r>
              <a:rPr lang="en-US" sz="2000" baseline="-25000" dirty="0" smtClean="0"/>
              <a:t>i=</a:t>
            </a:r>
            <a:r>
              <a:rPr lang="en-US" sz="2000" baseline="-25000" dirty="0" err="1" smtClean="0"/>
              <a:t>G,j</a:t>
            </a:r>
            <a:r>
              <a:rPr lang="en-US" sz="2000" baseline="-25000" dirty="0" smtClean="0"/>
              <a:t>=B</a:t>
            </a:r>
            <a:r>
              <a:rPr lang="en-US" sz="2000" dirty="0" smtClean="0"/>
              <a:t> }</a:t>
            </a:r>
            <a:endParaRPr lang="en-US" sz="2000" dirty="0"/>
          </a:p>
          <a:p>
            <a:pPr algn="ctr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A75B2A84-D3ED-495E-8310-F7E210D7471D}"/>
              </a:ext>
            </a:extLst>
          </p:cNvPr>
          <p:cNvSpPr/>
          <p:nvPr/>
        </p:nvSpPr>
        <p:spPr>
          <a:xfrm>
            <a:off x="6149190" y="4775714"/>
            <a:ext cx="3566703" cy="91745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Force consistency between the marginal probabilities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B35F5BF1-4B08-48E5-9140-A10A88FE2739}"/>
              </a:ext>
            </a:extLst>
          </p:cNvPr>
          <p:cNvSpPr/>
          <p:nvPr/>
        </p:nvSpPr>
        <p:spPr>
          <a:xfrm>
            <a:off x="6149190" y="2282455"/>
            <a:ext cx="2998910" cy="52700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x</a:t>
            </a:r>
            <a:r>
              <a:rPr lang="en-US" sz="2000" baseline="-25000" dirty="0"/>
              <a:t>i=R</a:t>
            </a:r>
            <a:r>
              <a:rPr lang="en-US" sz="2000" dirty="0"/>
              <a:t> = </a:t>
            </a:r>
            <a:r>
              <a:rPr lang="en-US" sz="2000" dirty="0" err="1"/>
              <a:t>Pr</a:t>
            </a:r>
            <a:r>
              <a:rPr lang="en-US" sz="2000" dirty="0"/>
              <a:t>[LP thinks X</a:t>
            </a:r>
            <a:r>
              <a:rPr lang="en-US" sz="2000" baseline="-25000" dirty="0"/>
              <a:t>i</a:t>
            </a:r>
            <a:r>
              <a:rPr lang="en-US" sz="2000" dirty="0"/>
              <a:t> = </a:t>
            </a:r>
            <a:r>
              <a:rPr lang="en-US" sz="2000" dirty="0" smtClean="0"/>
              <a:t>RED]</a:t>
            </a:r>
            <a:endParaRPr lang="en-US" sz="2000" dirty="0"/>
          </a:p>
        </p:txBody>
      </p:sp>
      <p:sp>
        <p:nvSpPr>
          <p:cNvPr id="7" name="Rounded Rectangle 8">
            <a:extLst>
              <a:ext uri="{FF2B5EF4-FFF2-40B4-BE49-F238E27FC236}">
                <a16:creationId xmlns:a16="http://schemas.microsoft.com/office/drawing/2014/main" id="{4CC68C62-2525-483C-9FF2-4C7390C66EB6}"/>
              </a:ext>
            </a:extLst>
          </p:cNvPr>
          <p:cNvSpPr/>
          <p:nvPr/>
        </p:nvSpPr>
        <p:spPr>
          <a:xfrm>
            <a:off x="4281418" y="2942105"/>
            <a:ext cx="3735544" cy="66833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err="1"/>
              <a:t>Pr</a:t>
            </a:r>
            <a:r>
              <a:rPr lang="en-US" sz="2000" dirty="0"/>
              <a:t>[X</a:t>
            </a:r>
            <a:r>
              <a:rPr lang="en-US" sz="2000" baseline="-25000" dirty="0"/>
              <a:t>i</a:t>
            </a:r>
            <a:r>
              <a:rPr lang="en-US" sz="2000" dirty="0"/>
              <a:t> = R]+</a:t>
            </a:r>
            <a:r>
              <a:rPr lang="en-US" sz="2000" dirty="0" err="1"/>
              <a:t>Pr</a:t>
            </a:r>
            <a:r>
              <a:rPr lang="en-US" sz="2000" dirty="0"/>
              <a:t>[X</a:t>
            </a:r>
            <a:r>
              <a:rPr lang="en-US" sz="2000" baseline="-25000" dirty="0"/>
              <a:t>i</a:t>
            </a:r>
            <a:r>
              <a:rPr lang="en-US" sz="2000" dirty="0"/>
              <a:t> = B] +</a:t>
            </a:r>
            <a:r>
              <a:rPr lang="en-US" sz="2000" dirty="0" err="1"/>
              <a:t>Pr</a:t>
            </a:r>
            <a:r>
              <a:rPr lang="en-US" sz="2000" dirty="0"/>
              <a:t>[X</a:t>
            </a:r>
            <a:r>
              <a:rPr lang="en-US" sz="2000" baseline="-25000" dirty="0"/>
              <a:t>i</a:t>
            </a:r>
            <a:r>
              <a:rPr lang="en-US" sz="2000" dirty="0"/>
              <a:t> = G] = 1</a:t>
            </a:r>
          </a:p>
        </p:txBody>
      </p:sp>
      <p:sp>
        <p:nvSpPr>
          <p:cNvPr id="8" name="Rounded Rectangle 8">
            <a:extLst>
              <a:ext uri="{FF2B5EF4-FFF2-40B4-BE49-F238E27FC236}">
                <a16:creationId xmlns:a16="http://schemas.microsoft.com/office/drawing/2014/main" id="{B35F5BF1-4B08-48E5-9140-A10A88FE2739}"/>
              </a:ext>
            </a:extLst>
          </p:cNvPr>
          <p:cNvSpPr/>
          <p:nvPr/>
        </p:nvSpPr>
        <p:spPr>
          <a:xfrm>
            <a:off x="5880966" y="3974728"/>
            <a:ext cx="3546498" cy="52700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x</a:t>
            </a:r>
            <a:r>
              <a:rPr lang="en-US" sz="2000" baseline="-25000" dirty="0" smtClean="0"/>
              <a:t>i=</a:t>
            </a:r>
            <a:r>
              <a:rPr lang="en-US" sz="2000" baseline="-25000" dirty="0" err="1" smtClean="0"/>
              <a:t>R,j</a:t>
            </a:r>
            <a:r>
              <a:rPr lang="en-US" sz="2000" baseline="-25000" dirty="0" smtClean="0"/>
              <a:t>=B</a:t>
            </a:r>
            <a:r>
              <a:rPr lang="en-US" sz="2000" dirty="0" smtClean="0"/>
              <a:t> </a:t>
            </a:r>
            <a:r>
              <a:rPr lang="en-US" sz="2000" dirty="0"/>
              <a:t>= </a:t>
            </a:r>
            <a:r>
              <a:rPr lang="en-US" sz="2000" dirty="0" err="1" smtClean="0"/>
              <a:t>Pr</a:t>
            </a:r>
            <a:r>
              <a:rPr lang="en-US" sz="2000" dirty="0" smtClean="0"/>
              <a:t>[X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 </a:t>
            </a:r>
            <a:r>
              <a:rPr lang="en-US" sz="2000" dirty="0"/>
              <a:t>= </a:t>
            </a:r>
            <a:r>
              <a:rPr lang="en-US" sz="2000" dirty="0" smtClean="0"/>
              <a:t>RED,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=BLUE]</a:t>
            </a:r>
            <a:endParaRPr lang="en-US" sz="2000" dirty="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75B2A84-D3ED-495E-8310-F7E210D7471D}"/>
              </a:ext>
            </a:extLst>
          </p:cNvPr>
          <p:cNvSpPr/>
          <p:nvPr/>
        </p:nvSpPr>
        <p:spPr>
          <a:xfrm>
            <a:off x="1536192" y="1221159"/>
            <a:ext cx="7525512" cy="61620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I’m not saying that the LP creates a distribution over assignments.</a:t>
            </a:r>
          </a:p>
          <a:p>
            <a:r>
              <a:rPr lang="en-US" sz="2000" dirty="0" smtClean="0"/>
              <a:t>The solution looks like a distribution onl</a:t>
            </a:r>
            <a:r>
              <a:rPr lang="en-US" sz="2000" dirty="0" smtClean="0"/>
              <a:t>y on “k-local” events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9278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Sherali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-Adams LP hierarchy: </a:t>
            </a:r>
            <a:r>
              <a:rPr lang="en-US" sz="3600" dirty="0">
                <a:latin typeface="+mn-lt"/>
                <a:cs typeface="Arial" panose="020B0604020202020204" pitchFamily="34" charset="0"/>
              </a:rPr>
              <a:t>Max-</a:t>
            </a:r>
            <a:r>
              <a:rPr lang="en-CA" sz="3600" baseline="-25000" dirty="0">
                <a:solidFill>
                  <a:schemeClr val="tx1"/>
                </a:solidFill>
                <a:latin typeface="+mn-lt"/>
              </a:rPr>
              <a:t>≤</a:t>
            </a:r>
            <a:r>
              <a:rPr lang="en-US" sz="3600" dirty="0">
                <a:latin typeface="+mn-lt"/>
              </a:rPr>
              <a:t>2-SAT</a:t>
            </a:r>
            <a:endParaRPr lang="en-US" sz="32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Max-</a:t>
            </a:r>
            <a:r>
              <a:rPr lang="en-CA" sz="2000" u="sng" baseline="-25000" dirty="0">
                <a:solidFill>
                  <a:schemeClr val="tx1"/>
                </a:solidFill>
                <a:latin typeface="Albany"/>
              </a:rPr>
              <a:t>≤</a:t>
            </a:r>
            <a:r>
              <a:rPr lang="en-US" sz="2000" u="sng" dirty="0">
                <a:latin typeface="Albany"/>
              </a:rPr>
              <a:t>2-SAT</a:t>
            </a:r>
            <a:r>
              <a:rPr lang="en-US" sz="2000" dirty="0">
                <a:latin typeface="Albany"/>
              </a:rPr>
              <a:t>: n variables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∈ {T,F}</a:t>
            </a:r>
          </a:p>
          <a:p>
            <a:pPr algn="l"/>
            <a:r>
              <a:rPr lang="en-CA" sz="2000" dirty="0">
                <a:solidFill>
                  <a:schemeClr val="tx1"/>
                </a:solidFill>
                <a:latin typeface="Albany"/>
              </a:rPr>
              <a:t>Each constraint is either x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i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or 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(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x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i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v </a:t>
            </a:r>
            <a:r>
              <a:rPr lang="en-CA" sz="2000" dirty="0" err="1" smtClean="0">
                <a:solidFill>
                  <a:schemeClr val="tx1"/>
                </a:solidFill>
                <a:latin typeface="Albany"/>
              </a:rPr>
              <a:t>x</a:t>
            </a:r>
            <a:r>
              <a:rPr lang="en-CA" sz="2000" baseline="-25000" dirty="0" err="1" smtClean="0">
                <a:solidFill>
                  <a:schemeClr val="tx1"/>
                </a:solidFill>
                <a:latin typeface="Albany"/>
              </a:rPr>
              <a:t>j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) or negations of variables.</a:t>
            </a:r>
          </a:p>
          <a:p>
            <a:pPr algn="l"/>
            <a:r>
              <a:rPr lang="en-US" sz="2000" u="sng" dirty="0">
                <a:latin typeface="Albany"/>
              </a:rPr>
              <a:t>Example</a:t>
            </a:r>
            <a:r>
              <a:rPr lang="en-US" sz="2000" dirty="0">
                <a:latin typeface="Albany"/>
              </a:rPr>
              <a:t>: (x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) </a:t>
            </a:r>
            <a:r>
              <a:rPr lang="en-CA" sz="2000" dirty="0"/>
              <a:t>∧ </a:t>
            </a:r>
            <a:r>
              <a:rPr lang="en-US" sz="2000" dirty="0">
                <a:latin typeface="Albany"/>
              </a:rPr>
              <a:t>(~x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) </a:t>
            </a:r>
            <a:r>
              <a:rPr lang="en-CA" sz="2000" dirty="0"/>
              <a:t>∧  </a:t>
            </a:r>
            <a:r>
              <a:rPr lang="en-US" sz="2000" dirty="0">
                <a:latin typeface="Albany"/>
              </a:rPr>
              <a:t>(~x</a:t>
            </a:r>
            <a:r>
              <a:rPr lang="en-US" sz="2000" baseline="-25000" dirty="0">
                <a:latin typeface="Albany"/>
              </a:rPr>
              <a:t>4</a:t>
            </a:r>
            <a:r>
              <a:rPr lang="en-US" sz="2000" dirty="0">
                <a:latin typeface="Albany"/>
              </a:rPr>
              <a:t>) </a:t>
            </a:r>
            <a:r>
              <a:rPr lang="en-CA" sz="2000" dirty="0"/>
              <a:t>∧ </a:t>
            </a:r>
            <a:r>
              <a:rPr lang="en-US" sz="2000" dirty="0">
                <a:latin typeface="Albany"/>
              </a:rPr>
              <a:t>(~x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 v x</a:t>
            </a:r>
            <a:r>
              <a:rPr lang="en-US" sz="2000" baseline="-25000" dirty="0">
                <a:latin typeface="Albany"/>
              </a:rPr>
              <a:t>3</a:t>
            </a:r>
            <a:r>
              <a:rPr lang="en-US" sz="2000" dirty="0">
                <a:latin typeface="Albany"/>
              </a:rPr>
              <a:t>) </a:t>
            </a:r>
            <a:r>
              <a:rPr lang="en-CA" sz="2000" dirty="0"/>
              <a:t>∧ </a:t>
            </a:r>
            <a:r>
              <a:rPr lang="en-US" sz="2000" dirty="0">
                <a:latin typeface="Albany"/>
              </a:rPr>
              <a:t>(~x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 v x</a:t>
            </a:r>
            <a:r>
              <a:rPr lang="en-US" sz="2000" baseline="-25000" dirty="0">
                <a:latin typeface="Albany"/>
              </a:rPr>
              <a:t>4</a:t>
            </a:r>
            <a:r>
              <a:rPr lang="en-US" sz="2000" dirty="0">
                <a:latin typeface="Albany"/>
              </a:rPr>
              <a:t>) </a:t>
            </a:r>
            <a:r>
              <a:rPr lang="en-CA" sz="2000" dirty="0"/>
              <a:t>∧ </a:t>
            </a:r>
            <a:r>
              <a:rPr lang="en-US" sz="2000" dirty="0">
                <a:latin typeface="Albany"/>
              </a:rPr>
              <a:t>(x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 v x</a:t>
            </a:r>
            <a:r>
              <a:rPr lang="en-US" sz="2000" baseline="-25000" dirty="0">
                <a:latin typeface="Albany"/>
              </a:rPr>
              <a:t>3</a:t>
            </a:r>
            <a:r>
              <a:rPr lang="en-US" sz="2000" dirty="0">
                <a:latin typeface="Albany"/>
              </a:rPr>
              <a:t>) </a:t>
            </a:r>
            <a:r>
              <a:rPr lang="en-CA" sz="2000" dirty="0"/>
              <a:t>∧ </a:t>
            </a:r>
            <a:r>
              <a:rPr lang="en-US" sz="2000" dirty="0">
                <a:latin typeface="Albany"/>
              </a:rPr>
              <a:t>(x</a:t>
            </a:r>
            <a:r>
              <a:rPr lang="en-US" sz="2000" baseline="-25000" dirty="0">
                <a:latin typeface="Albany"/>
              </a:rPr>
              <a:t>3</a:t>
            </a:r>
            <a:r>
              <a:rPr lang="en-US" sz="2000" dirty="0">
                <a:latin typeface="Albany"/>
              </a:rPr>
              <a:t> v x</a:t>
            </a:r>
            <a:r>
              <a:rPr lang="en-US" sz="2000" baseline="-25000" dirty="0">
                <a:latin typeface="Albany"/>
              </a:rPr>
              <a:t>4</a:t>
            </a:r>
            <a:r>
              <a:rPr lang="en-US" sz="2000" dirty="0">
                <a:latin typeface="Albany"/>
              </a:rPr>
              <a:t>)</a:t>
            </a:r>
          </a:p>
          <a:p>
            <a:pPr algn="l"/>
            <a:r>
              <a:rPr lang="en-US" sz="2000" u="sng" dirty="0">
                <a:latin typeface="Albany"/>
              </a:rPr>
              <a:t>Some easy facts</a:t>
            </a:r>
            <a:r>
              <a:rPr lang="en-US" sz="2000" dirty="0">
                <a:latin typeface="Albany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If the formula is satisfiable, then we can satisfy all </a:t>
            </a:r>
            <a:r>
              <a:rPr lang="en-US" sz="2000" dirty="0" smtClean="0">
                <a:latin typeface="Albany"/>
              </a:rPr>
              <a:t>constraints in </a:t>
            </a:r>
            <a:r>
              <a:rPr lang="en-US" sz="2000" dirty="0" err="1" smtClean="0">
                <a:latin typeface="Albany"/>
              </a:rPr>
              <a:t>polytime</a:t>
            </a:r>
            <a:r>
              <a:rPr lang="en-US" sz="2000" dirty="0" smtClean="0">
                <a:latin typeface="Albany"/>
              </a:rPr>
              <a:t>. </a:t>
            </a:r>
            <a:r>
              <a:rPr lang="en-US" sz="2000" dirty="0">
                <a:latin typeface="Albany"/>
              </a:rPr>
              <a:t>How?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If we have only singletons, then it is easy to find the optimal assignment.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If we have only constraints on pairs, then we can satisfy at least ¾-fraction of the constraints by taking a random assignment.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On the other hand random assignment satisfies only 1/2 –fraction of the singleton constraints.</a:t>
            </a:r>
          </a:p>
        </p:txBody>
      </p:sp>
    </p:spTree>
    <p:extLst>
      <p:ext uri="{BB962C8B-B14F-4D97-AF65-F5344CB8AC3E}">
        <p14:creationId xmlns:p14="http://schemas.microsoft.com/office/powerpoint/2010/main" val="126225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Sherali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-Adams LP hierarchy: Max-</a:t>
            </a:r>
            <a:r>
              <a:rPr lang="en-CA" sz="3600" baseline="-25000" dirty="0">
                <a:solidFill>
                  <a:schemeClr val="tx1"/>
                </a:solidFill>
                <a:latin typeface="Albany"/>
              </a:rPr>
              <a:t>≤</a:t>
            </a:r>
            <a:r>
              <a:rPr lang="en-US" sz="3600" dirty="0">
                <a:latin typeface="Albany"/>
              </a:rPr>
              <a:t>2-SAT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Max-</a:t>
            </a:r>
            <a:r>
              <a:rPr lang="en-CA" sz="2000" u="sng" baseline="-25000" dirty="0">
                <a:solidFill>
                  <a:schemeClr val="tx1"/>
                </a:solidFill>
                <a:latin typeface="Albany"/>
              </a:rPr>
              <a:t>≤</a:t>
            </a:r>
            <a:r>
              <a:rPr lang="en-US" sz="2000" u="sng" dirty="0">
                <a:latin typeface="Albany"/>
              </a:rPr>
              <a:t>2-SAT</a:t>
            </a:r>
            <a:r>
              <a:rPr lang="en-US" sz="2000" dirty="0">
                <a:latin typeface="Albany"/>
              </a:rPr>
              <a:t>: n variables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∈ {T,F}</a:t>
            </a:r>
          </a:p>
          <a:p>
            <a:pPr algn="l"/>
            <a:r>
              <a:rPr lang="en-CA" sz="2000" dirty="0">
                <a:solidFill>
                  <a:schemeClr val="tx1"/>
                </a:solidFill>
                <a:latin typeface="Albany"/>
              </a:rPr>
              <a:t>Each constraint is either x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i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or </a:t>
            </a:r>
            <a:r>
              <a:rPr lang="en-CA" sz="2000" dirty="0" err="1">
                <a:solidFill>
                  <a:schemeClr val="tx1"/>
                </a:solidFill>
                <a:latin typeface="Albany"/>
              </a:rPr>
              <a:t>or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(x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i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v </a:t>
            </a:r>
            <a:r>
              <a:rPr lang="en-CA" sz="2000" dirty="0" err="1" smtClean="0">
                <a:solidFill>
                  <a:schemeClr val="tx1"/>
                </a:solidFill>
                <a:latin typeface="Albany"/>
              </a:rPr>
              <a:t>x</a:t>
            </a:r>
            <a:r>
              <a:rPr lang="en-CA" sz="2000" baseline="-25000" dirty="0" err="1" smtClean="0">
                <a:solidFill>
                  <a:schemeClr val="tx1"/>
                </a:solidFill>
                <a:latin typeface="Albany"/>
              </a:rPr>
              <a:t>j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) or negations of variables.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Theorem</a:t>
            </a:r>
            <a:r>
              <a:rPr lang="en-US" sz="2000" dirty="0">
                <a:latin typeface="Albany"/>
              </a:rPr>
              <a:t>: There exists an LP based algorithm that finds a ¾-approximation for the Max-</a:t>
            </a:r>
            <a:r>
              <a:rPr lang="en-US" sz="2000" baseline="-25000" dirty="0">
                <a:latin typeface="Albany"/>
              </a:rPr>
              <a:t>≤</a:t>
            </a:r>
            <a:r>
              <a:rPr lang="en-US" sz="2000" dirty="0">
                <a:latin typeface="Albany"/>
              </a:rPr>
              <a:t>2-SAT problem.</a:t>
            </a:r>
          </a:p>
          <a:p>
            <a:pPr algn="l"/>
            <a:r>
              <a:rPr lang="en-US" sz="2000" u="sng" dirty="0">
                <a:latin typeface="Albany"/>
              </a:rPr>
              <a:t>Algorithm</a:t>
            </a:r>
            <a:r>
              <a:rPr lang="en-US" sz="2000" dirty="0">
                <a:latin typeface="Albany"/>
              </a:rPr>
              <a:t>: Write level-2 </a:t>
            </a:r>
            <a:r>
              <a:rPr lang="en-US" sz="2000" dirty="0" err="1">
                <a:latin typeface="Albany"/>
              </a:rPr>
              <a:t>Sherali</a:t>
            </a:r>
            <a:r>
              <a:rPr lang="en-US" sz="2000" dirty="0">
                <a:latin typeface="Albany"/>
              </a:rPr>
              <a:t>-Adams LP.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LP variables for singletons: x</a:t>
            </a:r>
            <a:r>
              <a:rPr lang="en-US" sz="2000" baseline="-25000" dirty="0">
                <a:latin typeface="Albany"/>
              </a:rPr>
              <a:t>i=T,</a:t>
            </a:r>
            <a:r>
              <a:rPr lang="en-US" sz="2000" dirty="0">
                <a:latin typeface="Albany"/>
              </a:rPr>
              <a:t> x</a:t>
            </a:r>
            <a:r>
              <a:rPr lang="en-US" sz="2000" baseline="-25000" dirty="0">
                <a:latin typeface="Albany"/>
              </a:rPr>
              <a:t>i=F </a:t>
            </a:r>
            <a:r>
              <a:rPr lang="en-CA" sz="2000" dirty="0">
                <a:solidFill>
                  <a:schemeClr val="tx1"/>
                </a:solidFill>
              </a:rPr>
              <a:t>≥ 0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.</a:t>
            </a:r>
            <a:endParaRPr lang="en-US" sz="2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lbany"/>
              </a:rPr>
              <a:t>LP Variables for pairs:</a:t>
            </a:r>
            <a:r>
              <a:rPr lang="en-US" sz="2000" dirty="0">
                <a:latin typeface="Albany"/>
              </a:rPr>
              <a:t>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T,j</a:t>
            </a:r>
            <a:r>
              <a:rPr lang="en-US" sz="2000" baseline="-25000" dirty="0">
                <a:latin typeface="Albany"/>
              </a:rPr>
              <a:t>=T </a:t>
            </a:r>
            <a:r>
              <a:rPr lang="en-US" sz="2000" dirty="0">
                <a:latin typeface="Albany"/>
              </a:rPr>
              <a:t>,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T,j</a:t>
            </a:r>
            <a:r>
              <a:rPr lang="en-US" sz="2000" baseline="-25000" dirty="0">
                <a:latin typeface="Albany"/>
              </a:rPr>
              <a:t>=F </a:t>
            </a:r>
            <a:r>
              <a:rPr lang="en-US" sz="2000" dirty="0">
                <a:latin typeface="Albany"/>
              </a:rPr>
              <a:t>,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F,j</a:t>
            </a:r>
            <a:r>
              <a:rPr lang="en-US" sz="2000" baseline="-25000" dirty="0">
                <a:latin typeface="Albany"/>
              </a:rPr>
              <a:t>=T</a:t>
            </a:r>
            <a:r>
              <a:rPr lang="en-US" sz="2000" dirty="0">
                <a:latin typeface="Albany"/>
              </a:rPr>
              <a:t> ,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F,j</a:t>
            </a:r>
            <a:r>
              <a:rPr lang="en-US" sz="2000" baseline="-25000" dirty="0">
                <a:latin typeface="Albany"/>
              </a:rPr>
              <a:t>=F  </a:t>
            </a:r>
            <a:r>
              <a:rPr lang="en-CA" sz="2000" dirty="0">
                <a:solidFill>
                  <a:schemeClr val="tx1"/>
                </a:solidFill>
              </a:rPr>
              <a:t>≥ 0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Constraints1: x</a:t>
            </a:r>
            <a:r>
              <a:rPr lang="en-US" sz="2000" baseline="-25000" dirty="0">
                <a:latin typeface="Albany"/>
              </a:rPr>
              <a:t>i=T 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i=F </a:t>
            </a:r>
            <a:r>
              <a:rPr lang="en-US" sz="2000" dirty="0">
                <a:solidFill>
                  <a:schemeClr val="tx1"/>
                </a:solidFill>
              </a:rPr>
              <a:t>=1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Constraints2: x</a:t>
            </a:r>
            <a:r>
              <a:rPr lang="en-US" sz="2000" baseline="-25000" dirty="0">
                <a:latin typeface="Albany"/>
              </a:rPr>
              <a:t>i=T </a:t>
            </a:r>
            <a:r>
              <a:rPr lang="en-US" sz="2000" dirty="0">
                <a:latin typeface="Albany"/>
              </a:rPr>
              <a:t> =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T,j</a:t>
            </a:r>
            <a:r>
              <a:rPr lang="en-US" sz="2000" baseline="-25000" dirty="0">
                <a:latin typeface="Albany"/>
              </a:rPr>
              <a:t>=T 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T,j</a:t>
            </a:r>
            <a:r>
              <a:rPr lang="en-US" sz="2000" baseline="-25000" dirty="0">
                <a:latin typeface="Albany"/>
              </a:rPr>
              <a:t>=F</a:t>
            </a:r>
            <a:r>
              <a:rPr lang="en-US" sz="2000" dirty="0">
                <a:latin typeface="Albany"/>
              </a:rPr>
              <a:t>.</a:t>
            </a:r>
            <a:br>
              <a:rPr lang="en-US" sz="2000" dirty="0">
                <a:latin typeface="Albany"/>
              </a:rPr>
            </a:br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165240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Sherali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-Adams LP hierarchy: Max-</a:t>
            </a:r>
            <a:r>
              <a:rPr lang="en-CA" sz="3600" baseline="-25000" dirty="0">
                <a:solidFill>
                  <a:schemeClr val="tx1"/>
                </a:solidFill>
                <a:latin typeface="Albany"/>
              </a:rPr>
              <a:t>≤</a:t>
            </a:r>
            <a:r>
              <a:rPr lang="en-US" sz="3600" dirty="0">
                <a:latin typeface="Albany"/>
              </a:rPr>
              <a:t>2-SAT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Algorithm</a:t>
            </a:r>
            <a:r>
              <a:rPr lang="en-US" sz="2000" dirty="0">
                <a:latin typeface="Albany"/>
              </a:rPr>
              <a:t>: Write level-2 </a:t>
            </a:r>
            <a:r>
              <a:rPr lang="en-US" sz="2000" dirty="0" err="1">
                <a:latin typeface="Albany"/>
              </a:rPr>
              <a:t>Sherali</a:t>
            </a:r>
            <a:r>
              <a:rPr lang="en-US" sz="2000" dirty="0">
                <a:latin typeface="Albany"/>
              </a:rPr>
              <a:t>-Adams LP.</a:t>
            </a:r>
          </a:p>
          <a:p>
            <a:pPr algn="l"/>
            <a:r>
              <a:rPr lang="en-US" sz="2000" u="sng" dirty="0">
                <a:latin typeface="Albany"/>
              </a:rPr>
              <a:t>LP variables</a:t>
            </a:r>
            <a:r>
              <a:rPr lang="en-US" sz="2000" dirty="0">
                <a:latin typeface="Albany"/>
              </a:rPr>
              <a:t> for singletons: x</a:t>
            </a:r>
            <a:r>
              <a:rPr lang="en-US" sz="2000" baseline="-25000" dirty="0">
                <a:latin typeface="Albany"/>
              </a:rPr>
              <a:t>i=T,</a:t>
            </a:r>
            <a:r>
              <a:rPr lang="en-US" sz="2000" dirty="0">
                <a:latin typeface="Albany"/>
              </a:rPr>
              <a:t> x</a:t>
            </a:r>
            <a:r>
              <a:rPr lang="en-US" sz="2000" baseline="-25000" dirty="0">
                <a:latin typeface="Albany"/>
              </a:rPr>
              <a:t>i=F </a:t>
            </a:r>
            <a:r>
              <a:rPr lang="en-CA" sz="2000" dirty="0">
                <a:solidFill>
                  <a:schemeClr val="tx1"/>
                </a:solidFill>
              </a:rPr>
              <a:t>≥ 0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.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solidFill>
                  <a:schemeClr val="tx1"/>
                </a:solidFill>
                <a:latin typeface="Albany"/>
              </a:rPr>
              <a:t>LP Variables</a:t>
            </a:r>
            <a:r>
              <a:rPr lang="en-US" sz="2000" dirty="0">
                <a:solidFill>
                  <a:schemeClr val="tx1"/>
                </a:solidFill>
                <a:latin typeface="Albany"/>
              </a:rPr>
              <a:t> for pairs:</a:t>
            </a:r>
            <a:r>
              <a:rPr lang="en-US" sz="2000" dirty="0">
                <a:latin typeface="Albany"/>
              </a:rPr>
              <a:t>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T,j</a:t>
            </a:r>
            <a:r>
              <a:rPr lang="en-US" sz="2000" baseline="-25000" dirty="0">
                <a:latin typeface="Albany"/>
              </a:rPr>
              <a:t>=T </a:t>
            </a:r>
            <a:r>
              <a:rPr lang="en-US" sz="2000" dirty="0">
                <a:latin typeface="Albany"/>
              </a:rPr>
              <a:t>,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T,j</a:t>
            </a:r>
            <a:r>
              <a:rPr lang="en-US" sz="2000" baseline="-25000" dirty="0">
                <a:latin typeface="Albany"/>
              </a:rPr>
              <a:t>=F </a:t>
            </a:r>
            <a:r>
              <a:rPr lang="en-US" sz="2000" dirty="0">
                <a:latin typeface="Albany"/>
              </a:rPr>
              <a:t>,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F,j</a:t>
            </a:r>
            <a:r>
              <a:rPr lang="en-US" sz="2000" baseline="-25000" dirty="0">
                <a:latin typeface="Albany"/>
              </a:rPr>
              <a:t>=T</a:t>
            </a:r>
            <a:r>
              <a:rPr lang="en-US" sz="2000" dirty="0">
                <a:latin typeface="Albany"/>
              </a:rPr>
              <a:t> ,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F,j</a:t>
            </a:r>
            <a:r>
              <a:rPr lang="en-US" sz="2000" baseline="-25000" dirty="0">
                <a:latin typeface="Albany"/>
              </a:rPr>
              <a:t>=F  </a:t>
            </a:r>
            <a:r>
              <a:rPr lang="en-CA" sz="2000" dirty="0">
                <a:solidFill>
                  <a:schemeClr val="tx1"/>
                </a:solidFill>
              </a:rPr>
              <a:t>≥ 0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.</a:t>
            </a:r>
          </a:p>
          <a:p>
            <a:pPr algn="l"/>
            <a:r>
              <a:rPr lang="en-US" sz="2000" u="sng" dirty="0">
                <a:latin typeface="Albany"/>
              </a:rPr>
              <a:t>Constraints1</a:t>
            </a:r>
            <a:r>
              <a:rPr lang="en-US" sz="2000" dirty="0">
                <a:latin typeface="Albany"/>
              </a:rPr>
              <a:t>: x</a:t>
            </a:r>
            <a:r>
              <a:rPr lang="en-US" sz="2000" baseline="-25000" dirty="0">
                <a:latin typeface="Albany"/>
              </a:rPr>
              <a:t>i=T 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i=F </a:t>
            </a:r>
            <a:r>
              <a:rPr lang="en-US" sz="2000" dirty="0">
                <a:solidFill>
                  <a:schemeClr val="tx1"/>
                </a:solidFill>
              </a:rPr>
              <a:t>=1</a:t>
            </a:r>
          </a:p>
          <a:p>
            <a:pPr algn="l"/>
            <a:r>
              <a:rPr lang="en-US" sz="2000" u="sng" dirty="0">
                <a:latin typeface="Albany"/>
              </a:rPr>
              <a:t>Constraints2</a:t>
            </a:r>
            <a:r>
              <a:rPr lang="en-US" sz="2000" dirty="0">
                <a:latin typeface="Albany"/>
              </a:rPr>
              <a:t>: x</a:t>
            </a:r>
            <a:r>
              <a:rPr lang="en-US" sz="2000" baseline="-25000" dirty="0">
                <a:latin typeface="Albany"/>
              </a:rPr>
              <a:t>i=T </a:t>
            </a:r>
            <a:r>
              <a:rPr lang="en-US" sz="2000" dirty="0">
                <a:latin typeface="Albany"/>
              </a:rPr>
              <a:t> =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T,j</a:t>
            </a:r>
            <a:r>
              <a:rPr lang="en-US" sz="2000" baseline="-25000" dirty="0">
                <a:latin typeface="Albany"/>
              </a:rPr>
              <a:t>=T </a:t>
            </a:r>
            <a:r>
              <a:rPr lang="en-US" sz="2000" dirty="0">
                <a:latin typeface="Albany"/>
              </a:rPr>
              <a:t>+ </a:t>
            </a:r>
            <a:r>
              <a:rPr lang="en-US" sz="2000" dirty="0" smtClean="0">
                <a:latin typeface="Albany"/>
              </a:rPr>
              <a:t>x</a:t>
            </a:r>
            <a:r>
              <a:rPr lang="en-US" sz="2000" baseline="-25000" dirty="0" smtClean="0">
                <a:latin typeface="Albany"/>
              </a:rPr>
              <a:t>i=</a:t>
            </a:r>
            <a:r>
              <a:rPr lang="en-US" sz="2000" baseline="-25000" dirty="0" err="1" smtClean="0">
                <a:latin typeface="Albany"/>
              </a:rPr>
              <a:t>T,j</a:t>
            </a:r>
            <a:r>
              <a:rPr lang="en-US" sz="2000" baseline="-25000" dirty="0" smtClean="0">
                <a:latin typeface="Albany"/>
              </a:rPr>
              <a:t>=F</a:t>
            </a:r>
            <a:r>
              <a:rPr lang="en-US" sz="2000" dirty="0" smtClean="0">
                <a:latin typeface="Albany"/>
              </a:rPr>
              <a:t>.</a:t>
            </a:r>
          </a:p>
          <a:p>
            <a:pPr algn="l"/>
            <a:r>
              <a:rPr lang="en-US" sz="2000" u="sng" dirty="0" smtClean="0">
                <a:latin typeface="Albany"/>
              </a:rPr>
              <a:t>Objective</a:t>
            </a:r>
            <a:r>
              <a:rPr lang="en-US" sz="2000" dirty="0">
                <a:latin typeface="Albany"/>
              </a:rPr>
              <a:t>: maximize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sum of probabilities of all satisfying assignments:</a:t>
            </a:r>
          </a:p>
          <a:p>
            <a:pPr algn="l"/>
            <a:r>
              <a:rPr lang="en-CA" sz="2000" dirty="0">
                <a:solidFill>
                  <a:schemeClr val="tx1"/>
                </a:solidFill>
                <a:latin typeface="Albany"/>
              </a:rPr>
              <a:t>For example: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sz="2000" dirty="0">
                <a:solidFill>
                  <a:schemeClr val="tx1"/>
                </a:solidFill>
                <a:latin typeface="Albany"/>
              </a:rPr>
              <a:t>if x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3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is a constraint, we add x</a:t>
            </a:r>
            <a:r>
              <a:rPr lang="en-CA" sz="2000" baseline="-25000" dirty="0">
                <a:solidFill>
                  <a:schemeClr val="tx1"/>
                </a:solidFill>
                <a:latin typeface="Albany"/>
              </a:rPr>
              <a:t>3=T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 to the objective 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function</a:t>
            </a:r>
            <a:br>
              <a:rPr lang="en-CA" sz="2000" dirty="0" smtClean="0">
                <a:solidFill>
                  <a:schemeClr val="tx1"/>
                </a:solidFill>
                <a:latin typeface="Albany"/>
              </a:rPr>
            </a:b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if (~x</a:t>
            </a:r>
            <a:r>
              <a:rPr lang="en-CA" sz="2000" baseline="-25000" dirty="0" smtClean="0">
                <a:solidFill>
                  <a:schemeClr val="tx1"/>
                </a:solidFill>
                <a:latin typeface="Albany"/>
              </a:rPr>
              <a:t>5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) is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a constraint, we add 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x</a:t>
            </a:r>
            <a:r>
              <a:rPr lang="en-CA" sz="2000" baseline="-25000" dirty="0" smtClean="0">
                <a:solidFill>
                  <a:schemeClr val="tx1"/>
                </a:solidFill>
                <a:latin typeface="Albany"/>
              </a:rPr>
              <a:t>5=F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 </a:t>
            </a:r>
            <a:r>
              <a:rPr lang="en-CA" sz="2000" dirty="0">
                <a:solidFill>
                  <a:schemeClr val="tx1"/>
                </a:solidFill>
                <a:latin typeface="Albany"/>
              </a:rPr>
              <a:t>to the objective 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function</a:t>
            </a:r>
            <a:endParaRPr lang="en-US" sz="2000" baseline="-25000" dirty="0" smtClean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if (x</a:t>
            </a:r>
            <a:r>
              <a:rPr lang="en-CA" sz="2000" baseline="-25000" dirty="0" smtClean="0">
                <a:solidFill>
                  <a:schemeClr val="tx1"/>
                </a:solidFill>
                <a:latin typeface="Albany"/>
              </a:rPr>
              <a:t>3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 v ~x</a:t>
            </a:r>
            <a:r>
              <a:rPr lang="en-CA" sz="2000" baseline="-25000" dirty="0" smtClean="0">
                <a:solidFill>
                  <a:schemeClr val="tx1"/>
                </a:solidFill>
                <a:latin typeface="Albany"/>
              </a:rPr>
              <a:t>7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) is a constraint, we add x</a:t>
            </a:r>
            <a:r>
              <a:rPr lang="en-CA" sz="2000" baseline="-25000" dirty="0" smtClean="0">
                <a:solidFill>
                  <a:schemeClr val="tx1"/>
                </a:solidFill>
                <a:latin typeface="Albany"/>
              </a:rPr>
              <a:t>3=T,7=T 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+ x</a:t>
            </a:r>
            <a:r>
              <a:rPr lang="en-CA" sz="2000" baseline="-25000" dirty="0" smtClean="0">
                <a:solidFill>
                  <a:schemeClr val="tx1"/>
                </a:solidFill>
                <a:latin typeface="Albany"/>
              </a:rPr>
              <a:t>3=T,7=F </a:t>
            </a:r>
            <a:r>
              <a:rPr lang="en-CA" sz="2000" dirty="0" smtClean="0">
                <a:solidFill>
                  <a:schemeClr val="tx1"/>
                </a:solidFill>
                <a:latin typeface="Albany"/>
              </a:rPr>
              <a:t>+ x</a:t>
            </a:r>
            <a:r>
              <a:rPr lang="en-CA" sz="2000" baseline="-25000" dirty="0" smtClean="0">
                <a:solidFill>
                  <a:schemeClr val="tx1"/>
                </a:solidFill>
                <a:latin typeface="Albany"/>
              </a:rPr>
              <a:t>3=F,7=F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Albany"/>
              </a:rPr>
              <a:t>etc</a:t>
            </a:r>
            <a:r>
              <a:rPr lang="en-US" sz="2000" baseline="-25000" dirty="0">
                <a:latin typeface="Albany"/>
              </a:rPr>
              <a:t/>
            </a:r>
            <a:br>
              <a:rPr lang="en-US" sz="2000" baseline="-25000" dirty="0">
                <a:latin typeface="Albany"/>
              </a:rPr>
            </a:br>
            <a:endParaRPr lang="en-CA" sz="2000" dirty="0">
              <a:solidFill>
                <a:schemeClr val="tx1"/>
              </a:solidFill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1831929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Sherali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-Adams LP hierarchy: Max-</a:t>
            </a:r>
            <a:r>
              <a:rPr lang="en-CA" sz="3600" baseline="-25000" dirty="0">
                <a:solidFill>
                  <a:schemeClr val="tx1"/>
                </a:solidFill>
                <a:latin typeface="Albany"/>
              </a:rPr>
              <a:t>≤</a:t>
            </a:r>
            <a:r>
              <a:rPr lang="en-US" sz="3600" dirty="0">
                <a:latin typeface="Albany"/>
              </a:rPr>
              <a:t>2-SAT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Albany"/>
              </a:rPr>
              <a:t>Given a solution to the LP, we have all these probabilities that the LP thinks we should assign T/F to the variables.</a:t>
            </a:r>
          </a:p>
          <a:p>
            <a:pPr algn="l"/>
            <a:r>
              <a:rPr lang="en-US" sz="2000" dirty="0">
                <a:latin typeface="Albany"/>
              </a:rPr>
              <a:t>How should we round it to an integer (T/F) solution?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Rounding algorithm</a:t>
            </a:r>
            <a:r>
              <a:rPr lang="en-US" sz="2000" dirty="0">
                <a:latin typeface="Albany"/>
              </a:rPr>
              <a:t>:</a:t>
            </a:r>
          </a:p>
          <a:p>
            <a:pPr algn="l"/>
            <a:r>
              <a:rPr lang="en-US" sz="2000" dirty="0">
                <a:latin typeface="Albany"/>
              </a:rPr>
              <a:t>For each variable x</a:t>
            </a:r>
            <a:r>
              <a:rPr lang="en-US" sz="2000" baseline="-25000" dirty="0">
                <a:latin typeface="Albany"/>
              </a:rPr>
              <a:t>i</a:t>
            </a:r>
            <a:endParaRPr lang="en-US" sz="2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set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=True with probability x</a:t>
            </a:r>
            <a:r>
              <a:rPr lang="en-US" sz="2000" baseline="-25000" dirty="0">
                <a:latin typeface="Albany"/>
              </a:rPr>
              <a:t>i=T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set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=False with probability x</a:t>
            </a:r>
            <a:r>
              <a:rPr lang="en-US" sz="2000" baseline="-25000" dirty="0">
                <a:latin typeface="Albany"/>
              </a:rPr>
              <a:t>i=F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Do it independently for all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’s.</a:t>
            </a:r>
          </a:p>
        </p:txBody>
      </p:sp>
    </p:spTree>
    <p:extLst>
      <p:ext uri="{BB962C8B-B14F-4D97-AF65-F5344CB8AC3E}">
        <p14:creationId xmlns:p14="http://schemas.microsoft.com/office/powerpoint/2010/main" val="1681362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Sherali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-Adams LP hierarchy: Max-</a:t>
            </a:r>
            <a:r>
              <a:rPr lang="en-CA" sz="3600" baseline="-25000" dirty="0">
                <a:solidFill>
                  <a:schemeClr val="tx1"/>
                </a:solidFill>
                <a:latin typeface="Albany"/>
              </a:rPr>
              <a:t>≤</a:t>
            </a:r>
            <a:r>
              <a:rPr lang="en-US" sz="3600" dirty="0">
                <a:latin typeface="Albany"/>
              </a:rPr>
              <a:t>2-SAT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Analysis</a:t>
            </a:r>
            <a:r>
              <a:rPr lang="en-US" sz="2000" dirty="0">
                <a:latin typeface="Albany"/>
              </a:rPr>
              <a:t>:</a:t>
            </a:r>
          </a:p>
          <a:p>
            <a:pPr algn="l"/>
            <a:r>
              <a:rPr lang="en-US" sz="2000" dirty="0">
                <a:latin typeface="Albany"/>
              </a:rPr>
              <a:t>Suppose that the input has m constraints, and there exists an assignment that satisfies at least </a:t>
            </a:r>
            <a:r>
              <a:rPr lang="el-GR" sz="2000" dirty="0">
                <a:latin typeface="Albany"/>
              </a:rPr>
              <a:t>δ</a:t>
            </a:r>
            <a:r>
              <a:rPr lang="en-US" sz="2000" dirty="0">
                <a:latin typeface="Albany"/>
              </a:rPr>
              <a:t>m constraints.</a:t>
            </a:r>
          </a:p>
          <a:p>
            <a:pPr algn="l"/>
            <a:r>
              <a:rPr lang="en-US" sz="2000" dirty="0">
                <a:latin typeface="Albany"/>
              </a:rPr>
              <a:t>We claim that if we choose an assignment using the randomized procedure, then the expected number of satisfied clauses is </a:t>
            </a:r>
            <a:r>
              <a:rPr lang="en-CA" sz="2000" dirty="0">
                <a:solidFill>
                  <a:schemeClr val="tx1"/>
                </a:solidFill>
              </a:rPr>
              <a:t>≥</a:t>
            </a:r>
            <a:r>
              <a:rPr lang="en-US" sz="2000" dirty="0">
                <a:latin typeface="Albany"/>
              </a:rPr>
              <a:t> 0.75</a:t>
            </a:r>
            <a:r>
              <a:rPr lang="el-GR" sz="2000" dirty="0">
                <a:latin typeface="Albany"/>
              </a:rPr>
              <a:t> δ</a:t>
            </a:r>
            <a:r>
              <a:rPr lang="en-US" sz="2000" dirty="0">
                <a:latin typeface="Albany"/>
              </a:rPr>
              <a:t>m.</a:t>
            </a:r>
          </a:p>
          <a:p>
            <a:pPr algn="l"/>
            <a:r>
              <a:rPr lang="en-US" sz="2000" u="sng" dirty="0">
                <a:latin typeface="Albany"/>
              </a:rPr>
              <a:t>Proof</a:t>
            </a:r>
            <a:r>
              <a:rPr lang="en-US" sz="2000" dirty="0">
                <a:latin typeface="Albany"/>
              </a:rPr>
              <a:t>: Note that it suffices to show the following (easier) claim</a:t>
            </a:r>
          </a:p>
          <a:p>
            <a:pPr algn="l"/>
            <a:r>
              <a:rPr lang="en-US" sz="2000" u="sng" dirty="0">
                <a:latin typeface="Albany"/>
              </a:rPr>
              <a:t>Claim</a:t>
            </a:r>
            <a:r>
              <a:rPr lang="en-US" sz="2000" dirty="0">
                <a:latin typeface="Albany"/>
              </a:rPr>
              <a:t>: Suppose that in the LP solution, a constraint contributes (1-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) to the objective function. 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[clause is satisfied]</a:t>
            </a:r>
            <a:r>
              <a:rPr lang="en-CA" sz="2000" dirty="0">
                <a:solidFill>
                  <a:schemeClr val="tx1"/>
                </a:solidFill>
              </a:rPr>
              <a:t> ≥0.75</a:t>
            </a:r>
            <a:r>
              <a:rPr lang="en-US" sz="2000" dirty="0">
                <a:latin typeface="Albany"/>
              </a:rPr>
              <a:t>*(1-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).</a:t>
            </a:r>
          </a:p>
          <a:p>
            <a:pPr algn="l"/>
            <a:r>
              <a:rPr lang="en-US" sz="2000" dirty="0">
                <a:latin typeface="Albany"/>
              </a:rPr>
              <a:t>Indeed, this implies that</a:t>
            </a:r>
          </a:p>
          <a:p>
            <a:pPr algn="ctr"/>
            <a:r>
              <a:rPr lang="en-US" sz="2000" dirty="0">
                <a:latin typeface="Albany"/>
              </a:rPr>
              <a:t>E[number of satisfied clauses]</a:t>
            </a:r>
            <a:r>
              <a:rPr lang="en-CA" sz="2000" dirty="0">
                <a:solidFill>
                  <a:schemeClr val="tx1"/>
                </a:solidFill>
              </a:rPr>
              <a:t> ≥0.75*OPT(LP) ≥0.75*OPT(CSP-instance)</a:t>
            </a:r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310568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Sherali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-Adams LP hierarchy: Max-</a:t>
            </a:r>
            <a:r>
              <a:rPr lang="en-CA" sz="3600" baseline="-25000" dirty="0">
                <a:solidFill>
                  <a:schemeClr val="tx1"/>
                </a:solidFill>
                <a:latin typeface="Albany"/>
              </a:rPr>
              <a:t>≤</a:t>
            </a:r>
            <a:r>
              <a:rPr lang="en-US" sz="3600" dirty="0">
                <a:latin typeface="Albany"/>
              </a:rPr>
              <a:t>2-SAT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Claim</a:t>
            </a:r>
            <a:r>
              <a:rPr lang="en-US" sz="2000" dirty="0">
                <a:latin typeface="Albany"/>
              </a:rPr>
              <a:t>: Suppose that in the LP solution, a constraint contributes </a:t>
            </a:r>
            <a:r>
              <a:rPr lang="en-US" sz="2000" dirty="0" smtClean="0">
                <a:latin typeface="Albany"/>
              </a:rPr>
              <a:t>(1-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) to the objective function. 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[clause is satisfied]</a:t>
            </a:r>
            <a:r>
              <a:rPr lang="en-CA" sz="2000" dirty="0">
                <a:solidFill>
                  <a:schemeClr val="tx1"/>
                </a:solidFill>
              </a:rPr>
              <a:t> ≥0.75</a:t>
            </a:r>
            <a:r>
              <a:rPr lang="en-US" sz="2000" dirty="0">
                <a:latin typeface="Albany"/>
              </a:rPr>
              <a:t>*(1-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).</a:t>
            </a:r>
          </a:p>
          <a:p>
            <a:pPr marL="457200" indent="-457200" algn="l">
              <a:buFont typeface="+mj-lt"/>
              <a:buAutoNum type="arabicPeriod"/>
            </a:pPr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Take a clause (x</a:t>
            </a:r>
            <a:r>
              <a:rPr lang="en-US" sz="2000" u="sng" baseline="-25000" dirty="0">
                <a:latin typeface="Albany"/>
              </a:rPr>
              <a:t>i</a:t>
            </a:r>
            <a:r>
              <a:rPr lang="en-US" sz="2000" u="sng" dirty="0">
                <a:latin typeface="Albany"/>
              </a:rPr>
              <a:t>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Then we sample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=T with probability x</a:t>
            </a:r>
            <a:r>
              <a:rPr lang="en-US" sz="2000" baseline="-25000" dirty="0">
                <a:latin typeface="Albany"/>
              </a:rPr>
              <a:t>i=T</a:t>
            </a:r>
            <a:r>
              <a:rPr lang="en-US" sz="2000" dirty="0">
                <a:latin typeface="Albany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The contribution of this clause to the objective function is x</a:t>
            </a:r>
            <a:r>
              <a:rPr lang="en-US" sz="2000" baseline="-25000" dirty="0">
                <a:latin typeface="Albany"/>
              </a:rPr>
              <a:t>i=T</a:t>
            </a:r>
            <a:r>
              <a:rPr lang="en-US" sz="2000" dirty="0">
                <a:latin typeface="Albany"/>
              </a:rPr>
              <a:t>= (1-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Therefore,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=T] = x</a:t>
            </a:r>
            <a:r>
              <a:rPr lang="en-US" sz="2000" baseline="-25000" dirty="0">
                <a:latin typeface="Albany"/>
              </a:rPr>
              <a:t>i=T</a:t>
            </a:r>
            <a:r>
              <a:rPr lang="en-US" sz="2000" dirty="0">
                <a:latin typeface="Albany"/>
              </a:rPr>
              <a:t>= (1-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)</a:t>
            </a:r>
            <a:r>
              <a:rPr lang="en-CA" sz="2000" dirty="0">
                <a:solidFill>
                  <a:schemeClr val="tx1"/>
                </a:solidFill>
              </a:rPr>
              <a:t> ≥</a:t>
            </a:r>
            <a:r>
              <a:rPr lang="en-US" sz="2000" dirty="0">
                <a:latin typeface="Albany"/>
              </a:rPr>
              <a:t> </a:t>
            </a:r>
            <a:r>
              <a:rPr lang="en-CA" sz="2000" dirty="0">
                <a:solidFill>
                  <a:schemeClr val="tx1"/>
                </a:solidFill>
              </a:rPr>
              <a:t>0.75</a:t>
            </a:r>
            <a:r>
              <a:rPr lang="en-US" sz="2000" dirty="0">
                <a:latin typeface="Albany"/>
              </a:rPr>
              <a:t>*(1-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).</a:t>
            </a:r>
          </a:p>
          <a:p>
            <a:pPr algn="l"/>
            <a:r>
              <a:rPr lang="en-US" sz="2000" u="sng" dirty="0">
                <a:latin typeface="Albany"/>
              </a:rPr>
              <a:t>Take a clause (~x</a:t>
            </a:r>
            <a:r>
              <a:rPr lang="en-US" sz="2000" u="sng" baseline="-25000" dirty="0">
                <a:latin typeface="Albany"/>
              </a:rPr>
              <a:t>i</a:t>
            </a:r>
            <a:r>
              <a:rPr lang="en-US" sz="2000" u="sng" dirty="0">
                <a:latin typeface="Albany"/>
              </a:rPr>
              <a:t>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Then we sample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=F with probability x</a:t>
            </a:r>
            <a:r>
              <a:rPr lang="en-US" sz="2000" baseline="-25000" dirty="0">
                <a:latin typeface="Albany"/>
              </a:rPr>
              <a:t>i=F</a:t>
            </a:r>
            <a:r>
              <a:rPr lang="en-US" sz="2000" dirty="0">
                <a:latin typeface="Albany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The contribution of this clause to the objective function is x</a:t>
            </a:r>
            <a:r>
              <a:rPr lang="en-US" sz="2000" baseline="-25000" dirty="0">
                <a:latin typeface="Albany"/>
              </a:rPr>
              <a:t>i=F </a:t>
            </a:r>
            <a:r>
              <a:rPr lang="en-US" sz="2000" dirty="0">
                <a:latin typeface="Albany"/>
              </a:rPr>
              <a:t>= (1-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Therefore,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=F] = x</a:t>
            </a:r>
            <a:r>
              <a:rPr lang="en-US" sz="2000" baseline="-25000" dirty="0">
                <a:latin typeface="Albany"/>
              </a:rPr>
              <a:t>i=F </a:t>
            </a:r>
            <a:r>
              <a:rPr lang="en-US" sz="2000" dirty="0">
                <a:latin typeface="Albany"/>
              </a:rPr>
              <a:t>= (1-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)</a:t>
            </a:r>
            <a:r>
              <a:rPr lang="en-CA" sz="2000" dirty="0">
                <a:solidFill>
                  <a:schemeClr val="tx1"/>
                </a:solidFill>
              </a:rPr>
              <a:t> ≥</a:t>
            </a:r>
            <a:r>
              <a:rPr lang="en-US" sz="2000" dirty="0">
                <a:latin typeface="Albany"/>
              </a:rPr>
              <a:t> </a:t>
            </a:r>
            <a:r>
              <a:rPr lang="en-CA" sz="2000" dirty="0">
                <a:solidFill>
                  <a:schemeClr val="tx1"/>
                </a:solidFill>
              </a:rPr>
              <a:t>0.75</a:t>
            </a:r>
            <a:r>
              <a:rPr lang="en-US" sz="2000" dirty="0">
                <a:latin typeface="Albany"/>
              </a:rPr>
              <a:t>*(1-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).</a:t>
            </a:r>
          </a:p>
          <a:p>
            <a:pPr marL="457200" indent="-457200" algn="l">
              <a:buFont typeface="+mj-lt"/>
              <a:buAutoNum type="arabicPeriod"/>
            </a:pPr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256170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Sherali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-Adams LP hierarchy: Max-</a:t>
            </a:r>
            <a:r>
              <a:rPr lang="en-CA" sz="3600" baseline="-25000" dirty="0">
                <a:solidFill>
                  <a:schemeClr val="tx1"/>
                </a:solidFill>
                <a:latin typeface="Albany"/>
              </a:rPr>
              <a:t>≤</a:t>
            </a:r>
            <a:r>
              <a:rPr lang="en-US" sz="3600" dirty="0">
                <a:latin typeface="Albany"/>
              </a:rPr>
              <a:t>2-SAT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Take a pair clause (x</a:t>
            </a:r>
            <a:r>
              <a:rPr lang="en-US" sz="2000" u="sng" baseline="-25000" dirty="0">
                <a:latin typeface="Albany"/>
              </a:rPr>
              <a:t>i</a:t>
            </a:r>
            <a:r>
              <a:rPr lang="en-US" sz="2000" u="sng" dirty="0">
                <a:latin typeface="Albany"/>
              </a:rPr>
              <a:t> v </a:t>
            </a:r>
            <a:r>
              <a:rPr lang="en-US" sz="2000" u="sng" dirty="0" err="1">
                <a:latin typeface="Albany"/>
              </a:rPr>
              <a:t>x</a:t>
            </a:r>
            <a:r>
              <a:rPr lang="en-US" sz="2000" u="sng" baseline="-25000" dirty="0" err="1">
                <a:latin typeface="Albany"/>
              </a:rPr>
              <a:t>j</a:t>
            </a:r>
            <a:r>
              <a:rPr lang="en-US" sz="2000" u="sng" dirty="0">
                <a:latin typeface="Albany"/>
              </a:rPr>
              <a:t>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Let’s show that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=T or </a:t>
            </a:r>
            <a:r>
              <a:rPr lang="en-US" sz="2000" dirty="0" err="1">
                <a:latin typeface="Albany"/>
              </a:rPr>
              <a:t>x</a:t>
            </a:r>
            <a:r>
              <a:rPr lang="en-US" sz="2000" baseline="-25000" dirty="0" err="1">
                <a:latin typeface="Albany"/>
              </a:rPr>
              <a:t>j</a:t>
            </a:r>
            <a:r>
              <a:rPr lang="en-US" sz="2000" dirty="0">
                <a:latin typeface="Albany"/>
              </a:rPr>
              <a:t>=T ]</a:t>
            </a:r>
            <a:r>
              <a:rPr lang="en-CA" sz="2000" dirty="0">
                <a:solidFill>
                  <a:schemeClr val="tx1"/>
                </a:solidFill>
              </a:rPr>
              <a:t> ≥ 0.75</a:t>
            </a:r>
            <a:r>
              <a:rPr lang="en-US" sz="2000" dirty="0">
                <a:latin typeface="Albany"/>
              </a:rPr>
              <a:t>*(1-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Q1: What is the contribution of (x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v </a:t>
            </a:r>
            <a:r>
              <a:rPr lang="en-US" sz="2000" dirty="0" err="1">
                <a:latin typeface="Albany"/>
              </a:rPr>
              <a:t>x</a:t>
            </a:r>
            <a:r>
              <a:rPr lang="en-US" sz="2000" baseline="-25000" dirty="0" err="1">
                <a:latin typeface="Albany"/>
              </a:rPr>
              <a:t>j</a:t>
            </a:r>
            <a:r>
              <a:rPr lang="en-US" sz="2000" dirty="0">
                <a:latin typeface="Albany"/>
              </a:rPr>
              <a:t>) to the objective function?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A1: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T,j</a:t>
            </a:r>
            <a:r>
              <a:rPr lang="en-US" sz="2000" baseline="-25000" dirty="0">
                <a:latin typeface="Albany"/>
              </a:rPr>
              <a:t>=T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T,j</a:t>
            </a:r>
            <a:r>
              <a:rPr lang="en-US" sz="2000" baseline="-25000" dirty="0">
                <a:latin typeface="Albany"/>
              </a:rPr>
              <a:t>=F</a:t>
            </a:r>
            <a:r>
              <a:rPr lang="en-US" sz="2000" dirty="0">
                <a:latin typeface="Albany"/>
              </a:rPr>
              <a:t>+ x</a:t>
            </a:r>
            <a:r>
              <a:rPr lang="en-US" sz="2000" baseline="-25000" dirty="0">
                <a:latin typeface="Albany"/>
              </a:rPr>
              <a:t>i=</a:t>
            </a:r>
            <a:r>
              <a:rPr lang="en-US" sz="2000" baseline="-25000" dirty="0" err="1">
                <a:latin typeface="Albany"/>
              </a:rPr>
              <a:t>T,j</a:t>
            </a:r>
            <a:r>
              <a:rPr lang="en-US" sz="2000" baseline="-25000" dirty="0">
                <a:latin typeface="Albany"/>
              </a:rPr>
              <a:t>=T</a:t>
            </a:r>
            <a:r>
              <a:rPr lang="en-US" sz="2000" dirty="0">
                <a:latin typeface="Albany"/>
              </a:rPr>
              <a:t>=(1-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) = </a:t>
            </a:r>
            <a:r>
              <a:rPr lang="en-US" sz="2000" dirty="0" err="1">
                <a:latin typeface="Albany"/>
              </a:rPr>
              <a:t>a+b+c</a:t>
            </a:r>
            <a:endParaRPr lang="en-US" sz="2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Q2: What is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=T or </a:t>
            </a:r>
            <a:r>
              <a:rPr lang="en-US" sz="2000" dirty="0" err="1">
                <a:latin typeface="Albany"/>
              </a:rPr>
              <a:t>x</a:t>
            </a:r>
            <a:r>
              <a:rPr lang="en-US" sz="2000" baseline="-25000" dirty="0" err="1">
                <a:latin typeface="Albany"/>
              </a:rPr>
              <a:t>j</a:t>
            </a:r>
            <a:r>
              <a:rPr lang="en-US" sz="2000" dirty="0">
                <a:latin typeface="Albany"/>
              </a:rPr>
              <a:t>=T ]? </a:t>
            </a:r>
            <a:endParaRPr lang="en-US" sz="2000" baseline="30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A2: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=T or </a:t>
            </a:r>
            <a:r>
              <a:rPr lang="en-US" sz="2000" dirty="0" err="1">
                <a:latin typeface="Albany"/>
              </a:rPr>
              <a:t>x</a:t>
            </a:r>
            <a:r>
              <a:rPr lang="en-US" sz="2000" baseline="-25000" dirty="0" err="1">
                <a:latin typeface="Albany"/>
              </a:rPr>
              <a:t>j</a:t>
            </a:r>
            <a:r>
              <a:rPr lang="en-US" sz="2000" dirty="0">
                <a:latin typeface="Albany"/>
              </a:rPr>
              <a:t>=T ] = 1 -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=F and </a:t>
            </a:r>
            <a:r>
              <a:rPr lang="en-US" sz="2000" dirty="0" err="1">
                <a:latin typeface="Albany"/>
              </a:rPr>
              <a:t>x</a:t>
            </a:r>
            <a:r>
              <a:rPr lang="en-US" sz="2000" baseline="-25000" dirty="0" err="1">
                <a:latin typeface="Albany"/>
              </a:rPr>
              <a:t>j</a:t>
            </a:r>
            <a:r>
              <a:rPr lang="en-US" sz="2000" dirty="0">
                <a:latin typeface="Albany"/>
              </a:rPr>
              <a:t>=F ] = 1 – x</a:t>
            </a:r>
            <a:r>
              <a:rPr lang="en-US" sz="2000" baseline="-25000" dirty="0">
                <a:latin typeface="Albany"/>
              </a:rPr>
              <a:t>i=F</a:t>
            </a:r>
            <a:r>
              <a:rPr lang="en-US" sz="2000" dirty="0">
                <a:latin typeface="Albany"/>
              </a:rPr>
              <a:t>*</a:t>
            </a:r>
            <a:r>
              <a:rPr lang="en-US" sz="2000" dirty="0" err="1">
                <a:latin typeface="Albany"/>
              </a:rPr>
              <a:t>x</a:t>
            </a:r>
            <a:r>
              <a:rPr lang="en-US" sz="2000" baseline="-25000" dirty="0" err="1">
                <a:latin typeface="Albany"/>
              </a:rPr>
              <a:t>j</a:t>
            </a:r>
            <a:r>
              <a:rPr lang="en-US" sz="2000" baseline="-25000" dirty="0">
                <a:latin typeface="Albany"/>
              </a:rPr>
              <a:t>=F</a:t>
            </a:r>
            <a:r>
              <a:rPr lang="en-US" sz="2000" dirty="0">
                <a:latin typeface="Albany"/>
              </a:rPr>
              <a:t> = 1 - </a:t>
            </a:r>
            <a:r>
              <a:rPr lang="en-US" sz="2000" dirty="0" smtClean="0">
                <a:latin typeface="Albany"/>
              </a:rPr>
              <a:t>(b+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 smtClean="0">
                <a:latin typeface="Albany"/>
              </a:rPr>
              <a:t>)(c+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It is not difficult to see that this is at </a:t>
            </a:r>
            <a:r>
              <a:rPr lang="en-US" sz="2000" dirty="0" smtClean="0">
                <a:latin typeface="Albany"/>
              </a:rPr>
              <a:t>least: 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 x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=T or </a:t>
            </a:r>
            <a:r>
              <a:rPr lang="en-US" sz="2000" dirty="0" err="1">
                <a:latin typeface="Albany"/>
              </a:rPr>
              <a:t>x</a:t>
            </a:r>
            <a:r>
              <a:rPr lang="en-US" sz="2000" baseline="-25000" dirty="0" err="1">
                <a:latin typeface="Albany"/>
              </a:rPr>
              <a:t>j</a:t>
            </a:r>
            <a:r>
              <a:rPr lang="en-US" sz="2000" dirty="0">
                <a:latin typeface="Albany"/>
              </a:rPr>
              <a:t>=T ] </a:t>
            </a:r>
            <a:r>
              <a:rPr lang="en-CA" sz="2000" dirty="0">
                <a:solidFill>
                  <a:schemeClr val="tx1"/>
                </a:solidFill>
              </a:rPr>
              <a:t>≥ </a:t>
            </a:r>
            <a:r>
              <a:rPr lang="en-US" sz="2000" dirty="0" smtClean="0">
                <a:latin typeface="Albany"/>
              </a:rPr>
              <a:t>1-</a:t>
            </a:r>
            <a:r>
              <a:rPr lang="en-US" sz="2000" dirty="0">
                <a:latin typeface="Albany"/>
              </a:rPr>
              <a:t>(0.5+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/2)</a:t>
            </a:r>
            <a:r>
              <a:rPr lang="en-US" sz="2000" baseline="30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/>
            </a:r>
            <a:br>
              <a:rPr lang="en-US" sz="2000" dirty="0">
                <a:latin typeface="Albany"/>
              </a:rPr>
            </a:br>
            <a:r>
              <a:rPr lang="en-US" sz="2000" dirty="0">
                <a:latin typeface="Albany"/>
              </a:rPr>
              <a:t>[attained at a=0,b=c=0.5-</a:t>
            </a:r>
            <a:r>
              <a:rPr lang="el-GR" sz="2000" dirty="0">
                <a:latin typeface="Albany"/>
              </a:rPr>
              <a:t> ε</a:t>
            </a:r>
            <a:r>
              <a:rPr lang="en-US" sz="2000" dirty="0">
                <a:latin typeface="Albany"/>
              </a:rPr>
              <a:t>/2]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Albany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Albany"/>
              </a:rPr>
              <a:t>It is easy to verify </a:t>
            </a:r>
            <a:r>
              <a:rPr lang="en-US" sz="2000" dirty="0" smtClean="0">
                <a:latin typeface="Albany"/>
              </a:rPr>
              <a:t>that</a:t>
            </a:r>
          </a:p>
          <a:p>
            <a:pPr algn="ctr"/>
            <a:r>
              <a:rPr lang="en-US" sz="2000" dirty="0" err="1" smtClean="0">
                <a:latin typeface="Albany"/>
              </a:rPr>
              <a:t>Pr</a:t>
            </a:r>
            <a:r>
              <a:rPr lang="en-US" sz="2000" dirty="0" smtClean="0">
                <a:latin typeface="Albany"/>
              </a:rPr>
              <a:t>[satisfying clause]=1-</a:t>
            </a:r>
            <a:r>
              <a:rPr lang="en-US" sz="2000" dirty="0">
                <a:latin typeface="Albany"/>
              </a:rPr>
              <a:t>(0.5+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>
                <a:latin typeface="Albany"/>
              </a:rPr>
              <a:t>/2)</a:t>
            </a:r>
            <a:r>
              <a:rPr lang="en-US" sz="2000" baseline="30000" dirty="0">
                <a:latin typeface="Albany"/>
              </a:rPr>
              <a:t>2</a:t>
            </a:r>
            <a:r>
              <a:rPr lang="en-CA" sz="2000" dirty="0">
                <a:solidFill>
                  <a:schemeClr val="tx1"/>
                </a:solidFill>
              </a:rPr>
              <a:t> ≥ 0.75</a:t>
            </a:r>
            <a:r>
              <a:rPr lang="en-US" sz="2000" dirty="0">
                <a:latin typeface="Albany"/>
              </a:rPr>
              <a:t>*(1-</a:t>
            </a:r>
            <a:r>
              <a:rPr lang="el-GR" sz="2000" dirty="0">
                <a:latin typeface="Albany"/>
              </a:rPr>
              <a:t>ε</a:t>
            </a:r>
            <a:r>
              <a:rPr lang="en-US" sz="2000" dirty="0" smtClean="0">
                <a:latin typeface="Albany"/>
              </a:rPr>
              <a:t>) </a:t>
            </a:r>
            <a:r>
              <a:rPr lang="en-US" sz="2000" smtClean="0">
                <a:latin typeface="Albany"/>
              </a:rPr>
              <a:t>= ¾*LP-value </a:t>
            </a:r>
            <a:r>
              <a:rPr lang="en-US" sz="2000" dirty="0" smtClean="0">
                <a:latin typeface="Albany"/>
              </a:rPr>
              <a:t>of clause.</a:t>
            </a:r>
            <a:r>
              <a:rPr lang="en-US" sz="2000" dirty="0">
                <a:latin typeface="Albany"/>
              </a:rPr>
              <a:t/>
            </a:r>
            <a:br>
              <a:rPr lang="en-US" sz="2000" dirty="0">
                <a:latin typeface="Albany"/>
              </a:rPr>
            </a:br>
            <a:endParaRPr lang="en-US" sz="2000" dirty="0">
              <a:latin typeface="Albany"/>
            </a:endParaRP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895ED04C-50B1-4304-94DB-D33FC12420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878374"/>
              </p:ext>
            </p:extLst>
          </p:nvPr>
        </p:nvGraphicFramePr>
        <p:xfrm>
          <a:off x="8167074" y="1665729"/>
          <a:ext cx="1849753" cy="2389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269">
                  <a:extLst>
                    <a:ext uri="{9D8B030D-6E8A-4147-A177-3AD203B41FA5}">
                      <a16:colId xmlns:a16="http://schemas.microsoft.com/office/drawing/2014/main" val="2215229110"/>
                    </a:ext>
                  </a:extLst>
                </a:gridCol>
                <a:gridCol w="656242">
                  <a:extLst>
                    <a:ext uri="{9D8B030D-6E8A-4147-A177-3AD203B41FA5}">
                      <a16:colId xmlns:a16="http://schemas.microsoft.com/office/drawing/2014/main" val="3533592082"/>
                    </a:ext>
                  </a:extLst>
                </a:gridCol>
                <a:gridCol w="656242">
                  <a:extLst>
                    <a:ext uri="{9D8B030D-6E8A-4147-A177-3AD203B41FA5}">
                      <a16:colId xmlns:a16="http://schemas.microsoft.com/office/drawing/2014/main" val="364438985"/>
                    </a:ext>
                  </a:extLst>
                </a:gridCol>
              </a:tblGrid>
              <a:tr h="503313">
                <a:tc>
                  <a:txBody>
                    <a:bodyPr/>
                    <a:lstStyle/>
                    <a:p>
                      <a:pPr algn="ctr"/>
                      <a:endParaRPr lang="en-CA" sz="2000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0000"/>
                          </a:solidFill>
                          <a:latin typeface="+mn-lt"/>
                        </a:rPr>
                        <a:t>X</a:t>
                      </a:r>
                      <a:r>
                        <a:rPr lang="en-US" sz="2000" b="0" baseline="-25000" dirty="0">
                          <a:solidFill>
                            <a:srgbClr val="FF0000"/>
                          </a:solidFill>
                          <a:latin typeface="+mn-lt"/>
                        </a:rPr>
                        <a:t>i=T</a:t>
                      </a:r>
                      <a:endParaRPr lang="en-CA" sz="2000" b="0" baseline="-25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X</a:t>
                      </a:r>
                      <a:r>
                        <a:rPr lang="en-US" sz="2000" b="0" baseline="-25000" dirty="0">
                          <a:solidFill>
                            <a:srgbClr val="FF0000"/>
                          </a:solidFill>
                          <a:latin typeface="+mn-lt"/>
                        </a:rPr>
                        <a:t>i=F</a:t>
                      </a:r>
                      <a:endParaRPr lang="en-CA" sz="2000" b="0" baseline="-25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148199"/>
                  </a:ext>
                </a:extLst>
              </a:tr>
              <a:tr h="471646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err="1">
                          <a:solidFill>
                            <a:srgbClr val="FF0000"/>
                          </a:solidFill>
                          <a:latin typeface="+mn-lt"/>
                        </a:rPr>
                        <a:t>X</a:t>
                      </a:r>
                      <a:r>
                        <a:rPr lang="en-US" sz="2000" b="0" baseline="-25000" dirty="0" err="1">
                          <a:solidFill>
                            <a:srgbClr val="FF0000"/>
                          </a:solidFill>
                          <a:latin typeface="+mn-lt"/>
                        </a:rPr>
                        <a:t>j</a:t>
                      </a:r>
                      <a:r>
                        <a:rPr lang="en-US" sz="2000" b="0" baseline="-25000" dirty="0">
                          <a:solidFill>
                            <a:srgbClr val="FF0000"/>
                          </a:solidFill>
                          <a:latin typeface="+mn-lt"/>
                        </a:rPr>
                        <a:t>=T</a:t>
                      </a:r>
                      <a:endParaRPr lang="en-CA" sz="2000" b="0" baseline="-25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0000"/>
                          </a:solidFill>
                          <a:latin typeface="+mn-lt"/>
                        </a:rPr>
                        <a:t>a</a:t>
                      </a:r>
                      <a:endParaRPr lang="en-CA" sz="2000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0000"/>
                          </a:solidFill>
                          <a:latin typeface="+mn-lt"/>
                        </a:rPr>
                        <a:t>b</a:t>
                      </a:r>
                      <a:endParaRPr lang="en-CA" sz="2000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044636"/>
                  </a:ext>
                </a:extLst>
              </a:tr>
              <a:tr h="471646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err="1">
                          <a:solidFill>
                            <a:srgbClr val="FF0000"/>
                          </a:solidFill>
                          <a:latin typeface="+mn-lt"/>
                        </a:rPr>
                        <a:t>X</a:t>
                      </a:r>
                      <a:r>
                        <a:rPr lang="en-US" sz="2000" b="0" baseline="-25000" dirty="0" err="1">
                          <a:solidFill>
                            <a:srgbClr val="FF0000"/>
                          </a:solidFill>
                          <a:latin typeface="+mn-lt"/>
                        </a:rPr>
                        <a:t>j</a:t>
                      </a:r>
                      <a:r>
                        <a:rPr lang="en-US" sz="2000" b="0" baseline="-25000" dirty="0">
                          <a:solidFill>
                            <a:srgbClr val="FF0000"/>
                          </a:solidFill>
                          <a:latin typeface="+mn-lt"/>
                        </a:rPr>
                        <a:t>=F</a:t>
                      </a:r>
                      <a:endParaRPr lang="en-CA" sz="2000" b="0" baseline="-25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0000"/>
                          </a:solidFill>
                          <a:latin typeface="+mn-lt"/>
                        </a:rPr>
                        <a:t>c</a:t>
                      </a:r>
                      <a:endParaRPr lang="en-CA" sz="2000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0" dirty="0">
                          <a:solidFill>
                            <a:srgbClr val="FF0000"/>
                          </a:solidFill>
                          <a:latin typeface="+mn-lt"/>
                        </a:rPr>
                        <a:t>ε</a:t>
                      </a:r>
                      <a:endParaRPr lang="en-CA" sz="2000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107241"/>
                  </a:ext>
                </a:extLst>
              </a:tr>
              <a:tr h="471646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0" baseline="0" dirty="0" err="1">
                          <a:solidFill>
                            <a:srgbClr val="FF0000"/>
                          </a:solidFill>
                          <a:latin typeface="+mn-lt"/>
                        </a:rPr>
                        <a:t>a+b+c</a:t>
                      </a:r>
                      <a:r>
                        <a:rPr lang="en-US" sz="20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+</a:t>
                      </a:r>
                      <a:r>
                        <a:rPr lang="el-GR" sz="20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ε</a:t>
                      </a:r>
                      <a:r>
                        <a:rPr lang="en-US" sz="20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=1</a:t>
                      </a:r>
                      <a:endParaRPr lang="en-CA" sz="2000" b="0" baseline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CA" sz="2000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CA" sz="2000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8840970"/>
                  </a:ext>
                </a:extLst>
              </a:tr>
              <a:tr h="471646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0" baseline="0" dirty="0" err="1">
                          <a:solidFill>
                            <a:srgbClr val="FF0000"/>
                          </a:solidFill>
                          <a:latin typeface="+mn-lt"/>
                        </a:rPr>
                        <a:t>a,b,c</a:t>
                      </a:r>
                      <a:r>
                        <a:rPr lang="en-US" sz="20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,</a:t>
                      </a:r>
                      <a:r>
                        <a:rPr lang="el-GR" sz="20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ε≥</a:t>
                      </a:r>
                      <a:r>
                        <a:rPr lang="en-US" sz="20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0</a:t>
                      </a:r>
                      <a:endParaRPr lang="en-CA" sz="2000" b="0" baseline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7928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86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Sherali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-Adams LP hierarchy: Max-</a:t>
            </a:r>
            <a:r>
              <a:rPr lang="en-CA" sz="3600" baseline="-25000" dirty="0">
                <a:solidFill>
                  <a:schemeClr val="tx1"/>
                </a:solidFill>
                <a:latin typeface="Albany"/>
              </a:rPr>
              <a:t>≤</a:t>
            </a:r>
            <a:r>
              <a:rPr lang="en-US" sz="3600" dirty="0">
                <a:latin typeface="Albany"/>
              </a:rPr>
              <a:t>2-SAT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+mn-lt"/>
              </a:rPr>
              <a:t>We showed that if a constraint contributes (1-</a:t>
            </a:r>
            <a:r>
              <a:rPr lang="el-GR" sz="2000" dirty="0">
                <a:latin typeface="+mn-lt"/>
              </a:rPr>
              <a:t>ε</a:t>
            </a:r>
            <a:r>
              <a:rPr lang="en-US" sz="2000" dirty="0">
                <a:latin typeface="+mn-lt"/>
              </a:rPr>
              <a:t>) to the objective function of SA-LP, then </a:t>
            </a:r>
            <a:r>
              <a:rPr lang="en-US" sz="2000" dirty="0" err="1">
                <a:latin typeface="+mn-lt"/>
              </a:rPr>
              <a:t>Pr</a:t>
            </a:r>
            <a:r>
              <a:rPr lang="en-US" sz="2000" dirty="0">
                <a:latin typeface="+mn-lt"/>
              </a:rPr>
              <a:t>[clause is satisfied]</a:t>
            </a:r>
            <a:r>
              <a:rPr lang="en-CA" sz="2000" dirty="0">
                <a:solidFill>
                  <a:schemeClr val="tx1"/>
                </a:solidFill>
                <a:latin typeface="+mn-lt"/>
              </a:rPr>
              <a:t> ≥0.75</a:t>
            </a:r>
            <a:r>
              <a:rPr lang="en-US" sz="2000" dirty="0">
                <a:latin typeface="+mn-lt"/>
              </a:rPr>
              <a:t>*(1-</a:t>
            </a:r>
            <a:r>
              <a:rPr lang="el-GR" sz="2000" dirty="0">
                <a:latin typeface="+mn-lt"/>
              </a:rPr>
              <a:t>ε</a:t>
            </a:r>
            <a:r>
              <a:rPr lang="en-US" sz="2000" dirty="0">
                <a:latin typeface="+mn-lt"/>
              </a:rPr>
              <a:t>).</a:t>
            </a:r>
          </a:p>
          <a:p>
            <a:pPr algn="l"/>
            <a:r>
              <a:rPr lang="en-US" sz="2000" dirty="0">
                <a:latin typeface="+mn-lt"/>
              </a:rPr>
              <a:t>Therefore</a:t>
            </a:r>
          </a:p>
          <a:p>
            <a:pPr algn="ctr"/>
            <a:r>
              <a:rPr lang="en-US" sz="2000" dirty="0">
                <a:latin typeface="+mn-lt"/>
              </a:rPr>
              <a:t>E[number of satisfied clauses]</a:t>
            </a:r>
            <a:r>
              <a:rPr lang="en-CA" sz="2000" dirty="0">
                <a:solidFill>
                  <a:schemeClr val="tx1"/>
                </a:solidFill>
                <a:latin typeface="+mn-lt"/>
              </a:rPr>
              <a:t>≥0.75*OPT(LP)≥0.75*OPT(Max-</a:t>
            </a:r>
            <a:r>
              <a:rPr lang="en-CA" sz="2000" baseline="-25000" dirty="0">
                <a:solidFill>
                  <a:schemeClr val="tx1"/>
                </a:solidFill>
                <a:latin typeface="+mn-lt"/>
              </a:rPr>
              <a:t>≤</a:t>
            </a:r>
            <a:r>
              <a:rPr lang="en-CA" sz="2000" dirty="0">
                <a:solidFill>
                  <a:schemeClr val="tx1"/>
                </a:solidFill>
                <a:latin typeface="+mn-lt"/>
              </a:rPr>
              <a:t>2-SAT-instance)</a:t>
            </a:r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560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  <a:p>
            <a:pPr algn="l"/>
            <a:r>
              <a:rPr lang="en-US" sz="2200" u="sng" dirty="0">
                <a:latin typeface="+mn-lt"/>
              </a:rPr>
              <a:t/>
            </a:r>
            <a:br>
              <a:rPr lang="en-US" sz="2200" u="sng" dirty="0">
                <a:latin typeface="+mn-lt"/>
              </a:rPr>
            </a:br>
            <a:r>
              <a:rPr lang="en-US" sz="2200" u="sng" dirty="0">
                <a:latin typeface="+mn-lt"/>
              </a:rPr>
              <a:t/>
            </a:r>
            <a:br>
              <a:rPr lang="en-US" sz="2200" u="sng" dirty="0">
                <a:latin typeface="+mn-lt"/>
              </a:rPr>
            </a:br>
            <a:r>
              <a:rPr lang="en-US" sz="2200" u="sng" dirty="0">
                <a:latin typeface="+mn-lt"/>
              </a:rPr>
              <a:t>Strong duality theorem</a:t>
            </a:r>
            <a:r>
              <a:rPr lang="en-US" sz="2200" dirty="0">
                <a:latin typeface="+mn-lt"/>
              </a:rPr>
              <a:t>:</a:t>
            </a:r>
          </a:p>
          <a:p>
            <a:pPr marL="457200" indent="-457200" algn="l">
              <a:buAutoNum type="arabicParenR"/>
            </a:pPr>
            <a:r>
              <a:rPr lang="en-US" sz="2200" dirty="0">
                <a:latin typeface="+mn-lt"/>
              </a:rPr>
              <a:t>If the primal LP is feasible and finite, then OPT(primal LP) </a:t>
            </a:r>
            <a:r>
              <a:rPr lang="en-US" sz="2200" dirty="0">
                <a:solidFill>
                  <a:schemeClr val="tx1"/>
                </a:solidFill>
                <a:latin typeface="+mn-lt"/>
              </a:rPr>
              <a:t>= OPT(dual LP).</a:t>
            </a:r>
          </a:p>
          <a:p>
            <a:pPr marL="457200" indent="-457200" algn="l">
              <a:buAutoNum type="arabicParenR"/>
            </a:pPr>
            <a:r>
              <a:rPr lang="en-US" sz="2200" dirty="0">
                <a:latin typeface="+mn-lt"/>
              </a:rPr>
              <a:t>If the primal LP is infeasible, the dual LP is unbounded.</a:t>
            </a:r>
          </a:p>
          <a:p>
            <a:pPr marL="457200" indent="-457200" algn="l">
              <a:buAutoNum type="arabicParenR"/>
            </a:pPr>
            <a:r>
              <a:rPr lang="en-US" sz="2200" dirty="0">
                <a:latin typeface="+mn-lt"/>
              </a:rPr>
              <a:t>If the primal LP is unbounded, the dual LP is infeasible.</a:t>
            </a:r>
          </a:p>
          <a:p>
            <a:pPr marL="457200" indent="-457200" algn="l">
              <a:buAutoNum type="arabicParenR"/>
            </a:pPr>
            <a:r>
              <a:rPr lang="en-US" sz="2200" dirty="0">
                <a:latin typeface="+mn-lt"/>
              </a:rPr>
              <a:t>Dual of dual is the primal. </a:t>
            </a:r>
          </a:p>
          <a:p>
            <a:pPr algn="l"/>
            <a:endParaRPr lang="en-US" sz="2200" dirty="0">
              <a:latin typeface="+mn-lt"/>
            </a:endParaRPr>
          </a:p>
          <a:p>
            <a:pPr marL="457200" indent="-457200" algn="l">
              <a:buAutoNum type="arabicParenR"/>
            </a:pPr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C2FDE9-2719-4BD5-BE3B-5955B5D4EC14}"/>
              </a:ext>
            </a:extLst>
          </p:cNvPr>
          <p:cNvSpPr txBox="1"/>
          <p:nvPr/>
        </p:nvSpPr>
        <p:spPr>
          <a:xfrm>
            <a:off x="5894853" y="1665161"/>
            <a:ext cx="3285146" cy="1785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tx1"/>
                </a:solidFill>
              </a:rPr>
              <a:t>Dual LP: Find </a:t>
            </a:r>
            <a:r>
              <a:rPr lang="en-CA" sz="2200" dirty="0" err="1">
                <a:solidFill>
                  <a:schemeClr val="tx1"/>
                </a:solidFill>
              </a:rPr>
              <a:t>y∈R</a:t>
            </a:r>
            <a:r>
              <a:rPr lang="en-CA" sz="2200" baseline="30000" dirty="0" err="1">
                <a:solidFill>
                  <a:schemeClr val="tx1"/>
                </a:solidFill>
              </a:rPr>
              <a:t>m</a:t>
            </a:r>
            <a:endParaRPr lang="en-CA" sz="2200" baseline="30000" dirty="0">
              <a:solidFill>
                <a:schemeClr val="tx1"/>
              </a:solidFill>
            </a:endParaRPr>
          </a:p>
          <a:p>
            <a:r>
              <a:rPr lang="en-CA" sz="2200" dirty="0">
                <a:solidFill>
                  <a:schemeClr val="tx1"/>
                </a:solidFill>
              </a:rPr>
              <a:t/>
            </a:r>
            <a:br>
              <a:rPr lang="en-CA" sz="2200" dirty="0">
                <a:solidFill>
                  <a:schemeClr val="tx1"/>
                </a:solidFill>
              </a:rPr>
            </a:br>
            <a:r>
              <a:rPr lang="en-CA" sz="2200" dirty="0">
                <a:solidFill>
                  <a:schemeClr val="tx1"/>
                </a:solidFill>
              </a:rPr>
              <a:t>maximize   </a:t>
            </a:r>
            <a:r>
              <a:rPr lang="en-CA" sz="2200" dirty="0" err="1">
                <a:solidFill>
                  <a:schemeClr val="tx1"/>
                </a:solidFill>
              </a:rPr>
              <a:t>b</a:t>
            </a:r>
            <a:r>
              <a:rPr lang="en-CA" sz="2200" baseline="30000" dirty="0" err="1">
                <a:solidFill>
                  <a:schemeClr val="tx1"/>
                </a:solidFill>
              </a:rPr>
              <a:t>T</a:t>
            </a:r>
            <a:r>
              <a:rPr lang="en-CA" sz="2200" dirty="0" err="1">
                <a:solidFill>
                  <a:schemeClr val="tx1"/>
                </a:solidFill>
              </a:rPr>
              <a:t>y</a:t>
            </a:r>
            <a:endParaRPr lang="en-CA" sz="2200" dirty="0">
              <a:solidFill>
                <a:schemeClr val="tx1"/>
              </a:solidFill>
            </a:endParaRPr>
          </a:p>
          <a:p>
            <a:r>
              <a:rPr lang="en-CA" sz="2200" dirty="0">
                <a:solidFill>
                  <a:schemeClr val="tx1"/>
                </a:solidFill>
              </a:rPr>
              <a:t>	subject to  </a:t>
            </a:r>
            <a:r>
              <a:rPr lang="en-CA" sz="2200" dirty="0" err="1">
                <a:solidFill>
                  <a:schemeClr val="tx1"/>
                </a:solidFill>
              </a:rPr>
              <a:t>A</a:t>
            </a:r>
            <a:r>
              <a:rPr lang="en-CA" sz="2200" baseline="30000" dirty="0" err="1">
                <a:solidFill>
                  <a:schemeClr val="tx1"/>
                </a:solidFill>
              </a:rPr>
              <a:t>t</a:t>
            </a:r>
            <a:r>
              <a:rPr lang="en-CA" sz="2200" dirty="0" err="1">
                <a:solidFill>
                  <a:schemeClr val="tx1"/>
                </a:solidFill>
              </a:rPr>
              <a:t>y</a:t>
            </a:r>
            <a:r>
              <a:rPr lang="en-CA" sz="2200" dirty="0">
                <a:solidFill>
                  <a:schemeClr val="tx1"/>
                </a:solidFill>
              </a:rPr>
              <a:t> ≤ c</a:t>
            </a:r>
          </a:p>
          <a:p>
            <a:r>
              <a:rPr lang="en-CA" sz="2200" dirty="0">
                <a:solidFill>
                  <a:schemeClr val="tx1"/>
                </a:solidFill>
              </a:rPr>
              <a:t>	and              y ≥ 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84A03F-B007-453F-B4AA-A887F85E4BC6}"/>
              </a:ext>
            </a:extLst>
          </p:cNvPr>
          <p:cNvSpPr txBox="1"/>
          <p:nvPr/>
        </p:nvSpPr>
        <p:spPr>
          <a:xfrm>
            <a:off x="1103901" y="1682340"/>
            <a:ext cx="3285146" cy="1785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tx1"/>
                </a:solidFill>
              </a:rPr>
              <a:t>Primal LP: Find </a:t>
            </a:r>
            <a:r>
              <a:rPr lang="en-CA" sz="2200" dirty="0" err="1">
                <a:solidFill>
                  <a:schemeClr val="tx1"/>
                </a:solidFill>
              </a:rPr>
              <a:t>x∈R</a:t>
            </a:r>
            <a:r>
              <a:rPr lang="en-CA" sz="2200" baseline="30000" dirty="0" err="1">
                <a:solidFill>
                  <a:schemeClr val="tx1"/>
                </a:solidFill>
              </a:rPr>
              <a:t>n</a:t>
            </a:r>
            <a:endParaRPr lang="en-CA" sz="2200" baseline="30000" dirty="0">
              <a:solidFill>
                <a:schemeClr val="tx1"/>
              </a:solidFill>
            </a:endParaRPr>
          </a:p>
          <a:p>
            <a:r>
              <a:rPr lang="en-CA" sz="2200" dirty="0">
                <a:solidFill>
                  <a:schemeClr val="tx1"/>
                </a:solidFill>
              </a:rPr>
              <a:t/>
            </a:r>
            <a:br>
              <a:rPr lang="en-CA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minimize </a:t>
            </a:r>
            <a:r>
              <a:rPr lang="en-US" sz="2200" dirty="0" err="1">
                <a:solidFill>
                  <a:schemeClr val="tx1"/>
                </a:solidFill>
              </a:rPr>
              <a:t>c</a:t>
            </a:r>
            <a:r>
              <a:rPr lang="en-US" sz="2200" baseline="30000" dirty="0" err="1">
                <a:solidFill>
                  <a:schemeClr val="tx1"/>
                </a:solidFill>
              </a:rPr>
              <a:t>T</a:t>
            </a:r>
            <a:r>
              <a:rPr lang="en-US" sz="2200" dirty="0" err="1">
                <a:solidFill>
                  <a:schemeClr val="tx1"/>
                </a:solidFill>
              </a:rPr>
              <a:t>x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	subject to Ax ≥ b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	and 	     x ≥ 0</a:t>
            </a:r>
            <a:endParaRPr lang="en-CA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07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+mn-lt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sz="6000" dirty="0">
                <a:latin typeface="+mn-lt"/>
              </a:rPr>
              <a:t>A combinatorial algorithm for weighted vertex cover</a:t>
            </a: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de-DE" altLang="en-US" sz="6000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25988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for min-weight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/>
              <a:t>Given a graph G=(V,E</a:t>
            </a:r>
            <a:r>
              <a:rPr lang="en-US" sz="2000" dirty="0"/>
              <a:t>) and weights w</a:t>
            </a:r>
            <a:r>
              <a:rPr lang="en-US" sz="2000" baseline="-25000" dirty="0"/>
              <a:t>v</a:t>
            </a:r>
            <a:r>
              <a:rPr lang="en-US" sz="2000" dirty="0">
                <a:solidFill>
                  <a:schemeClr val="tx1"/>
                </a:solidFill>
              </a:rPr>
              <a:t>≥0,</a:t>
            </a:r>
            <a:r>
              <a:rPr lang="en-US" sz="2000" dirty="0" smtClean="0"/>
              <a:t> </a:t>
            </a:r>
            <a:r>
              <a:rPr lang="en-US" sz="2000" dirty="0"/>
              <a:t>we have a variable x</a:t>
            </a:r>
            <a:r>
              <a:rPr lang="en-US" sz="2000" baseline="-25000" dirty="0"/>
              <a:t>v</a:t>
            </a:r>
            <a:r>
              <a:rPr lang="en-US" sz="2000" dirty="0"/>
              <a:t> for each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</a:t>
            </a:r>
            <a:r>
              <a:rPr lang="en-US" sz="2000" dirty="0">
                <a:solidFill>
                  <a:schemeClr val="tx1"/>
                </a:solidFill>
              </a:rPr>
              <a:t>≥ </a:t>
            </a:r>
            <a:r>
              <a:rPr lang="en-US" sz="2000" dirty="0"/>
              <a:t>1 	for (</a:t>
            </a:r>
            <a:r>
              <a:rPr lang="en-US" sz="2000" dirty="0" err="1"/>
              <a:t>u,v</a:t>
            </a:r>
            <a:r>
              <a:rPr lang="en-US" sz="2000" dirty="0"/>
              <a:t>) ∈E</a:t>
            </a:r>
            <a:br>
              <a:rPr lang="en-US" sz="2000" dirty="0"/>
            </a:br>
            <a:r>
              <a:rPr lang="en-US" sz="2000" dirty="0"/>
              <a:t>			x</a:t>
            </a:r>
            <a:r>
              <a:rPr lang="en-US" sz="2000" baseline="-25000" dirty="0"/>
              <a:t>v</a:t>
            </a:r>
            <a:r>
              <a:rPr lang="en-US" sz="2000" dirty="0"/>
              <a:t> </a:t>
            </a:r>
            <a:r>
              <a:rPr lang="en-US" sz="2000" dirty="0">
                <a:solidFill>
                  <a:schemeClr val="tx1"/>
                </a:solidFill>
              </a:rPr>
              <a:t>≥ 0</a:t>
            </a:r>
            <a:r>
              <a:rPr lang="en-US" sz="2000" dirty="0"/>
              <a:t> 		for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What is the dual of this LP?</a:t>
            </a:r>
          </a:p>
          <a:p>
            <a:pPr algn="l"/>
            <a:r>
              <a:rPr lang="en-US" sz="2000" dirty="0">
                <a:solidFill>
                  <a:srgbClr val="FF0000"/>
                </a:solidFill>
              </a:rPr>
              <a:t>maximize	</a:t>
            </a:r>
            <a:r>
              <a:rPr lang="en-US" sz="2000" dirty="0" err="1" smtClean="0">
                <a:solidFill>
                  <a:srgbClr val="FF0000"/>
                </a:solidFill>
              </a:rPr>
              <a:t>b</a:t>
            </a:r>
            <a:r>
              <a:rPr lang="en-US" sz="2000" baseline="30000" dirty="0" err="1" smtClean="0">
                <a:solidFill>
                  <a:srgbClr val="FF0000"/>
                </a:solidFill>
              </a:rPr>
              <a:t>T</a:t>
            </a:r>
            <a:r>
              <a:rPr lang="en-US" sz="2000" dirty="0" err="1" smtClean="0">
                <a:solidFill>
                  <a:srgbClr val="FF0000"/>
                </a:solidFill>
              </a:rPr>
              <a:t>y</a:t>
            </a:r>
            <a:r>
              <a:rPr lang="en-US" sz="2000" dirty="0" smtClean="0">
                <a:solidFill>
                  <a:srgbClr val="FF0000"/>
                </a:solidFill>
              </a:rPr>
              <a:t>=∑</a:t>
            </a:r>
            <a:r>
              <a:rPr lang="en-US" sz="2000" baseline="-25000" dirty="0" err="1">
                <a:solidFill>
                  <a:srgbClr val="FF0000"/>
                </a:solidFill>
              </a:rPr>
              <a:t>e∈E</a:t>
            </a:r>
            <a:r>
              <a:rPr lang="en-US" sz="2000" baseline="-25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y</a:t>
            </a:r>
            <a:r>
              <a:rPr lang="en-US" sz="2000" baseline="-25000" dirty="0">
                <a:solidFill>
                  <a:srgbClr val="FF0000"/>
                </a:solidFill>
              </a:rPr>
              <a:t>e</a:t>
            </a:r>
          </a:p>
          <a:p>
            <a:pPr algn="l"/>
            <a:r>
              <a:rPr lang="en-US" sz="2000" dirty="0">
                <a:solidFill>
                  <a:srgbClr val="FF0000"/>
                </a:solidFill>
              </a:rPr>
              <a:t>subject to	∑</a:t>
            </a:r>
            <a:r>
              <a:rPr lang="en-US" sz="2000" baseline="-25000" dirty="0">
                <a:solidFill>
                  <a:srgbClr val="FF0000"/>
                </a:solidFill>
              </a:rPr>
              <a:t>(</a:t>
            </a:r>
            <a:r>
              <a:rPr lang="en-US" sz="2000" baseline="-25000" dirty="0" err="1">
                <a:solidFill>
                  <a:srgbClr val="FF0000"/>
                </a:solidFill>
              </a:rPr>
              <a:t>u,v</a:t>
            </a:r>
            <a:r>
              <a:rPr lang="en-US" sz="2000" baseline="-25000" dirty="0">
                <a:solidFill>
                  <a:srgbClr val="FF0000"/>
                </a:solidFill>
              </a:rPr>
              <a:t>)∈E </a:t>
            </a:r>
            <a:r>
              <a:rPr lang="en-US" sz="2000" dirty="0">
                <a:solidFill>
                  <a:srgbClr val="FF0000"/>
                </a:solidFill>
              </a:rPr>
              <a:t>y</a:t>
            </a:r>
            <a:r>
              <a:rPr lang="en-US" sz="2000" baseline="-25000" dirty="0">
                <a:solidFill>
                  <a:srgbClr val="FF0000"/>
                </a:solidFill>
              </a:rPr>
              <a:t>(</a:t>
            </a:r>
            <a:r>
              <a:rPr lang="en-US" sz="2000" baseline="-25000" dirty="0" err="1">
                <a:solidFill>
                  <a:srgbClr val="FF0000"/>
                </a:solidFill>
              </a:rPr>
              <a:t>u,v</a:t>
            </a:r>
            <a:r>
              <a:rPr lang="en-US" sz="2000" baseline="-25000" dirty="0">
                <a:solidFill>
                  <a:srgbClr val="FF0000"/>
                </a:solidFill>
              </a:rPr>
              <a:t>)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CA" sz="2000" dirty="0">
                <a:solidFill>
                  <a:srgbClr val="FF0000"/>
                </a:solidFill>
              </a:rPr>
              <a:t>≤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w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u</a:t>
            </a:r>
            <a:r>
              <a:rPr lang="en-US" sz="2000" dirty="0" smtClean="0">
                <a:solidFill>
                  <a:srgbClr val="FF0000"/>
                </a:solidFill>
              </a:rPr>
              <a:t>    </a:t>
            </a:r>
            <a:r>
              <a:rPr lang="en-US" sz="2000" dirty="0">
                <a:solidFill>
                  <a:srgbClr val="FF0000"/>
                </a:solidFill>
              </a:rPr>
              <a:t>for </a:t>
            </a:r>
            <a:r>
              <a:rPr lang="en-US" sz="2000" dirty="0" err="1">
                <a:solidFill>
                  <a:srgbClr val="FF0000"/>
                </a:solidFill>
              </a:rPr>
              <a:t>u∈V</a:t>
            </a:r>
            <a:endParaRPr lang="en-US" sz="2000" dirty="0">
              <a:solidFill>
                <a:srgbClr val="FF0000"/>
              </a:solidFill>
            </a:endParaRPr>
          </a:p>
          <a:p>
            <a:pPr algn="l"/>
            <a:r>
              <a:rPr lang="en-US" sz="2000" dirty="0">
                <a:solidFill>
                  <a:srgbClr val="FF0000"/>
                </a:solidFill>
              </a:rPr>
              <a:t>		y</a:t>
            </a:r>
            <a:r>
              <a:rPr lang="en-US" sz="2000" baseline="-25000" dirty="0">
                <a:solidFill>
                  <a:srgbClr val="FF0000"/>
                </a:solidFill>
              </a:rPr>
              <a:t>e</a:t>
            </a:r>
            <a:r>
              <a:rPr lang="en-US" sz="2000" dirty="0">
                <a:solidFill>
                  <a:srgbClr val="FF0000"/>
                </a:solidFill>
              </a:rPr>
              <a:t> ≥ 0 		   for </a:t>
            </a:r>
            <a:r>
              <a:rPr lang="en-US" sz="2000" dirty="0" err="1">
                <a:solidFill>
                  <a:srgbClr val="FF0000"/>
                </a:solidFill>
              </a:rPr>
              <a:t>e∈E</a:t>
            </a:r>
            <a:endParaRPr lang="en-US" sz="2000" dirty="0">
              <a:solidFill>
                <a:srgbClr val="FF0000"/>
              </a:solidFill>
            </a:endParaRPr>
          </a:p>
          <a:p>
            <a:pPr algn="l"/>
            <a:r>
              <a:rPr lang="en-US" sz="2000" dirty="0"/>
              <a:t>If we compute the dual LP, then </a:t>
            </a:r>
            <a:r>
              <a:rPr lang="en-US" sz="2000" dirty="0" err="1"/>
              <a:t>minVC</a:t>
            </a:r>
            <a:r>
              <a:rPr lang="en-US" sz="2000" dirty="0"/>
              <a:t>(G) </a:t>
            </a:r>
            <a:r>
              <a:rPr lang="en-US" sz="2000" dirty="0">
                <a:solidFill>
                  <a:schemeClr val="tx1"/>
                </a:solidFill>
              </a:rPr>
              <a:t>≥ </a:t>
            </a:r>
            <a:r>
              <a:rPr lang="en-US" sz="2000" dirty="0"/>
              <a:t>OPT(primal-LP) </a:t>
            </a:r>
            <a:r>
              <a:rPr lang="en-US" sz="2000" dirty="0">
                <a:solidFill>
                  <a:schemeClr val="tx1"/>
                </a:solidFill>
              </a:rPr>
              <a:t>≥ </a:t>
            </a:r>
            <a:r>
              <a:rPr lang="en-US" sz="2000" dirty="0"/>
              <a:t>OPT(dual-LP)</a:t>
            </a:r>
          </a:p>
          <a:p>
            <a:pPr algn="l"/>
            <a:r>
              <a:rPr lang="en-US" sz="2000" dirty="0" smtClean="0"/>
              <a:t>Next: </a:t>
            </a:r>
            <a:r>
              <a:rPr lang="en-US" sz="2000" dirty="0" smtClean="0"/>
              <a:t>a </a:t>
            </a:r>
            <a:r>
              <a:rPr lang="en-US" sz="2000" dirty="0"/>
              <a:t>(combinatorial) </a:t>
            </a:r>
            <a:r>
              <a:rPr lang="en-US" sz="2000" dirty="0" smtClean="0"/>
              <a:t>linear time </a:t>
            </a:r>
            <a:r>
              <a:rPr lang="en-US" sz="2000" dirty="0" smtClean="0"/>
              <a:t>algorithm </a:t>
            </a:r>
            <a:r>
              <a:rPr lang="en-US" sz="2000" dirty="0"/>
              <a:t>that finds a vertex cover </a:t>
            </a:r>
            <a:r>
              <a:rPr lang="en-US" sz="2000" dirty="0" smtClean="0"/>
              <a:t>S of </a:t>
            </a:r>
            <a:r>
              <a:rPr lang="en-US" sz="2000" dirty="0"/>
              <a:t>weight</a:t>
            </a:r>
          </a:p>
          <a:p>
            <a:pPr algn="ctr"/>
            <a:r>
              <a:rPr lang="en-US" sz="2000" dirty="0" smtClean="0"/>
              <a:t>weight(S) </a:t>
            </a:r>
            <a:r>
              <a:rPr lang="en-CA" sz="2000" dirty="0">
                <a:solidFill>
                  <a:schemeClr val="tx1"/>
                </a:solidFill>
              </a:rPr>
              <a:t>≤ </a:t>
            </a:r>
            <a:r>
              <a:rPr lang="en-US" sz="2000" dirty="0"/>
              <a:t>2 OPT(dual-LP)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1543B5B8-EEBA-46DF-995B-56BEB2C05E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159768"/>
              </p:ext>
            </p:extLst>
          </p:nvPr>
        </p:nvGraphicFramePr>
        <p:xfrm>
          <a:off x="5571775" y="3615053"/>
          <a:ext cx="2733367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481">
                  <a:extLst>
                    <a:ext uri="{9D8B030D-6E8A-4147-A177-3AD203B41FA5}">
                      <a16:colId xmlns:a16="http://schemas.microsoft.com/office/drawing/2014/main" val="2215229110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533592082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6443898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861774369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15695337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229622894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435575395"/>
                    </a:ext>
                  </a:extLst>
                </a:gridCol>
              </a:tblGrid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148199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044636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107241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544774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763484"/>
                  </a:ext>
                </a:extLst>
              </a:tr>
            </a:tbl>
          </a:graphicData>
        </a:graphic>
      </p:graphicFrame>
      <p:graphicFrame>
        <p:nvGraphicFramePr>
          <p:cNvPr id="5" name="Table 7">
            <a:extLst>
              <a:ext uri="{FF2B5EF4-FFF2-40B4-BE49-F238E27FC236}">
                <a16:creationId xmlns:a16="http://schemas.microsoft.com/office/drawing/2014/main" id="{70842224-6ABB-4195-8071-1B7B9D6591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497742"/>
              </p:ext>
            </p:extLst>
          </p:nvPr>
        </p:nvGraphicFramePr>
        <p:xfrm>
          <a:off x="9122904" y="3615052"/>
          <a:ext cx="404036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36">
                  <a:extLst>
                    <a:ext uri="{9D8B030D-6E8A-4147-A177-3AD203B41FA5}">
                      <a16:colId xmlns:a16="http://schemas.microsoft.com/office/drawing/2014/main" val="1909866880"/>
                    </a:ext>
                  </a:extLst>
                </a:gridCol>
              </a:tblGrid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68419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996267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110255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32903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05137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0703F31-5567-4F88-AB4A-02B570A2486B}"/>
              </a:ext>
            </a:extLst>
          </p:cNvPr>
          <p:cNvSpPr txBox="1"/>
          <p:nvPr/>
        </p:nvSpPr>
        <p:spPr>
          <a:xfrm>
            <a:off x="8587321" y="4222419"/>
            <a:ext cx="11403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b=</a:t>
            </a:r>
            <a:endParaRPr lang="en-CA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7E5F58-B521-4F77-9014-5745082ED96B}"/>
              </a:ext>
            </a:extLst>
          </p:cNvPr>
          <p:cNvSpPr txBox="1"/>
          <p:nvPr/>
        </p:nvSpPr>
        <p:spPr>
          <a:xfrm>
            <a:off x="5019047" y="4222419"/>
            <a:ext cx="978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A=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802537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for min-weight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/>
              <a:t>Given a graph G=(</a:t>
            </a:r>
            <a:r>
              <a:rPr lang="en-US" sz="2000" dirty="0" smtClean="0"/>
              <a:t>V,E) and weights w</a:t>
            </a:r>
            <a:r>
              <a:rPr lang="en-US" sz="2000" baseline="-25000" dirty="0" smtClean="0"/>
              <a:t>v</a:t>
            </a:r>
            <a:r>
              <a:rPr lang="en-US" sz="2000" dirty="0" smtClean="0">
                <a:solidFill>
                  <a:schemeClr val="tx1"/>
                </a:solidFill>
              </a:rPr>
              <a:t>≥0,</a:t>
            </a:r>
            <a:r>
              <a:rPr lang="en-US" sz="2000" dirty="0" smtClean="0"/>
              <a:t> </a:t>
            </a:r>
            <a:r>
              <a:rPr lang="en-US" sz="2000" dirty="0"/>
              <a:t>we have a variable x</a:t>
            </a:r>
            <a:r>
              <a:rPr lang="en-US" sz="2000" baseline="-25000" dirty="0"/>
              <a:t>v</a:t>
            </a:r>
            <a:r>
              <a:rPr lang="en-US" sz="2000" dirty="0"/>
              <a:t> for each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	minimize	∑</a:t>
            </a:r>
            <a:r>
              <a:rPr lang="en-US" sz="2000" baseline="-25000" dirty="0" err="1"/>
              <a:t>v∈V</a:t>
            </a:r>
            <a:r>
              <a:rPr lang="en-US" sz="2000" baseline="-25000" dirty="0"/>
              <a:t> </a:t>
            </a:r>
            <a:r>
              <a:rPr lang="en-US" sz="2000" dirty="0" err="1"/>
              <a:t>w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endParaRPr lang="en-US" sz="2000" baseline="-25000" dirty="0"/>
          </a:p>
          <a:p>
            <a:pPr algn="l"/>
            <a:r>
              <a:rPr lang="en-US" sz="2000" dirty="0"/>
              <a:t>	subject to	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+x</a:t>
            </a:r>
            <a:r>
              <a:rPr lang="en-US" sz="2000" baseline="-25000" dirty="0" err="1"/>
              <a:t>v</a:t>
            </a:r>
            <a:r>
              <a:rPr lang="en-US" sz="2000" dirty="0"/>
              <a:t> </a:t>
            </a:r>
            <a:r>
              <a:rPr lang="en-US" sz="2000" dirty="0">
                <a:solidFill>
                  <a:schemeClr val="tx1"/>
                </a:solidFill>
              </a:rPr>
              <a:t>≥ </a:t>
            </a:r>
            <a:r>
              <a:rPr lang="en-US" sz="2000" dirty="0"/>
              <a:t>1 	for (</a:t>
            </a:r>
            <a:r>
              <a:rPr lang="en-US" sz="2000" dirty="0" err="1"/>
              <a:t>u,v</a:t>
            </a:r>
            <a:r>
              <a:rPr lang="en-US" sz="2000" dirty="0"/>
              <a:t>)∈E</a:t>
            </a:r>
            <a:br>
              <a:rPr lang="en-US" sz="2000" dirty="0"/>
            </a:br>
            <a:r>
              <a:rPr lang="en-US" sz="2000" dirty="0"/>
              <a:t>			x</a:t>
            </a:r>
            <a:r>
              <a:rPr lang="en-US" sz="2000" baseline="-25000" dirty="0"/>
              <a:t>v</a:t>
            </a:r>
            <a:r>
              <a:rPr lang="en-US" sz="2000" dirty="0"/>
              <a:t> </a:t>
            </a:r>
            <a:r>
              <a:rPr lang="en-US" sz="2000" dirty="0">
                <a:solidFill>
                  <a:schemeClr val="tx1"/>
                </a:solidFill>
              </a:rPr>
              <a:t>≥ 0</a:t>
            </a:r>
            <a:r>
              <a:rPr lang="en-US" sz="2000" dirty="0"/>
              <a:t> 		for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/>
              <a:t>Dual of this LP?</a:t>
            </a:r>
          </a:p>
          <a:p>
            <a:pPr algn="l"/>
            <a:r>
              <a:rPr lang="en-US" sz="2000" dirty="0">
                <a:solidFill>
                  <a:srgbClr val="FF0000"/>
                </a:solidFill>
              </a:rPr>
              <a:t>maximize	∑</a:t>
            </a:r>
            <a:r>
              <a:rPr lang="en-US" sz="2000" baseline="-25000" dirty="0" err="1">
                <a:solidFill>
                  <a:srgbClr val="FF0000"/>
                </a:solidFill>
              </a:rPr>
              <a:t>e∈E</a:t>
            </a:r>
            <a:r>
              <a:rPr lang="en-US" sz="2000" baseline="-25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y</a:t>
            </a:r>
            <a:r>
              <a:rPr lang="en-US" sz="2000" baseline="-25000" dirty="0">
                <a:solidFill>
                  <a:srgbClr val="FF0000"/>
                </a:solidFill>
              </a:rPr>
              <a:t>e</a:t>
            </a:r>
          </a:p>
          <a:p>
            <a:pPr algn="l"/>
            <a:r>
              <a:rPr lang="en-US" sz="2000" dirty="0">
                <a:solidFill>
                  <a:srgbClr val="FF0000"/>
                </a:solidFill>
              </a:rPr>
              <a:t>subject to	∑</a:t>
            </a:r>
            <a:r>
              <a:rPr lang="en-US" sz="2000" baseline="-25000" dirty="0">
                <a:solidFill>
                  <a:srgbClr val="FF0000"/>
                </a:solidFill>
              </a:rPr>
              <a:t>(</a:t>
            </a:r>
            <a:r>
              <a:rPr lang="en-US" sz="2000" baseline="-25000" dirty="0" err="1">
                <a:solidFill>
                  <a:srgbClr val="FF0000"/>
                </a:solidFill>
              </a:rPr>
              <a:t>u,v</a:t>
            </a:r>
            <a:r>
              <a:rPr lang="en-US" sz="2000" baseline="-25000" dirty="0">
                <a:solidFill>
                  <a:srgbClr val="FF0000"/>
                </a:solidFill>
              </a:rPr>
              <a:t>)∈E </a:t>
            </a:r>
            <a:r>
              <a:rPr lang="en-US" sz="2000" dirty="0">
                <a:solidFill>
                  <a:srgbClr val="FF0000"/>
                </a:solidFill>
              </a:rPr>
              <a:t>y</a:t>
            </a:r>
            <a:r>
              <a:rPr lang="en-US" sz="2000" baseline="-25000" dirty="0">
                <a:solidFill>
                  <a:srgbClr val="FF0000"/>
                </a:solidFill>
              </a:rPr>
              <a:t>(</a:t>
            </a:r>
            <a:r>
              <a:rPr lang="en-US" sz="2000" baseline="-25000" dirty="0" err="1">
                <a:solidFill>
                  <a:srgbClr val="FF0000"/>
                </a:solidFill>
              </a:rPr>
              <a:t>u,v</a:t>
            </a:r>
            <a:r>
              <a:rPr lang="en-US" sz="2000" baseline="-25000" dirty="0">
                <a:solidFill>
                  <a:srgbClr val="FF0000"/>
                </a:solidFill>
              </a:rPr>
              <a:t>)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CA" sz="2000" dirty="0">
                <a:solidFill>
                  <a:srgbClr val="FF0000"/>
                </a:solidFill>
              </a:rPr>
              <a:t>≤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w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u</a:t>
            </a:r>
            <a:r>
              <a:rPr lang="en-US" sz="2000" dirty="0" smtClean="0">
                <a:solidFill>
                  <a:srgbClr val="FF0000"/>
                </a:solidFill>
              </a:rPr>
              <a:t>    </a:t>
            </a:r>
            <a:r>
              <a:rPr lang="en-US" sz="2000" dirty="0">
                <a:solidFill>
                  <a:srgbClr val="FF0000"/>
                </a:solidFill>
              </a:rPr>
              <a:t>for </a:t>
            </a:r>
            <a:r>
              <a:rPr lang="en-US" sz="2000" dirty="0" err="1">
                <a:solidFill>
                  <a:srgbClr val="FF0000"/>
                </a:solidFill>
              </a:rPr>
              <a:t>u∈V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dirty="0">
                <a:solidFill>
                  <a:srgbClr val="FF0000"/>
                </a:solidFill>
              </a:rPr>
              <a:t>		y</a:t>
            </a:r>
            <a:r>
              <a:rPr lang="en-US" sz="2000" baseline="-25000" dirty="0">
                <a:solidFill>
                  <a:srgbClr val="FF0000"/>
                </a:solidFill>
              </a:rPr>
              <a:t>e</a:t>
            </a:r>
            <a:r>
              <a:rPr lang="en-US" sz="2000" dirty="0">
                <a:solidFill>
                  <a:srgbClr val="FF0000"/>
                </a:solidFill>
              </a:rPr>
              <a:t> ≥ 0 		   for </a:t>
            </a:r>
            <a:r>
              <a:rPr lang="en-US" sz="2000" dirty="0" err="1">
                <a:solidFill>
                  <a:srgbClr val="FF0000"/>
                </a:solidFill>
              </a:rPr>
              <a:t>e∈E</a:t>
            </a:r>
            <a:endParaRPr lang="en-US" sz="2000" dirty="0">
              <a:solidFill>
                <a:srgbClr val="FF0000"/>
              </a:solidFill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Think of y</a:t>
            </a:r>
            <a:r>
              <a:rPr lang="en-US" sz="2000" baseline="-25000" dirty="0">
                <a:solidFill>
                  <a:schemeClr val="tx1"/>
                </a:solidFill>
              </a:rPr>
              <a:t>e</a:t>
            </a:r>
            <a:r>
              <a:rPr lang="en-US" sz="2000" dirty="0">
                <a:solidFill>
                  <a:schemeClr val="tx1"/>
                </a:solidFill>
              </a:rPr>
              <a:t> as cost we charge for the edge e</a:t>
            </a:r>
            <a:r>
              <a:rPr lang="en-US" sz="2000" dirty="0"/>
              <a:t> ∈E.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We want to maximize the total cost, while not “overcharging” for each vertex.</a:t>
            </a:r>
            <a:endParaRPr lang="en-US" sz="2000" baseline="-25000" dirty="0">
              <a:solidFill>
                <a:srgbClr val="FF0000"/>
              </a:solidFill>
            </a:endParaRPr>
          </a:p>
          <a:p>
            <a:pPr algn="l"/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875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+mn-lt"/>
              </a:rPr>
              <a:t>Given a graph G=(V,E) and weights {</a:t>
            </a:r>
            <a:r>
              <a:rPr lang="en-US" sz="2000" dirty="0" err="1">
                <a:latin typeface="+mn-lt"/>
              </a:rPr>
              <a:t>w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v∈V</a:t>
            </a:r>
            <a:r>
              <a:rPr lang="en-US" sz="2000" dirty="0">
                <a:latin typeface="+mn-lt"/>
              </a:rPr>
              <a:t>}, the algorithm works as follows:</a:t>
            </a:r>
          </a:p>
          <a:p>
            <a:pPr algn="l"/>
            <a:endParaRPr lang="en-US" sz="2000" dirty="0">
              <a:latin typeface="+mn-lt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+mn-lt"/>
              </a:rPr>
              <a:t>Define variables y</a:t>
            </a:r>
            <a:r>
              <a:rPr lang="en-US" sz="2000" baseline="-25000" dirty="0">
                <a:latin typeface="+mn-lt"/>
              </a:rPr>
              <a:t>e</a:t>
            </a:r>
            <a:r>
              <a:rPr lang="en-US" sz="2000" dirty="0">
                <a:latin typeface="+mn-lt"/>
              </a:rPr>
              <a:t>=0 for each </a:t>
            </a:r>
            <a:r>
              <a:rPr lang="en-US" sz="2000" dirty="0" err="1">
                <a:latin typeface="+mn-lt"/>
              </a:rPr>
              <a:t>e∈E</a:t>
            </a:r>
            <a:r>
              <a:rPr lang="en-US" sz="2000" dirty="0">
                <a:latin typeface="+mn-lt"/>
              </a:rPr>
              <a:t>. 	// </a:t>
            </a:r>
            <a:r>
              <a:rPr lang="en-US" sz="2000" dirty="0" smtClean="0">
                <a:latin typeface="+mn-lt"/>
              </a:rPr>
              <a:t>cost </a:t>
            </a:r>
            <a:r>
              <a:rPr lang="en-US" sz="2000" dirty="0">
                <a:latin typeface="+mn-lt"/>
              </a:rPr>
              <a:t>for each edge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+mn-lt"/>
              </a:rPr>
              <a:t>Define variables c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=0 for each </a:t>
            </a:r>
            <a:r>
              <a:rPr lang="en-US" sz="2000" dirty="0" err="1">
                <a:latin typeface="+mn-lt"/>
              </a:rPr>
              <a:t>v∈V</a:t>
            </a:r>
            <a:r>
              <a:rPr lang="en-US" sz="2000" dirty="0">
                <a:latin typeface="+mn-lt"/>
              </a:rPr>
              <a:t>.  	// total charge per vertex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+mn-lt"/>
              </a:rPr>
              <a:t>For each e=(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)∈E do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>
                <a:latin typeface="+mn-lt"/>
              </a:rPr>
              <a:t>Set y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</a:t>
            </a:r>
            <a:r>
              <a:rPr lang="en-US" sz="2000" dirty="0">
                <a:latin typeface="+mn-lt"/>
              </a:rPr>
              <a:t>=min{</a:t>
            </a:r>
            <a:r>
              <a:rPr lang="en-US" sz="2000" dirty="0" err="1">
                <a:latin typeface="+mn-lt"/>
              </a:rPr>
              <a:t>w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 - c</a:t>
            </a:r>
            <a:r>
              <a:rPr lang="en-US" sz="2000" baseline="-25000" dirty="0">
                <a:latin typeface="+mn-lt"/>
              </a:rPr>
              <a:t>v </a:t>
            </a:r>
            <a:r>
              <a:rPr lang="en-US" sz="2000" dirty="0">
                <a:latin typeface="+mn-lt"/>
              </a:rPr>
              <a:t>, </a:t>
            </a:r>
            <a:r>
              <a:rPr lang="en-US" sz="2000" dirty="0" err="1">
                <a:latin typeface="+mn-lt"/>
              </a:rPr>
              <a:t>w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>
                <a:latin typeface="+mn-lt"/>
              </a:rPr>
              <a:t> - c</a:t>
            </a:r>
            <a:r>
              <a:rPr lang="en-US" sz="2000" baseline="-25000" dirty="0">
                <a:latin typeface="+mn-lt"/>
              </a:rPr>
              <a:t>u</a:t>
            </a:r>
            <a:r>
              <a:rPr lang="en-US" sz="2000" dirty="0">
                <a:latin typeface="+mn-lt"/>
              </a:rPr>
              <a:t>}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>
                <a:latin typeface="+mn-lt"/>
              </a:rPr>
              <a:t>Update c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= c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+ y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>
                <a:latin typeface="+mn-lt"/>
              </a:rPr>
              <a:t>Update c</a:t>
            </a:r>
            <a:r>
              <a:rPr lang="en-US" sz="2000" baseline="-25000" dirty="0">
                <a:latin typeface="+mn-lt"/>
              </a:rPr>
              <a:t>u</a:t>
            </a:r>
            <a:r>
              <a:rPr lang="en-US" sz="2000" dirty="0">
                <a:latin typeface="+mn-lt"/>
              </a:rPr>
              <a:t> = c</a:t>
            </a:r>
            <a:r>
              <a:rPr lang="en-US" sz="2000" baseline="-25000" dirty="0">
                <a:latin typeface="+mn-lt"/>
              </a:rPr>
              <a:t>u</a:t>
            </a:r>
            <a:r>
              <a:rPr lang="en-US" sz="2000" dirty="0">
                <a:latin typeface="+mn-lt"/>
              </a:rPr>
              <a:t> + y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</a:t>
            </a:r>
            <a:endParaRPr lang="en-US" sz="2000" dirty="0">
              <a:latin typeface="+mn-lt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+mn-lt"/>
              </a:rPr>
              <a:t>Return S={</a:t>
            </a:r>
            <a:r>
              <a:rPr lang="en-US" sz="2000" dirty="0" err="1">
                <a:latin typeface="+mn-lt"/>
              </a:rPr>
              <a:t>v∈V</a:t>
            </a:r>
            <a:r>
              <a:rPr lang="en-US" sz="2000" dirty="0">
                <a:latin typeface="+mn-lt"/>
              </a:rPr>
              <a:t> : c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= </a:t>
            </a:r>
            <a:r>
              <a:rPr lang="en-US" sz="2000" dirty="0" err="1">
                <a:latin typeface="+mn-lt"/>
              </a:rPr>
              <a:t>w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}</a:t>
            </a:r>
          </a:p>
          <a:p>
            <a:pPr marL="1143000" lvl="1" indent="-457200">
              <a:buFont typeface="+mj-lt"/>
              <a:buAutoNum type="alphaLcPeriod"/>
            </a:pPr>
            <a:endParaRPr lang="en-US" sz="2000" dirty="0">
              <a:latin typeface="+mn-lt"/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6D12F0F-0BC3-47DA-939C-2C390BF1B774}"/>
              </a:ext>
            </a:extLst>
          </p:cNvPr>
          <p:cNvGrpSpPr/>
          <p:nvPr/>
        </p:nvGrpSpPr>
        <p:grpSpPr>
          <a:xfrm>
            <a:off x="5694525" y="3776420"/>
            <a:ext cx="2970782" cy="1832010"/>
            <a:chOff x="5698500" y="3760716"/>
            <a:chExt cx="2970782" cy="1832010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4B073C05-0E2D-4846-8821-D7DF3D531B1D}"/>
                </a:ext>
              </a:extLst>
            </p:cNvPr>
            <p:cNvGrpSpPr/>
            <p:nvPr/>
          </p:nvGrpSpPr>
          <p:grpSpPr>
            <a:xfrm>
              <a:off x="5698500" y="3760716"/>
              <a:ext cx="1761938" cy="1832010"/>
              <a:chOff x="5698500" y="3760716"/>
              <a:chExt cx="1761938" cy="1832010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7A863136-EFAD-44D4-8265-25A843954B35}"/>
                  </a:ext>
                </a:extLst>
              </p:cNvPr>
              <p:cNvSpPr/>
              <p:nvPr/>
            </p:nvSpPr>
            <p:spPr>
              <a:xfrm>
                <a:off x="5826642" y="5390707"/>
                <a:ext cx="233916" cy="2020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AEB06B8A-033E-4D6F-89F2-E33A689829A8}"/>
                  </a:ext>
                </a:extLst>
              </p:cNvPr>
              <p:cNvSpPr/>
              <p:nvPr/>
            </p:nvSpPr>
            <p:spPr>
              <a:xfrm>
                <a:off x="7106095" y="5390707"/>
                <a:ext cx="233916" cy="2020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82ACB582-BC25-42A9-A85B-E8A452CA31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219507" y="4345295"/>
                <a:ext cx="15804" cy="1045413"/>
              </a:xfrm>
              <a:prstGeom prst="line">
                <a:avLst/>
              </a:prstGeom>
              <a:ln w="381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5C2656C3-239C-45A7-BDC9-D4648935B695}"/>
                  </a:ext>
                </a:extLst>
              </p:cNvPr>
              <p:cNvCxnSpPr>
                <a:cxnSpLocks/>
                <a:endCxn id="10" idx="0"/>
              </p:cNvCxnSpPr>
              <p:nvPr/>
            </p:nvCxnSpPr>
            <p:spPr>
              <a:xfrm>
                <a:off x="5943600" y="4784463"/>
                <a:ext cx="0" cy="606244"/>
              </a:xfrm>
              <a:prstGeom prst="line">
                <a:avLst/>
              </a:prstGeom>
              <a:ln w="381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09520D5-F688-4C90-B824-4199DFD49C50}"/>
                  </a:ext>
                </a:extLst>
              </p:cNvPr>
              <p:cNvSpPr txBox="1"/>
              <p:nvPr/>
            </p:nvSpPr>
            <p:spPr>
              <a:xfrm>
                <a:off x="6992040" y="3760716"/>
                <a:ext cx="4683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W</a:t>
                </a:r>
                <a:r>
                  <a:rPr lang="en-US" baseline="-25000" dirty="0"/>
                  <a:t>2</a:t>
                </a:r>
                <a:endParaRPr lang="en-CA" baseline="-25000" dirty="0"/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8ECD97F-A111-4EA4-BB9E-13E4130C2D2D}"/>
                  </a:ext>
                </a:extLst>
              </p:cNvPr>
              <p:cNvSpPr txBox="1"/>
              <p:nvPr/>
            </p:nvSpPr>
            <p:spPr>
              <a:xfrm>
                <a:off x="5698500" y="4296675"/>
                <a:ext cx="4683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W</a:t>
                </a:r>
                <a:r>
                  <a:rPr lang="en-US" baseline="-25000" dirty="0"/>
                  <a:t>1</a:t>
                </a:r>
                <a:endParaRPr lang="en-CA" baseline="-25000" dirty="0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651CCD8-3FBD-48E2-8B78-30F4339338D2}"/>
                </a:ext>
              </a:extLst>
            </p:cNvPr>
            <p:cNvGrpSpPr/>
            <p:nvPr/>
          </p:nvGrpSpPr>
          <p:grpSpPr>
            <a:xfrm>
              <a:off x="8200884" y="4069105"/>
              <a:ext cx="468398" cy="1498975"/>
              <a:chOff x="5733444" y="4093751"/>
              <a:chExt cx="468398" cy="1498975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F26A7405-C2E0-4BE8-835C-B4E0AF834D84}"/>
                  </a:ext>
                </a:extLst>
              </p:cNvPr>
              <p:cNvSpPr/>
              <p:nvPr/>
            </p:nvSpPr>
            <p:spPr>
              <a:xfrm>
                <a:off x="5826642" y="5390707"/>
                <a:ext cx="233916" cy="20201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F2EFDB5A-D674-44BC-8130-65F6971626B7}"/>
                  </a:ext>
                </a:extLst>
              </p:cNvPr>
              <p:cNvCxnSpPr>
                <a:cxnSpLocks/>
                <a:endCxn id="33" idx="0"/>
              </p:cNvCxnSpPr>
              <p:nvPr/>
            </p:nvCxnSpPr>
            <p:spPr>
              <a:xfrm>
                <a:off x="5943600" y="4418702"/>
                <a:ext cx="0" cy="972005"/>
              </a:xfrm>
              <a:prstGeom prst="line">
                <a:avLst/>
              </a:prstGeom>
              <a:ln w="381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334B37F-AD6C-4883-9AC3-63FF1BC9796F}"/>
                  </a:ext>
                </a:extLst>
              </p:cNvPr>
              <p:cNvSpPr txBox="1"/>
              <p:nvPr/>
            </p:nvSpPr>
            <p:spPr>
              <a:xfrm>
                <a:off x="5733444" y="4093751"/>
                <a:ext cx="4683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W</a:t>
                </a:r>
                <a:r>
                  <a:rPr lang="en-US" baseline="-25000" dirty="0"/>
                  <a:t>3</a:t>
                </a:r>
                <a:endParaRPr lang="en-CA" baseline="-25000" dirty="0"/>
              </a:p>
            </p:txBody>
          </p:sp>
        </p:grpSp>
      </p:grp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Algorithm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for min-weight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8">
            <a:extLst>
              <a:ext uri="{FF2B5EF4-FFF2-40B4-BE49-F238E27FC236}">
                <a16:creationId xmlns:a16="http://schemas.microsoft.com/office/drawing/2014/main" id="{4C57FCEA-8786-455F-8672-296819BB2B66}"/>
              </a:ext>
            </a:extLst>
          </p:cNvPr>
          <p:cNvSpPr/>
          <p:nvPr/>
        </p:nvSpPr>
        <p:spPr>
          <a:xfrm>
            <a:off x="1246284" y="5994730"/>
            <a:ext cx="3285459" cy="8920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Q: What is the total running time?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E8329879-E78E-4A3D-93BE-D1CFB0C41E8C}"/>
              </a:ext>
            </a:extLst>
          </p:cNvPr>
          <p:cNvSpPr/>
          <p:nvPr/>
        </p:nvSpPr>
        <p:spPr>
          <a:xfrm>
            <a:off x="5265391" y="5994730"/>
            <a:ext cx="3285460" cy="8920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A: O(|E|) – same as in the unweighted case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A7282F8-86DE-4964-BED3-424C8B381162}"/>
              </a:ext>
            </a:extLst>
          </p:cNvPr>
          <p:cNvGrpSpPr/>
          <p:nvPr/>
        </p:nvGrpSpPr>
        <p:grpSpPr>
          <a:xfrm>
            <a:off x="5941414" y="4786399"/>
            <a:ext cx="1280280" cy="610378"/>
            <a:chOff x="5943600" y="4740628"/>
            <a:chExt cx="1281772" cy="610378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E20627F-437B-452A-A489-710BB3E122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25371" y="4740628"/>
              <a:ext cx="1" cy="606242"/>
            </a:xfrm>
            <a:prstGeom prst="line">
              <a:avLst/>
            </a:prstGeom>
            <a:ln w="47625">
              <a:solidFill>
                <a:srgbClr val="FF000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B26C7CB-8B08-4C1A-8467-4DC4D6DA2F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3600" y="4744764"/>
              <a:ext cx="1" cy="606242"/>
            </a:xfrm>
            <a:prstGeom prst="line">
              <a:avLst/>
            </a:prstGeom>
            <a:ln w="47625">
              <a:solidFill>
                <a:srgbClr val="FF000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87E1E50-DB39-4660-A25B-4375848A1B67}"/>
              </a:ext>
            </a:extLst>
          </p:cNvPr>
          <p:cNvGrpSpPr/>
          <p:nvPr/>
        </p:nvGrpSpPr>
        <p:grpSpPr>
          <a:xfrm>
            <a:off x="7239576" y="4349948"/>
            <a:ext cx="1191533" cy="1012282"/>
            <a:chOff x="5935650" y="4778915"/>
            <a:chExt cx="1191533" cy="1439611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317E1BA-7B6E-4C9E-978F-D8E550C25C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27182" y="5612283"/>
              <a:ext cx="1" cy="606243"/>
            </a:xfrm>
            <a:prstGeom prst="line">
              <a:avLst/>
            </a:prstGeom>
            <a:ln w="47625">
              <a:solidFill>
                <a:srgbClr val="FF000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CFD0933-331A-46D8-8210-3D9B1B968B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35650" y="4778915"/>
              <a:ext cx="1" cy="606243"/>
            </a:xfrm>
            <a:prstGeom prst="line">
              <a:avLst/>
            </a:prstGeom>
            <a:ln w="47625">
              <a:solidFill>
                <a:srgbClr val="FF000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5" name="Straight Connector 4"/>
          <p:cNvCxnSpPr/>
          <p:nvPr/>
        </p:nvCxnSpPr>
        <p:spPr>
          <a:xfrm>
            <a:off x="6056583" y="5477256"/>
            <a:ext cx="1045537" cy="182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336036" y="5507420"/>
            <a:ext cx="954071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98ECD97F-A111-4EA4-BB9E-13E4130C2D2D}"/>
              </a:ext>
            </a:extLst>
          </p:cNvPr>
          <p:cNvSpPr txBox="1"/>
          <p:nvPr/>
        </p:nvSpPr>
        <p:spPr>
          <a:xfrm>
            <a:off x="6285874" y="5499039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r>
              <a:rPr lang="en-US" baseline="-25000" dirty="0" smtClean="0"/>
              <a:t>12</a:t>
            </a:r>
            <a:r>
              <a:rPr lang="en-US" dirty="0" smtClean="0"/>
              <a:t>=W</a:t>
            </a:r>
            <a:r>
              <a:rPr lang="en-US" baseline="-25000" dirty="0" smtClean="0"/>
              <a:t>1</a:t>
            </a:r>
            <a:endParaRPr lang="en-CA" baseline="-250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8ECD97F-A111-4EA4-BB9E-13E4130C2D2D}"/>
              </a:ext>
            </a:extLst>
          </p:cNvPr>
          <p:cNvSpPr txBox="1"/>
          <p:nvPr/>
        </p:nvSpPr>
        <p:spPr>
          <a:xfrm>
            <a:off x="7412792" y="5524389"/>
            <a:ext cx="123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r>
              <a:rPr lang="en-US" baseline="-25000" dirty="0" smtClean="0"/>
              <a:t>23</a:t>
            </a:r>
            <a:r>
              <a:rPr lang="en-US" dirty="0" smtClean="0"/>
              <a:t>=W</a:t>
            </a:r>
            <a:r>
              <a:rPr lang="en-US" baseline="-25000" dirty="0" smtClean="0"/>
              <a:t>2</a:t>
            </a:r>
            <a:r>
              <a:rPr lang="en-US" dirty="0" smtClean="0"/>
              <a:t>-W</a:t>
            </a:r>
            <a:r>
              <a:rPr lang="en-US" baseline="-25000" dirty="0" smtClean="0"/>
              <a:t>1</a:t>
            </a:r>
            <a:endParaRPr lang="en-CA" baseline="-25000" dirty="0"/>
          </a:p>
        </p:txBody>
      </p:sp>
    </p:spTree>
    <p:extLst>
      <p:ext uri="{BB962C8B-B14F-4D97-AF65-F5344CB8AC3E}">
        <p14:creationId xmlns:p14="http://schemas.microsoft.com/office/powerpoint/2010/main" val="3437176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35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Algorithm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for min-weight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Claim 1</a:t>
            </a:r>
            <a:r>
              <a:rPr lang="en-US" sz="2000" dirty="0">
                <a:latin typeface="Albany"/>
              </a:rPr>
              <a:t>: The algorithm returns a vertex cover of G.</a:t>
            </a:r>
          </a:p>
          <a:p>
            <a:pPr algn="l"/>
            <a:r>
              <a:rPr lang="en-US" sz="2000" u="sng" dirty="0">
                <a:latin typeface="Albany"/>
              </a:rPr>
              <a:t>Proof</a:t>
            </a:r>
            <a:r>
              <a:rPr lang="en-US" sz="2000" dirty="0">
                <a:latin typeface="Albany"/>
              </a:rPr>
              <a:t>: Fix an edge (</a:t>
            </a:r>
            <a:r>
              <a:rPr lang="en-US" sz="2000" dirty="0" err="1">
                <a:latin typeface="Albany"/>
              </a:rPr>
              <a:t>u,v</a:t>
            </a:r>
            <a:r>
              <a:rPr lang="en-US" sz="2000" dirty="0">
                <a:latin typeface="Albany"/>
              </a:rPr>
              <a:t>)∈E.</a:t>
            </a:r>
          </a:p>
          <a:p>
            <a:pPr algn="l"/>
            <a:r>
              <a:rPr lang="en-US" sz="2000" dirty="0">
                <a:latin typeface="Albany"/>
              </a:rPr>
              <a:t>When we handled this edge in the loop, </a:t>
            </a:r>
            <a:r>
              <a:rPr lang="en-US" sz="2000" dirty="0" smtClean="0">
                <a:latin typeface="Albany"/>
              </a:rPr>
              <a:t>we </a:t>
            </a:r>
            <a:r>
              <a:rPr lang="en-US" sz="2000" dirty="0">
                <a:latin typeface="Albany"/>
              </a:rPr>
              <a:t>did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>
                <a:latin typeface="Albany"/>
              </a:rPr>
              <a:t>Set y</a:t>
            </a:r>
            <a:r>
              <a:rPr lang="en-US" sz="2000" baseline="-25000" dirty="0">
                <a:latin typeface="Albany"/>
              </a:rPr>
              <a:t>(</a:t>
            </a:r>
            <a:r>
              <a:rPr lang="en-US" sz="2000" baseline="-25000" dirty="0" err="1">
                <a:latin typeface="Albany"/>
              </a:rPr>
              <a:t>u,v</a:t>
            </a:r>
            <a:r>
              <a:rPr lang="en-US" sz="2000" baseline="-25000" dirty="0">
                <a:latin typeface="Albany"/>
              </a:rPr>
              <a:t>)</a:t>
            </a:r>
            <a:r>
              <a:rPr lang="en-US" sz="2000" dirty="0">
                <a:latin typeface="Albany"/>
              </a:rPr>
              <a:t>=min{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v</a:t>
            </a:r>
            <a:r>
              <a:rPr lang="en-US" sz="2000" dirty="0">
                <a:latin typeface="Albany"/>
              </a:rPr>
              <a:t> - c</a:t>
            </a:r>
            <a:r>
              <a:rPr lang="en-US" sz="2000" baseline="-25000" dirty="0">
                <a:latin typeface="Albany"/>
              </a:rPr>
              <a:t>v </a:t>
            </a:r>
            <a:r>
              <a:rPr lang="en-US" sz="2000" dirty="0">
                <a:latin typeface="Albany"/>
              </a:rPr>
              <a:t>,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u</a:t>
            </a:r>
            <a:r>
              <a:rPr lang="en-US" sz="2000" dirty="0">
                <a:latin typeface="Albany"/>
              </a:rPr>
              <a:t> - c</a:t>
            </a:r>
            <a:r>
              <a:rPr lang="en-US" sz="2000" baseline="-25000" dirty="0">
                <a:latin typeface="Albany"/>
              </a:rPr>
              <a:t>u</a:t>
            </a:r>
            <a:r>
              <a:rPr lang="en-US" sz="2000" dirty="0">
                <a:latin typeface="Albany"/>
              </a:rPr>
              <a:t>}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>
                <a:latin typeface="Albany"/>
              </a:rPr>
              <a:t>Update c</a:t>
            </a:r>
            <a:r>
              <a:rPr lang="en-US" sz="2000" baseline="-25000" dirty="0">
                <a:latin typeface="Albany"/>
              </a:rPr>
              <a:t>v</a:t>
            </a:r>
            <a:r>
              <a:rPr lang="en-US" sz="2000" dirty="0">
                <a:latin typeface="Albany"/>
              </a:rPr>
              <a:t> = c</a:t>
            </a:r>
            <a:r>
              <a:rPr lang="en-US" sz="2000" baseline="-25000" dirty="0">
                <a:latin typeface="Albany"/>
              </a:rPr>
              <a:t>v</a:t>
            </a:r>
            <a:r>
              <a:rPr lang="en-US" sz="2000" dirty="0">
                <a:latin typeface="Albany"/>
              </a:rPr>
              <a:t> + y</a:t>
            </a:r>
            <a:r>
              <a:rPr lang="en-US" sz="2000" baseline="-25000" dirty="0">
                <a:latin typeface="Albany"/>
              </a:rPr>
              <a:t>(</a:t>
            </a:r>
            <a:r>
              <a:rPr lang="en-US" sz="2000" baseline="-25000" dirty="0" err="1">
                <a:latin typeface="Albany"/>
              </a:rPr>
              <a:t>u,v</a:t>
            </a:r>
            <a:r>
              <a:rPr lang="en-US" sz="2000" baseline="-25000" dirty="0">
                <a:latin typeface="Albany"/>
              </a:rPr>
              <a:t>)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>
                <a:latin typeface="Albany"/>
              </a:rPr>
              <a:t>Update c</a:t>
            </a:r>
            <a:r>
              <a:rPr lang="en-US" sz="2000" baseline="-25000" dirty="0">
                <a:latin typeface="Albany"/>
              </a:rPr>
              <a:t>u</a:t>
            </a:r>
            <a:r>
              <a:rPr lang="en-US" sz="2000" dirty="0">
                <a:latin typeface="Albany"/>
              </a:rPr>
              <a:t> = c</a:t>
            </a:r>
            <a:r>
              <a:rPr lang="en-US" sz="2000" baseline="-25000" dirty="0">
                <a:latin typeface="Albany"/>
              </a:rPr>
              <a:t>u</a:t>
            </a:r>
            <a:r>
              <a:rPr lang="en-US" sz="2000" dirty="0">
                <a:latin typeface="Albany"/>
              </a:rPr>
              <a:t> + y</a:t>
            </a:r>
            <a:r>
              <a:rPr lang="en-US" sz="2000" baseline="-25000" dirty="0">
                <a:latin typeface="Albany"/>
              </a:rPr>
              <a:t>(</a:t>
            </a:r>
            <a:r>
              <a:rPr lang="en-US" sz="2000" baseline="-25000" dirty="0" err="1">
                <a:latin typeface="Albany"/>
              </a:rPr>
              <a:t>u,v</a:t>
            </a:r>
            <a:r>
              <a:rPr lang="en-US" sz="2000" baseline="-25000" dirty="0">
                <a:latin typeface="Albany"/>
              </a:rPr>
              <a:t>)</a:t>
            </a:r>
            <a:br>
              <a:rPr lang="en-US" sz="2000" baseline="-25000" dirty="0">
                <a:latin typeface="Albany"/>
              </a:rPr>
            </a:br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That is, either (1) we increased c</a:t>
            </a:r>
            <a:r>
              <a:rPr lang="en-US" sz="2000" baseline="-25000" dirty="0">
                <a:latin typeface="Albany"/>
              </a:rPr>
              <a:t>u</a:t>
            </a:r>
            <a:r>
              <a:rPr lang="en-US" sz="2000" dirty="0">
                <a:latin typeface="Albany"/>
              </a:rPr>
              <a:t> to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u</a:t>
            </a:r>
            <a:r>
              <a:rPr lang="en-US" sz="2000" dirty="0">
                <a:latin typeface="Albany"/>
              </a:rPr>
              <a:t> or (2) we increased c</a:t>
            </a:r>
            <a:r>
              <a:rPr lang="en-US" sz="2000" baseline="-25000" dirty="0">
                <a:latin typeface="Albany"/>
              </a:rPr>
              <a:t>v</a:t>
            </a:r>
            <a:r>
              <a:rPr lang="en-US" sz="2000" dirty="0">
                <a:latin typeface="Albany"/>
              </a:rPr>
              <a:t> to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v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dirty="0">
                <a:latin typeface="Albany"/>
              </a:rPr>
              <a:t>Therefore (</a:t>
            </a:r>
            <a:r>
              <a:rPr lang="en-US" sz="2000" dirty="0" err="1">
                <a:latin typeface="Albany"/>
              </a:rPr>
              <a:t>u,v</a:t>
            </a:r>
            <a:r>
              <a:rPr lang="en-US" sz="2000" dirty="0">
                <a:latin typeface="Albany"/>
              </a:rPr>
              <a:t>) is covered by S = {</a:t>
            </a:r>
            <a:r>
              <a:rPr lang="en-US" sz="2000" dirty="0" err="1">
                <a:latin typeface="Albany"/>
              </a:rPr>
              <a:t>v∈V</a:t>
            </a:r>
            <a:r>
              <a:rPr lang="en-US" sz="2000" dirty="0">
                <a:latin typeface="Albany"/>
              </a:rPr>
              <a:t> : c</a:t>
            </a:r>
            <a:r>
              <a:rPr lang="en-US" sz="2000" baseline="-25000" dirty="0">
                <a:latin typeface="Albany"/>
              </a:rPr>
              <a:t>v</a:t>
            </a:r>
            <a:r>
              <a:rPr lang="en-US" sz="2000" dirty="0">
                <a:latin typeface="Albany"/>
              </a:rPr>
              <a:t> =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v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endParaRPr lang="en-US" sz="2000" baseline="-25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327759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Algorithm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for min-weight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+mn-lt"/>
              </a:rPr>
              <a:t>Given a graph G=(V,E) and weights {</a:t>
            </a:r>
            <a:r>
              <a:rPr lang="en-US" sz="2000" dirty="0" err="1">
                <a:latin typeface="+mn-lt"/>
              </a:rPr>
              <a:t>w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v∈V</a:t>
            </a:r>
            <a:r>
              <a:rPr lang="en-US" sz="2000" dirty="0">
                <a:latin typeface="+mn-lt"/>
              </a:rPr>
              <a:t>}, the algorithm works as follows:</a:t>
            </a:r>
          </a:p>
          <a:p>
            <a:pPr algn="l"/>
            <a:endParaRPr lang="en-US" sz="2000" dirty="0">
              <a:latin typeface="+mn-lt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+mn-lt"/>
              </a:rPr>
              <a:t>Define variables y</a:t>
            </a:r>
            <a:r>
              <a:rPr lang="en-US" sz="2000" baseline="-25000" dirty="0">
                <a:latin typeface="+mn-lt"/>
              </a:rPr>
              <a:t>e</a:t>
            </a:r>
            <a:r>
              <a:rPr lang="en-US" sz="2000" dirty="0">
                <a:latin typeface="+mn-lt"/>
              </a:rPr>
              <a:t>=0 for each </a:t>
            </a:r>
            <a:r>
              <a:rPr lang="en-US" sz="2000" dirty="0" err="1">
                <a:latin typeface="+mn-lt"/>
              </a:rPr>
              <a:t>e∈E</a:t>
            </a:r>
            <a:r>
              <a:rPr lang="en-US" sz="2000" dirty="0">
                <a:latin typeface="+mn-lt"/>
              </a:rPr>
              <a:t>. 	// charge for each edge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+mn-lt"/>
              </a:rPr>
              <a:t>Define variables c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=0 for each </a:t>
            </a:r>
            <a:r>
              <a:rPr lang="en-US" sz="2000" dirty="0" err="1">
                <a:latin typeface="+mn-lt"/>
              </a:rPr>
              <a:t>v∈V</a:t>
            </a:r>
            <a:r>
              <a:rPr lang="en-US" sz="2000" dirty="0">
                <a:latin typeface="+mn-lt"/>
              </a:rPr>
              <a:t>.  	// total charge per vertex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+mn-lt"/>
              </a:rPr>
              <a:t>For each e=(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)∈E do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>
                <a:latin typeface="+mn-lt"/>
              </a:rPr>
              <a:t>Set y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</a:t>
            </a:r>
            <a:r>
              <a:rPr lang="en-US" sz="2000" dirty="0">
                <a:latin typeface="+mn-lt"/>
              </a:rPr>
              <a:t>=min{</a:t>
            </a:r>
            <a:r>
              <a:rPr lang="en-US" sz="2000" dirty="0" err="1">
                <a:latin typeface="+mn-lt"/>
              </a:rPr>
              <a:t>w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 - c</a:t>
            </a:r>
            <a:r>
              <a:rPr lang="en-US" sz="2000" baseline="-25000" dirty="0">
                <a:latin typeface="+mn-lt"/>
              </a:rPr>
              <a:t>v </a:t>
            </a:r>
            <a:r>
              <a:rPr lang="en-US" sz="2000" dirty="0">
                <a:latin typeface="+mn-lt"/>
              </a:rPr>
              <a:t>, </a:t>
            </a:r>
            <a:r>
              <a:rPr lang="en-US" sz="2000" dirty="0" err="1">
                <a:latin typeface="+mn-lt"/>
              </a:rPr>
              <a:t>w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>
                <a:latin typeface="+mn-lt"/>
              </a:rPr>
              <a:t> - c</a:t>
            </a:r>
            <a:r>
              <a:rPr lang="en-US" sz="2000" baseline="-25000" dirty="0">
                <a:latin typeface="+mn-lt"/>
              </a:rPr>
              <a:t>u</a:t>
            </a:r>
            <a:r>
              <a:rPr lang="en-US" sz="2000" dirty="0">
                <a:latin typeface="+mn-lt"/>
              </a:rPr>
              <a:t>}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>
                <a:latin typeface="+mn-lt"/>
              </a:rPr>
              <a:t>Update c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= c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+ y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</a:t>
            </a:r>
          </a:p>
          <a:p>
            <a:pPr marL="1143000" lvl="1" indent="-457200">
              <a:buFont typeface="+mj-lt"/>
              <a:buAutoNum type="alphaLcPeriod"/>
            </a:pPr>
            <a:r>
              <a:rPr lang="en-US" sz="2000" dirty="0">
                <a:latin typeface="+mn-lt"/>
              </a:rPr>
              <a:t>Update c</a:t>
            </a:r>
            <a:r>
              <a:rPr lang="en-US" sz="2000" baseline="-25000" dirty="0">
                <a:latin typeface="+mn-lt"/>
              </a:rPr>
              <a:t>u</a:t>
            </a:r>
            <a:r>
              <a:rPr lang="en-US" sz="2000" dirty="0">
                <a:latin typeface="+mn-lt"/>
              </a:rPr>
              <a:t> = c</a:t>
            </a:r>
            <a:r>
              <a:rPr lang="en-US" sz="2000" baseline="-25000" dirty="0">
                <a:latin typeface="+mn-lt"/>
              </a:rPr>
              <a:t>u</a:t>
            </a:r>
            <a:r>
              <a:rPr lang="en-US" sz="2000" dirty="0">
                <a:latin typeface="+mn-lt"/>
              </a:rPr>
              <a:t> + y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</a:t>
            </a:r>
            <a:endParaRPr lang="en-US" sz="2000" dirty="0">
              <a:latin typeface="+mn-lt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+mn-lt"/>
              </a:rPr>
              <a:t>Return S={</a:t>
            </a:r>
            <a:r>
              <a:rPr lang="en-US" sz="2000" dirty="0" err="1">
                <a:latin typeface="+mn-lt"/>
              </a:rPr>
              <a:t>v∈V</a:t>
            </a:r>
            <a:r>
              <a:rPr lang="en-US" sz="2000" dirty="0">
                <a:latin typeface="+mn-lt"/>
              </a:rPr>
              <a:t> : c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= </a:t>
            </a:r>
            <a:r>
              <a:rPr lang="en-US" sz="2000" dirty="0" err="1">
                <a:latin typeface="+mn-lt"/>
              </a:rPr>
              <a:t>w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}</a:t>
            </a:r>
          </a:p>
          <a:p>
            <a:pPr marL="1143000" lvl="1" indent="-457200">
              <a:buFont typeface="+mj-lt"/>
              <a:buAutoNum type="alphaLcPeriod"/>
            </a:pP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3050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6394</TotalTime>
  <Words>2943</Words>
  <Application>Microsoft Office PowerPoint</Application>
  <PresentationFormat>Custom</PresentationFormat>
  <Paragraphs>333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 Unicode MS</vt:lpstr>
      <vt:lpstr>Albany</vt:lpstr>
      <vt:lpstr>Arial</vt:lpstr>
      <vt:lpstr>Calibri</vt:lpstr>
      <vt:lpstr>Tahoma</vt:lpstr>
      <vt:lpstr>Times New Roman</vt:lpstr>
      <vt:lpstr>water</vt:lpstr>
      <vt:lpstr>lyt blackandwhite</vt:lpstr>
      <vt:lpstr>PowerPoint Presentation</vt:lpstr>
      <vt:lpstr>PowerPoint Presentation</vt:lpstr>
      <vt:lpstr>LP Duality</vt:lpstr>
      <vt:lpstr>PowerPoint Presentation</vt:lpstr>
      <vt:lpstr>LP for min-weight vertex cover</vt:lpstr>
      <vt:lpstr>LP for min-weight vertex cover</vt:lpstr>
      <vt:lpstr>Algorithm for min-weight vertex cover</vt:lpstr>
      <vt:lpstr>Algorithm for min-weight vertex cover</vt:lpstr>
      <vt:lpstr>Algorithm for min-weight vertex cover</vt:lpstr>
      <vt:lpstr>Algorithm for min-weight vertex cover</vt:lpstr>
      <vt:lpstr>Algorithm for min-weight vertex cover</vt:lpstr>
      <vt:lpstr>Algorithm for min-weight vertex cover</vt:lpstr>
      <vt:lpstr>PowerPoint Presentation</vt:lpstr>
      <vt:lpstr>PowerPoint Presentation</vt:lpstr>
      <vt:lpstr>Sherali-Adams LP hierarchy</vt:lpstr>
      <vt:lpstr>Sherali-Adams LP hierarchy</vt:lpstr>
      <vt:lpstr>Sherali-Adams LP hierarchy</vt:lpstr>
      <vt:lpstr>Sherali-Adams LP hierarchy</vt:lpstr>
      <vt:lpstr>Sherali-Adams LP hierarchy</vt:lpstr>
      <vt:lpstr>Sherali-Adams LP hierarchy</vt:lpstr>
      <vt:lpstr>Sherali-Adams LP hierarchy: Max-≤2-SAT</vt:lpstr>
      <vt:lpstr>Sherali-Adams LP hierarchy: Max-≤2-SAT</vt:lpstr>
      <vt:lpstr>Sherali-Adams LP hierarchy: Max-≤2-SAT</vt:lpstr>
      <vt:lpstr>Sherali-Adams LP hierarchy: Max-≤2-SAT</vt:lpstr>
      <vt:lpstr>Sherali-Adams LP hierarchy: Max-≤2-SAT</vt:lpstr>
      <vt:lpstr>Sherali-Adams LP hierarchy: Max-≤2-SAT</vt:lpstr>
      <vt:lpstr>Sherali-Adams LP hierarchy: Max-≤2-SAT</vt:lpstr>
      <vt:lpstr>Sherali-Adams LP hierarchy: Max-≤2-SAT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1849</cp:revision>
  <dcterms:created xsi:type="dcterms:W3CDTF">2017-07-19T12:15:02Z</dcterms:created>
  <dcterms:modified xsi:type="dcterms:W3CDTF">2020-10-26T19:21:48Z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