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56" r:id="rId3"/>
    <p:sldId id="460" r:id="rId4"/>
    <p:sldId id="470" r:id="rId5"/>
    <p:sldId id="471" r:id="rId6"/>
    <p:sldId id="472" r:id="rId7"/>
    <p:sldId id="473" r:id="rId8"/>
    <p:sldId id="474" r:id="rId9"/>
    <p:sldId id="476" r:id="rId10"/>
    <p:sldId id="477" r:id="rId11"/>
    <p:sldId id="478" r:id="rId12"/>
    <p:sldId id="480" r:id="rId13"/>
    <p:sldId id="479" r:id="rId14"/>
    <p:sldId id="486" r:id="rId15"/>
    <p:sldId id="398" r:id="rId16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792" autoAdjust="0"/>
  </p:normalViewPr>
  <p:slideViewPr>
    <p:cSldViewPr snapToGrid="0">
      <p:cViewPr varScale="1">
        <p:scale>
          <a:sx n="60" d="100"/>
          <a:sy n="60" d="100"/>
        </p:scale>
        <p:origin x="12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693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641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084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639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50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72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10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457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08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12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77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21,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u="sng" dirty="0">
                <a:latin typeface="+mn-lt"/>
              </a:rPr>
              <a:t>Input</a:t>
            </a:r>
            <a:r>
              <a:rPr lang="en-US" sz="2200" dirty="0">
                <a:latin typeface="+mn-lt"/>
              </a:rPr>
              <a:t>: </a:t>
            </a:r>
            <a:r>
              <a:rPr lang="en-US" sz="2200" dirty="0" err="1">
                <a:latin typeface="+mn-lt"/>
              </a:rPr>
              <a:t>A∈R</a:t>
            </a:r>
            <a:r>
              <a:rPr lang="en-US" sz="2200" baseline="30000" dirty="0" err="1">
                <a:latin typeface="+mn-lt"/>
              </a:rPr>
              <a:t>mnN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b∈R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c∈R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baseline="-25000" dirty="0">
                <a:latin typeface="+mn-lt"/>
              </a:rPr>
              <a:t> 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u="sng" dirty="0">
                <a:latin typeface="+mn-lt"/>
              </a:rPr>
              <a:t>Weak duality theorem</a:t>
            </a:r>
            <a:r>
              <a:rPr lang="en-US" sz="2200" dirty="0">
                <a:latin typeface="+mn-lt"/>
              </a:rPr>
              <a:t>: Suppose that the primal LP is feasible and finite.</a:t>
            </a:r>
          </a:p>
          <a:p>
            <a:pPr algn="l"/>
            <a:r>
              <a:rPr lang="en-US" sz="2200" dirty="0">
                <a:latin typeface="+mn-lt"/>
              </a:rPr>
              <a:t>Then OPT(primal LP)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≥ OPT(dual LP).</a:t>
            </a:r>
          </a:p>
          <a:p>
            <a:pPr algn="l"/>
            <a:endParaRPr lang="en-US" sz="2200" u="sng" dirty="0">
              <a:latin typeface="+mn-lt"/>
            </a:endParaRPr>
          </a:p>
          <a:p>
            <a:pPr algn="l"/>
            <a:r>
              <a:rPr lang="en-US" sz="2200" u="sng" dirty="0">
                <a:latin typeface="+mn-lt"/>
              </a:rPr>
              <a:t>Strong duality theorem</a:t>
            </a:r>
            <a:r>
              <a:rPr lang="en-US" sz="2200" dirty="0">
                <a:latin typeface="+mn-lt"/>
              </a:rPr>
              <a:t>: Suppose that the primal LP is feasible and finite.</a:t>
            </a:r>
          </a:p>
          <a:p>
            <a:pPr algn="l"/>
            <a:r>
              <a:rPr lang="en-US" sz="2200" dirty="0">
                <a:latin typeface="+mn-lt"/>
              </a:rPr>
              <a:t>Then OPT(primal LP)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= OPT(dual LP)</a:t>
            </a:r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C2FDE9-2719-4BD5-BE3B-5955B5D4EC14}"/>
              </a:ext>
            </a:extLst>
          </p:cNvPr>
          <p:cNvSpPr txBox="1"/>
          <p:nvPr/>
        </p:nvSpPr>
        <p:spPr>
          <a:xfrm>
            <a:off x="5894853" y="2430710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Dual LP: Find </a:t>
            </a:r>
            <a:r>
              <a:rPr lang="en-CA" sz="2200" dirty="0" err="1">
                <a:solidFill>
                  <a:schemeClr val="tx1"/>
                </a:solidFill>
              </a:rPr>
              <a:t>y∈R</a:t>
            </a:r>
            <a:r>
              <a:rPr lang="en-CA" sz="2200" baseline="30000" dirty="0" err="1">
                <a:solidFill>
                  <a:schemeClr val="tx1"/>
                </a:solidFill>
              </a:rPr>
              <a:t>m</a:t>
            </a:r>
            <a:endParaRPr lang="en-CA" sz="2200" baseline="30000" dirty="0">
              <a:solidFill>
                <a:schemeClr val="tx1"/>
              </a:solidFill>
            </a:endParaRPr>
          </a:p>
          <a:p>
            <a:br>
              <a:rPr lang="en-CA" sz="2200" dirty="0">
                <a:solidFill>
                  <a:schemeClr val="tx1"/>
                </a:solidFill>
              </a:rPr>
            </a:br>
            <a:r>
              <a:rPr lang="en-CA" sz="2200" dirty="0">
                <a:solidFill>
                  <a:schemeClr val="tx1"/>
                </a:solidFill>
              </a:rPr>
              <a:t>maximize   </a:t>
            </a:r>
            <a:r>
              <a:rPr lang="en-CA" sz="2200" dirty="0" err="1">
                <a:solidFill>
                  <a:schemeClr val="tx1"/>
                </a:solidFill>
              </a:rPr>
              <a:t>b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endParaRPr lang="en-CA" sz="22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>	subject to  </a:t>
            </a:r>
            <a:r>
              <a:rPr lang="en-CA" sz="2200" dirty="0" err="1">
                <a:solidFill>
                  <a:schemeClr val="tx1"/>
                </a:solidFill>
              </a:rPr>
              <a:t>A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r>
              <a:rPr lang="en-CA" sz="2200" dirty="0">
                <a:solidFill>
                  <a:schemeClr val="tx1"/>
                </a:solidFill>
              </a:rPr>
              <a:t> ≤ c</a:t>
            </a:r>
          </a:p>
          <a:p>
            <a:r>
              <a:rPr lang="en-CA" sz="2200" dirty="0">
                <a:solidFill>
                  <a:schemeClr val="tx1"/>
                </a:solidFill>
              </a:rPr>
              <a:t>	and              y ≥ 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84A03F-B007-453F-B4AA-A887F85E4BC6}"/>
              </a:ext>
            </a:extLst>
          </p:cNvPr>
          <p:cNvSpPr txBox="1"/>
          <p:nvPr/>
        </p:nvSpPr>
        <p:spPr>
          <a:xfrm>
            <a:off x="1103901" y="2447889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Primal LP: Find </a:t>
            </a:r>
            <a:r>
              <a:rPr lang="en-CA" sz="2200" dirty="0" err="1">
                <a:solidFill>
                  <a:schemeClr val="tx1"/>
                </a:solidFill>
              </a:rPr>
              <a:t>x∈R</a:t>
            </a:r>
            <a:r>
              <a:rPr lang="en-CA" sz="2200" baseline="30000" dirty="0" err="1">
                <a:solidFill>
                  <a:schemeClr val="tx1"/>
                </a:solidFill>
              </a:rPr>
              <a:t>n</a:t>
            </a:r>
            <a:endParaRPr lang="en-CA" sz="2200" baseline="30000" dirty="0">
              <a:solidFill>
                <a:schemeClr val="tx1"/>
              </a:solidFill>
            </a:endParaRPr>
          </a:p>
          <a:p>
            <a:br>
              <a:rPr lang="en-CA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minimize </a:t>
            </a:r>
            <a:r>
              <a:rPr lang="en-US" sz="2200" dirty="0" err="1">
                <a:solidFill>
                  <a:schemeClr val="tx1"/>
                </a:solidFill>
              </a:rPr>
              <a:t>c</a:t>
            </a:r>
            <a:r>
              <a:rPr lang="en-US" sz="2200" baseline="30000" dirty="0" err="1">
                <a:solidFill>
                  <a:schemeClr val="tx1"/>
                </a:solidFill>
              </a:rPr>
              <a:t>T</a:t>
            </a:r>
            <a:r>
              <a:rPr lang="en-US" sz="2200" dirty="0" err="1">
                <a:solidFill>
                  <a:schemeClr val="tx1"/>
                </a:solidFill>
              </a:rPr>
              <a:t>x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subject to Ax ≥ b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and 	     x ≥ 0</a:t>
            </a:r>
            <a:endParaRPr lang="en-CA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56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br>
              <a:rPr lang="en-US" sz="2200" u="sng" dirty="0">
                <a:latin typeface="+mn-lt"/>
              </a:rPr>
            </a:br>
            <a:br>
              <a:rPr lang="en-US" sz="2200" u="sng" dirty="0">
                <a:latin typeface="+mn-lt"/>
              </a:rPr>
            </a:br>
            <a:r>
              <a:rPr lang="en-US" sz="2200" u="sng" dirty="0">
                <a:latin typeface="+mn-lt"/>
              </a:rPr>
              <a:t>Strong duality theorem</a:t>
            </a:r>
            <a:r>
              <a:rPr lang="en-US" sz="2200" dirty="0">
                <a:latin typeface="+mn-lt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feasible and finite, then OPT(primal LP)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= OPT(dual LP).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infeasible, the dual LP is unbounded.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unbounded, the dual LP is infeasible.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Dual of dual is the primal. </a:t>
            </a:r>
          </a:p>
          <a:p>
            <a:pPr algn="l"/>
            <a:endParaRPr lang="en-US" sz="2200" dirty="0">
              <a:latin typeface="+mn-lt"/>
            </a:endParaRPr>
          </a:p>
          <a:p>
            <a:pPr marL="457200" indent="-457200" algn="l">
              <a:buAutoNum type="arabicParenR"/>
            </a:pPr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C2FDE9-2719-4BD5-BE3B-5955B5D4EC14}"/>
              </a:ext>
            </a:extLst>
          </p:cNvPr>
          <p:cNvSpPr txBox="1"/>
          <p:nvPr/>
        </p:nvSpPr>
        <p:spPr>
          <a:xfrm>
            <a:off x="5894853" y="1665161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Dual LP: Find </a:t>
            </a:r>
            <a:r>
              <a:rPr lang="en-CA" sz="2200" dirty="0" err="1">
                <a:solidFill>
                  <a:schemeClr val="tx1"/>
                </a:solidFill>
              </a:rPr>
              <a:t>y∈R</a:t>
            </a:r>
            <a:r>
              <a:rPr lang="en-CA" sz="2200" baseline="30000" dirty="0" err="1">
                <a:solidFill>
                  <a:schemeClr val="tx1"/>
                </a:solidFill>
              </a:rPr>
              <a:t>m</a:t>
            </a:r>
            <a:endParaRPr lang="en-CA" sz="2200" baseline="30000" dirty="0">
              <a:solidFill>
                <a:schemeClr val="tx1"/>
              </a:solidFill>
            </a:endParaRPr>
          </a:p>
          <a:p>
            <a:br>
              <a:rPr lang="en-CA" sz="2200" dirty="0">
                <a:solidFill>
                  <a:schemeClr val="tx1"/>
                </a:solidFill>
              </a:rPr>
            </a:br>
            <a:r>
              <a:rPr lang="en-CA" sz="2200" dirty="0">
                <a:solidFill>
                  <a:schemeClr val="tx1"/>
                </a:solidFill>
              </a:rPr>
              <a:t>maximize   </a:t>
            </a:r>
            <a:r>
              <a:rPr lang="en-CA" sz="2200" dirty="0" err="1">
                <a:solidFill>
                  <a:schemeClr val="tx1"/>
                </a:solidFill>
              </a:rPr>
              <a:t>b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endParaRPr lang="en-CA" sz="22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>	subject to  </a:t>
            </a:r>
            <a:r>
              <a:rPr lang="en-CA" sz="2200" dirty="0" err="1">
                <a:solidFill>
                  <a:schemeClr val="tx1"/>
                </a:solidFill>
              </a:rPr>
              <a:t>A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r>
              <a:rPr lang="en-CA" sz="2200" dirty="0">
                <a:solidFill>
                  <a:schemeClr val="tx1"/>
                </a:solidFill>
              </a:rPr>
              <a:t> ≤ c</a:t>
            </a:r>
          </a:p>
          <a:p>
            <a:r>
              <a:rPr lang="en-CA" sz="2200" dirty="0">
                <a:solidFill>
                  <a:schemeClr val="tx1"/>
                </a:solidFill>
              </a:rPr>
              <a:t>	and              y ≥ 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84A03F-B007-453F-B4AA-A887F85E4BC6}"/>
              </a:ext>
            </a:extLst>
          </p:cNvPr>
          <p:cNvSpPr txBox="1"/>
          <p:nvPr/>
        </p:nvSpPr>
        <p:spPr>
          <a:xfrm>
            <a:off x="1103901" y="1682340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Primal LP: Find </a:t>
            </a:r>
            <a:r>
              <a:rPr lang="en-CA" sz="2200" dirty="0" err="1">
                <a:solidFill>
                  <a:schemeClr val="tx1"/>
                </a:solidFill>
              </a:rPr>
              <a:t>x∈R</a:t>
            </a:r>
            <a:r>
              <a:rPr lang="en-CA" sz="2200" baseline="30000" dirty="0" err="1">
                <a:solidFill>
                  <a:schemeClr val="tx1"/>
                </a:solidFill>
              </a:rPr>
              <a:t>n</a:t>
            </a:r>
            <a:endParaRPr lang="en-CA" sz="2200" baseline="30000" dirty="0">
              <a:solidFill>
                <a:schemeClr val="tx1"/>
              </a:solidFill>
            </a:endParaRPr>
          </a:p>
          <a:p>
            <a:br>
              <a:rPr lang="en-CA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minimize </a:t>
            </a:r>
            <a:r>
              <a:rPr lang="en-US" sz="2200" dirty="0" err="1">
                <a:solidFill>
                  <a:schemeClr val="tx1"/>
                </a:solidFill>
              </a:rPr>
              <a:t>c</a:t>
            </a:r>
            <a:r>
              <a:rPr lang="en-US" sz="2200" baseline="30000" dirty="0" err="1">
                <a:solidFill>
                  <a:schemeClr val="tx1"/>
                </a:solidFill>
              </a:rPr>
              <a:t>T</a:t>
            </a:r>
            <a:r>
              <a:rPr lang="en-US" sz="2200" dirty="0" err="1">
                <a:solidFill>
                  <a:schemeClr val="tx1"/>
                </a:solidFill>
              </a:rPr>
              <a:t>x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subject to Ax ≥ b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and 	     x ≥ 0</a:t>
            </a:r>
            <a:endParaRPr lang="en-CA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07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u="sng" dirty="0">
                <a:latin typeface="+mn-lt"/>
              </a:rPr>
              <a:t>Next time</a:t>
            </a:r>
            <a:r>
              <a:rPr lang="en-US" sz="2200" dirty="0">
                <a:latin typeface="+mn-lt"/>
              </a:rPr>
              <a:t>: Applications of LP duality.</a:t>
            </a:r>
          </a:p>
          <a:p>
            <a:r>
              <a:rPr lang="en-US" sz="2200" dirty="0">
                <a:latin typeface="+mn-lt"/>
              </a:rPr>
              <a:t>- A combinatorial algorithm for weighted vertex cover</a:t>
            </a:r>
          </a:p>
          <a:p>
            <a:br>
              <a:rPr lang="en-US" sz="2200" dirty="0">
                <a:latin typeface="+mn-lt"/>
              </a:rPr>
            </a:b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9015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Given a graph G=(V,E) we have a variable x</a:t>
            </a:r>
            <a:r>
              <a:rPr lang="en-US" sz="2000" baseline="-25000" dirty="0"/>
              <a:t>v</a:t>
            </a:r>
            <a:r>
              <a:rPr lang="en-US" sz="2000" dirty="0"/>
              <a:t> for each v ∈V</a:t>
            </a:r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tx1"/>
                </a:solidFill>
              </a:rPr>
              <a:t>≥ </a:t>
            </a:r>
            <a:r>
              <a:rPr lang="en-US" sz="2000" dirty="0"/>
              <a:t>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x</a:t>
            </a:r>
            <a:r>
              <a:rPr lang="en-US" sz="2000" baseline="-25000" dirty="0"/>
              <a:t>v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tx1"/>
                </a:solidFill>
              </a:rPr>
              <a:t>≥ 0</a:t>
            </a:r>
            <a:r>
              <a:rPr lang="en-US" sz="2000" dirty="0"/>
              <a:t> 	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What is the dual of this LP?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If we compute the dual LP, then </a:t>
            </a:r>
            <a:r>
              <a:rPr lang="en-US" sz="2000" dirty="0" err="1"/>
              <a:t>minVC</a:t>
            </a:r>
            <a:r>
              <a:rPr lang="en-US" sz="2000" dirty="0"/>
              <a:t>(G) </a:t>
            </a:r>
            <a:r>
              <a:rPr lang="en-US" sz="2000" dirty="0">
                <a:solidFill>
                  <a:schemeClr val="tx1"/>
                </a:solidFill>
              </a:rPr>
              <a:t>≥ </a:t>
            </a:r>
            <a:r>
              <a:rPr lang="en-US" sz="2000" dirty="0"/>
              <a:t>OPT(primal-LP) </a:t>
            </a:r>
            <a:r>
              <a:rPr lang="en-US" sz="2000" dirty="0">
                <a:solidFill>
                  <a:schemeClr val="tx1"/>
                </a:solidFill>
              </a:rPr>
              <a:t>≥ </a:t>
            </a:r>
            <a:r>
              <a:rPr lang="en-US" sz="2000" dirty="0"/>
              <a:t>OPT(dual-LP)</a:t>
            </a:r>
          </a:p>
          <a:p>
            <a:pPr algn="l"/>
            <a:endParaRPr lang="en-US" sz="2000" dirty="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1543B5B8-EEBA-46DF-995B-56BEB2C05E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476176"/>
              </p:ext>
            </p:extLst>
          </p:nvPr>
        </p:nvGraphicFramePr>
        <p:xfrm>
          <a:off x="4157645" y="4210489"/>
          <a:ext cx="2733367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044636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107241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544774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763484"/>
                  </a:ext>
                </a:extLst>
              </a:tr>
            </a:tbl>
          </a:graphicData>
        </a:graphic>
      </p:graphicFrame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70842224-6ABB-4195-8071-1B7B9D6591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230844"/>
              </p:ext>
            </p:extLst>
          </p:nvPr>
        </p:nvGraphicFramePr>
        <p:xfrm>
          <a:off x="7708774" y="4210488"/>
          <a:ext cx="404036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36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0703F31-5567-4F88-AB4A-02B570A2486B}"/>
              </a:ext>
            </a:extLst>
          </p:cNvPr>
          <p:cNvSpPr txBox="1"/>
          <p:nvPr/>
        </p:nvSpPr>
        <p:spPr>
          <a:xfrm>
            <a:off x="7173191" y="4817855"/>
            <a:ext cx="1140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b=</a:t>
            </a:r>
            <a:endParaRPr lang="en-C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7E5F58-B521-4F77-9014-5745082ED96B}"/>
              </a:ext>
            </a:extLst>
          </p:cNvPr>
          <p:cNvSpPr txBox="1"/>
          <p:nvPr/>
        </p:nvSpPr>
        <p:spPr>
          <a:xfrm>
            <a:off x="3604917" y="4817855"/>
            <a:ext cx="97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A=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80253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Duality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Recall canonical form of a minimization LP</a:t>
            </a:r>
          </a:p>
          <a:p>
            <a:pPr algn="l"/>
            <a:r>
              <a:rPr lang="en-US" sz="2200" u="sng" dirty="0">
                <a:latin typeface="+mn-lt"/>
              </a:rPr>
              <a:t>Input</a:t>
            </a:r>
            <a:r>
              <a:rPr lang="en-US" sz="2200" dirty="0">
                <a:latin typeface="+mn-lt"/>
              </a:rPr>
              <a:t>: </a:t>
            </a:r>
            <a:r>
              <a:rPr lang="en-US" sz="2200" dirty="0" err="1">
                <a:latin typeface="+mn-lt"/>
              </a:rPr>
              <a:t>A∈R</a:t>
            </a:r>
            <a:r>
              <a:rPr lang="en-US" sz="2200" baseline="30000" dirty="0" err="1">
                <a:latin typeface="+mn-lt"/>
              </a:rPr>
              <a:t>MxN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b∈R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c∈R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</a:p>
          <a:p>
            <a:pPr algn="l"/>
            <a:r>
              <a:rPr lang="en-US" sz="2200" dirty="0">
                <a:latin typeface="+mn-lt"/>
              </a:rPr>
              <a:t>	</a:t>
            </a:r>
            <a:r>
              <a:rPr lang="en-US" sz="2200" u="sng" dirty="0">
                <a:latin typeface="+mn-lt"/>
              </a:rPr>
              <a:t>Goal</a:t>
            </a:r>
            <a:r>
              <a:rPr lang="en-US" sz="2200" dirty="0">
                <a:latin typeface="+mn-lt"/>
              </a:rPr>
              <a:t>: find a solution </a:t>
            </a:r>
            <a:r>
              <a:rPr lang="en-US" sz="2200" dirty="0" err="1">
                <a:latin typeface="+mn-lt"/>
              </a:rPr>
              <a:t>x∈R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dirty="0">
                <a:latin typeface="+mn-lt"/>
              </a:rPr>
              <a:t> that </a:t>
            </a:r>
          </a:p>
          <a:p>
            <a:pPr algn="l"/>
            <a:r>
              <a:rPr lang="en-US" sz="2200" dirty="0">
                <a:latin typeface="+mn-lt"/>
              </a:rPr>
              <a:t>	minimize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endParaRPr lang="en-US" sz="2200" baseline="-250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		subject to Ax &gt;=b</a:t>
            </a:r>
          </a:p>
          <a:p>
            <a:pPr algn="l"/>
            <a:r>
              <a:rPr lang="en-US" sz="2200" dirty="0">
                <a:latin typeface="+mn-lt"/>
              </a:rPr>
              <a:t>		and x&gt;=0.</a:t>
            </a:r>
          </a:p>
          <a:p>
            <a:pPr algn="l"/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7253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We said last week that LP can be solved in poly time. But we didn’t prove it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It is easy to see that LP is in NP (the decision version):</a:t>
            </a:r>
          </a:p>
          <a:p>
            <a:pPr algn="l"/>
            <a:r>
              <a:rPr lang="en-US" sz="2200" dirty="0">
                <a:latin typeface="+mn-lt"/>
              </a:rPr>
              <a:t>Is there x satisfying the following: 	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dirty="0">
                <a:latin typeface="+mn-lt"/>
              </a:rPr>
              <a:t> ≤ k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				subject to Ax &gt;=b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				and x&gt;=0.</a:t>
            </a:r>
          </a:p>
          <a:p>
            <a:pPr algn="l"/>
            <a:r>
              <a:rPr lang="en-US" sz="2200" dirty="0">
                <a:latin typeface="+mn-lt"/>
              </a:rPr>
              <a:t>The NP witness will be x satisfying the constraints and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dirty="0">
                <a:latin typeface="+mn-lt"/>
              </a:rPr>
              <a:t> ≤ k.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I’m claiming that LP is in P…</a:t>
            </a:r>
          </a:p>
          <a:p>
            <a:pPr algn="l"/>
            <a:r>
              <a:rPr lang="en-US" sz="2200" dirty="0">
                <a:latin typeface="+mn-lt"/>
              </a:rPr>
              <a:t>If so, I should be able to prove that LP is in </a:t>
            </a:r>
            <a:r>
              <a:rPr lang="en-US" sz="2200" dirty="0" err="1">
                <a:latin typeface="+mn-lt"/>
              </a:rPr>
              <a:t>coNP</a:t>
            </a:r>
            <a:r>
              <a:rPr lang="en-US" sz="2200" dirty="0">
                <a:latin typeface="+mn-lt"/>
              </a:rPr>
              <a:t>, right?</a:t>
            </a:r>
          </a:p>
        </p:txBody>
      </p:sp>
    </p:spTree>
    <p:extLst>
      <p:ext uri="{BB962C8B-B14F-4D97-AF65-F5344CB8AC3E}">
        <p14:creationId xmlns:p14="http://schemas.microsoft.com/office/powerpoint/2010/main" val="385621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u="sng" dirty="0">
                <a:latin typeface="+mn-lt"/>
              </a:rPr>
              <a:t>Today</a:t>
            </a:r>
            <a:r>
              <a:rPr lang="en-US" sz="2200" dirty="0">
                <a:latin typeface="+mn-lt"/>
              </a:rPr>
              <a:t>: We prove that the decision version of LP is in </a:t>
            </a:r>
            <a:r>
              <a:rPr lang="en-US" sz="2200" dirty="0" err="1">
                <a:latin typeface="+mn-lt"/>
              </a:rPr>
              <a:t>coNP</a:t>
            </a:r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It is easy to see that LP is in NP (the decision version):</a:t>
            </a:r>
          </a:p>
          <a:p>
            <a:pPr algn="l"/>
            <a:r>
              <a:rPr lang="en-US" sz="2200" dirty="0">
                <a:latin typeface="+mn-lt"/>
              </a:rPr>
              <a:t>Is there x such that 	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dirty="0">
                <a:latin typeface="+mn-lt"/>
              </a:rPr>
              <a:t> &lt;= k</a:t>
            </a:r>
            <a:br>
              <a:rPr lang="en-US" sz="2200" dirty="0">
                <a:latin typeface="+mn-lt"/>
              </a:rPr>
            </a:b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subject to 	Ax &gt;=b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		and x&gt;=0.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We will see a witness that OPT(LP) ≥ k can be verified in polytime.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We will write another LP that convinces us that OPT(LP) ≥ k.</a:t>
            </a:r>
          </a:p>
        </p:txBody>
      </p:sp>
    </p:spTree>
    <p:extLst>
      <p:ext uri="{BB962C8B-B14F-4D97-AF65-F5344CB8AC3E}">
        <p14:creationId xmlns:p14="http://schemas.microsoft.com/office/powerpoint/2010/main" val="416890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minimize  2x+4y+z </a:t>
            </a:r>
          </a:p>
          <a:p>
            <a:pPr algn="l"/>
            <a:r>
              <a:rPr lang="en-US" sz="2200" dirty="0">
                <a:latin typeface="+mn-lt"/>
              </a:rPr>
              <a:t>Subject to 	2x - y     ≥ 2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	-x + 2y - z ≥ -1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	      4y +z ≥ 1</a:t>
            </a:r>
          </a:p>
          <a:p>
            <a:pPr algn="l"/>
            <a:r>
              <a:rPr lang="en-US" sz="2200" dirty="0">
                <a:latin typeface="+mn-lt"/>
              </a:rPr>
              <a:t>		</a:t>
            </a:r>
            <a:r>
              <a:rPr lang="en-US" sz="2200" dirty="0" err="1">
                <a:latin typeface="+mn-lt"/>
              </a:rPr>
              <a:t>x,y,z</a:t>
            </a:r>
            <a:r>
              <a:rPr lang="en-US" sz="2200" dirty="0">
                <a:latin typeface="+mn-lt"/>
              </a:rPr>
              <a:t> ≥0</a:t>
            </a:r>
          </a:p>
          <a:p>
            <a:pPr algn="l"/>
            <a:r>
              <a:rPr lang="en-US" sz="2200" dirty="0">
                <a:latin typeface="+mn-lt"/>
              </a:rPr>
              <a:t>A feasible solution</a:t>
            </a:r>
          </a:p>
          <a:p>
            <a:pPr algn="l"/>
            <a:r>
              <a:rPr lang="en-US" sz="2200" dirty="0">
                <a:latin typeface="+mn-lt"/>
              </a:rPr>
              <a:t>(</a:t>
            </a:r>
            <a:r>
              <a:rPr lang="en-US" sz="2200" dirty="0" err="1">
                <a:latin typeface="+mn-lt"/>
              </a:rPr>
              <a:t>x,y,z</a:t>
            </a:r>
            <a:r>
              <a:rPr lang="en-US" sz="2200" dirty="0">
                <a:latin typeface="+mn-lt"/>
              </a:rPr>
              <a:t>) = (12/11, 2/11, 3/11)</a:t>
            </a:r>
          </a:p>
          <a:p>
            <a:pPr algn="l"/>
            <a:r>
              <a:rPr lang="en-US" sz="2200" dirty="0">
                <a:latin typeface="+mn-lt"/>
              </a:rPr>
              <a:t>LP-value </a:t>
            </a:r>
            <a:r>
              <a:rPr lang="en-CA" sz="2200">
                <a:solidFill>
                  <a:schemeClr val="tx1"/>
                </a:solidFill>
              </a:rPr>
              <a:t>≤</a:t>
            </a:r>
            <a:r>
              <a:rPr lang="en-US" sz="2200">
                <a:latin typeface="+mn-lt"/>
              </a:rPr>
              <a:t> </a:t>
            </a:r>
            <a:r>
              <a:rPr lang="en-US" sz="2200" dirty="0">
                <a:latin typeface="+mn-lt"/>
              </a:rPr>
              <a:t>35/11 = 3.18181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07D622-947F-4F31-9CF9-0DF85223A56A}"/>
              </a:ext>
            </a:extLst>
          </p:cNvPr>
          <p:cNvSpPr txBox="1"/>
          <p:nvPr/>
        </p:nvSpPr>
        <p:spPr>
          <a:xfrm>
            <a:off x="5300877" y="1360503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1E01AF"/>
                </a:solidFill>
              </a:rPr>
              <a:t>Convince me that OPT(LP) ≥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E27057-03C6-4507-9C4D-7CB932421F2B}"/>
              </a:ext>
            </a:extLst>
          </p:cNvPr>
          <p:cNvSpPr txBox="1"/>
          <p:nvPr/>
        </p:nvSpPr>
        <p:spPr>
          <a:xfrm>
            <a:off x="5300877" y="1929332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1E01AF"/>
                </a:solidFill>
              </a:rPr>
              <a:t>2x + 4y + z ≥ 0 because </a:t>
            </a:r>
            <a:r>
              <a:rPr lang="en-CA" sz="2200" dirty="0" err="1">
                <a:solidFill>
                  <a:srgbClr val="1E01AF"/>
                </a:solidFill>
              </a:rPr>
              <a:t>x,y,z</a:t>
            </a:r>
            <a:r>
              <a:rPr lang="en-CA" sz="2200" dirty="0">
                <a:solidFill>
                  <a:srgbClr val="1E01AF"/>
                </a:solidFill>
              </a:rPr>
              <a:t>&gt;=0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AF0C39-C862-4C56-B257-47E8AB608DA5}"/>
              </a:ext>
            </a:extLst>
          </p:cNvPr>
          <p:cNvSpPr txBox="1"/>
          <p:nvPr/>
        </p:nvSpPr>
        <p:spPr>
          <a:xfrm>
            <a:off x="5300877" y="2847744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6">
                    <a:lumMod val="50000"/>
                  </a:schemeClr>
                </a:solidFill>
              </a:rPr>
              <a:t>Convince me that OPT(LP) ≥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0CC16B-A786-42D8-A472-5D675155A062}"/>
              </a:ext>
            </a:extLst>
          </p:cNvPr>
          <p:cNvSpPr txBox="1"/>
          <p:nvPr/>
        </p:nvSpPr>
        <p:spPr>
          <a:xfrm>
            <a:off x="5318070" y="3364368"/>
            <a:ext cx="4212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6">
                    <a:lumMod val="50000"/>
                  </a:schemeClr>
                </a:solidFill>
              </a:rPr>
              <a:t>Look at the third equation:</a:t>
            </a:r>
          </a:p>
          <a:p>
            <a:r>
              <a:rPr lang="en-US" sz="2200" dirty="0">
                <a:solidFill>
                  <a:schemeClr val="accent6">
                    <a:lumMod val="50000"/>
                  </a:schemeClr>
                </a:solidFill>
              </a:rPr>
              <a:t>2x + 4y + z </a:t>
            </a:r>
            <a:r>
              <a:rPr lang="en-CA" sz="2200" dirty="0">
                <a:solidFill>
                  <a:schemeClr val="accent6">
                    <a:lumMod val="50000"/>
                  </a:schemeClr>
                </a:solidFill>
              </a:rPr>
              <a:t>≥ (4y + z) ≥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795067-A555-43BB-827F-17912526EF51}"/>
              </a:ext>
            </a:extLst>
          </p:cNvPr>
          <p:cNvSpPr txBox="1"/>
          <p:nvPr/>
        </p:nvSpPr>
        <p:spPr>
          <a:xfrm>
            <a:off x="5300877" y="4827223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2">
                    <a:lumMod val="75000"/>
                  </a:schemeClr>
                </a:solidFill>
              </a:rPr>
              <a:t>Convince me that OPT(LP) ≥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B16C89-3848-456B-93AA-E7A8F8E185AA}"/>
              </a:ext>
            </a:extLst>
          </p:cNvPr>
          <p:cNvSpPr txBox="1"/>
          <p:nvPr/>
        </p:nvSpPr>
        <p:spPr>
          <a:xfrm>
            <a:off x="5300877" y="5396052"/>
            <a:ext cx="38897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2">
                    <a:lumMod val="75000"/>
                  </a:schemeClr>
                </a:solidFill>
              </a:rPr>
              <a:t> 2x + 4y + z ≥ (2x-y) + (4y+z) ≥ 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060039-1B9C-4494-BB4C-33822BD87555}"/>
              </a:ext>
            </a:extLst>
          </p:cNvPr>
          <p:cNvSpPr txBox="1"/>
          <p:nvPr/>
        </p:nvSpPr>
        <p:spPr>
          <a:xfrm>
            <a:off x="936145" y="5514957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Convince me that OPT(LP) ≥ 35/11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E71C2-17B9-43F3-8068-1B9429928AB4}"/>
              </a:ext>
            </a:extLst>
          </p:cNvPr>
          <p:cNvSpPr txBox="1"/>
          <p:nvPr/>
        </p:nvSpPr>
        <p:spPr>
          <a:xfrm>
            <a:off x="936145" y="5958421"/>
            <a:ext cx="84244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Let k=2/11.   Then</a:t>
            </a:r>
          </a:p>
          <a:p>
            <a:r>
              <a:rPr lang="en-CA" sz="2200" dirty="0">
                <a:solidFill>
                  <a:srgbClr val="FF0000"/>
                </a:solidFill>
              </a:rPr>
              <a:t>2x + 4y + z = 6k(2x-y) + k(-x+2y-z) + (k+1)*(4y+z)</a:t>
            </a:r>
          </a:p>
          <a:p>
            <a:r>
              <a:rPr lang="en-CA" sz="2200" dirty="0">
                <a:solidFill>
                  <a:srgbClr val="FF0000"/>
                </a:solidFill>
              </a:rPr>
              <a:t>	      = (12/11)*(2x-y) + (2/11)*(-x+2y-z) + (13/11)*(4y+z) ≥ 35/11</a:t>
            </a:r>
          </a:p>
          <a:p>
            <a:endParaRPr lang="en-C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204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minimize  2x+4y+z </a:t>
            </a:r>
          </a:p>
          <a:p>
            <a:pPr algn="l"/>
            <a:r>
              <a:rPr lang="en-US" sz="2200" dirty="0">
                <a:latin typeface="+mn-lt"/>
              </a:rPr>
              <a:t>Subject to 	(1) 2x -    y     ≥  2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	(2) -x + 2y - z ≥ -1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	(3)        4y + z ≥  1</a:t>
            </a:r>
          </a:p>
          <a:p>
            <a:pPr algn="l"/>
            <a:r>
              <a:rPr lang="en-US" sz="2200" dirty="0">
                <a:latin typeface="+mn-lt"/>
              </a:rPr>
              <a:t>		</a:t>
            </a:r>
            <a:r>
              <a:rPr lang="en-US" sz="2200" dirty="0" err="1">
                <a:latin typeface="+mn-lt"/>
              </a:rPr>
              <a:t>x,y,z</a:t>
            </a:r>
            <a:r>
              <a:rPr lang="en-US" sz="2200" dirty="0">
                <a:latin typeface="+mn-lt"/>
              </a:rPr>
              <a:t> ≥ 0</a:t>
            </a:r>
          </a:p>
          <a:p>
            <a:pPr algn="l"/>
            <a:r>
              <a:rPr lang="en-US" sz="2200" dirty="0">
                <a:latin typeface="+mn-lt"/>
              </a:rPr>
              <a:t>So what are we doing here?</a:t>
            </a:r>
          </a:p>
          <a:p>
            <a:pPr algn="l"/>
            <a:r>
              <a:rPr lang="en-US" sz="2200" dirty="0">
                <a:latin typeface="+mn-lt"/>
              </a:rPr>
              <a:t>We are looking for coefficients a,b,c≥0 such that</a:t>
            </a:r>
          </a:p>
          <a:p>
            <a:pPr algn="ctr"/>
            <a:r>
              <a:rPr lang="en-US" sz="2200" dirty="0">
                <a:latin typeface="+mn-lt"/>
              </a:rPr>
              <a:t>2x+4y+z ≥a*(1) + b*(2) + c*(3)</a:t>
            </a:r>
          </a:p>
          <a:p>
            <a:pPr algn="l"/>
            <a:r>
              <a:rPr lang="en-US" sz="2200" dirty="0">
                <a:latin typeface="+mn-lt"/>
              </a:rPr>
              <a:t>If we find such a,b,c≥0, then for any feasible solution the objective function at this solution must be at least 2*a+(-1)*b+1*c.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795067-A555-43BB-827F-17912526EF51}"/>
              </a:ext>
            </a:extLst>
          </p:cNvPr>
          <p:cNvSpPr txBox="1"/>
          <p:nvPr/>
        </p:nvSpPr>
        <p:spPr>
          <a:xfrm>
            <a:off x="4896835" y="1949043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2">
                    <a:lumMod val="75000"/>
                  </a:schemeClr>
                </a:solidFill>
              </a:rPr>
              <a:t>Convince me that OPT(LP) ≥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B16C89-3848-456B-93AA-E7A8F8E185AA}"/>
              </a:ext>
            </a:extLst>
          </p:cNvPr>
          <p:cNvSpPr txBox="1"/>
          <p:nvPr/>
        </p:nvSpPr>
        <p:spPr>
          <a:xfrm>
            <a:off x="4896835" y="2517872"/>
            <a:ext cx="38897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2">
                    <a:lumMod val="75000"/>
                  </a:schemeClr>
                </a:solidFill>
              </a:rPr>
              <a:t> 2x + 4y + z ≥ (2x-y) + (4y+z) ≥ 3</a:t>
            </a:r>
          </a:p>
        </p:txBody>
      </p:sp>
    </p:spTree>
    <p:extLst>
      <p:ext uri="{BB962C8B-B14F-4D97-AF65-F5344CB8AC3E}">
        <p14:creationId xmlns:p14="http://schemas.microsoft.com/office/powerpoint/2010/main" val="10337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200" u="sng" dirty="0">
                    <a:latin typeface="+mn-lt"/>
                  </a:rPr>
                  <a:t>Input</a:t>
                </a:r>
                <a:r>
                  <a:rPr lang="en-US" sz="2200" dirty="0">
                    <a:latin typeface="+mn-lt"/>
                  </a:rPr>
                  <a:t>: </a:t>
                </a:r>
                <a:r>
                  <a:rPr lang="en-US" sz="2200" dirty="0" err="1">
                    <a:latin typeface="+mn-lt"/>
                  </a:rPr>
                  <a:t>A∈R</a:t>
                </a:r>
                <a:r>
                  <a:rPr lang="en-US" sz="2200" baseline="30000" dirty="0" err="1">
                    <a:latin typeface="+mn-lt"/>
                  </a:rPr>
                  <a:t>mnN</a:t>
                </a:r>
                <a:r>
                  <a:rPr lang="en-US" sz="2200" dirty="0">
                    <a:latin typeface="+mn-lt"/>
                  </a:rPr>
                  <a:t>,</a:t>
                </a:r>
                <a:r>
                  <a:rPr lang="en-US" sz="2200" baseline="-25000" dirty="0">
                    <a:latin typeface="+mn-lt"/>
                  </a:rPr>
                  <a:t> </a:t>
                </a:r>
                <a:r>
                  <a:rPr lang="en-US" sz="2200" dirty="0" err="1">
                    <a:latin typeface="+mn-lt"/>
                  </a:rPr>
                  <a:t>b∈R</a:t>
                </a:r>
                <a:r>
                  <a:rPr lang="en-US" sz="2200" baseline="30000" dirty="0" err="1">
                    <a:latin typeface="+mn-lt"/>
                  </a:rPr>
                  <a:t>m</a:t>
                </a:r>
                <a:r>
                  <a:rPr lang="en-US" sz="2200" dirty="0">
                    <a:latin typeface="+mn-lt"/>
                  </a:rPr>
                  <a:t>,</a:t>
                </a:r>
                <a:r>
                  <a:rPr lang="en-US" sz="2200" baseline="-25000" dirty="0">
                    <a:latin typeface="+mn-lt"/>
                  </a:rPr>
                  <a:t> </a:t>
                </a:r>
                <a:r>
                  <a:rPr lang="en-US" sz="2200" dirty="0" err="1">
                    <a:latin typeface="+mn-lt"/>
                  </a:rPr>
                  <a:t>c∈R</a:t>
                </a:r>
                <a:r>
                  <a:rPr lang="en-US" sz="2200" baseline="30000" dirty="0" err="1">
                    <a:latin typeface="+mn-lt"/>
                  </a:rPr>
                  <a:t>n</a:t>
                </a:r>
                <a:r>
                  <a:rPr lang="en-US" sz="2200" baseline="-25000" dirty="0">
                    <a:latin typeface="+mn-lt"/>
                  </a:rPr>
                  <a:t> 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minimize </a:t>
                </a:r>
                <a:r>
                  <a:rPr lang="en-US" sz="2200" dirty="0" err="1">
                    <a:latin typeface="+mn-lt"/>
                  </a:rPr>
                  <a:t>c</a:t>
                </a:r>
                <a:r>
                  <a:rPr lang="en-US" sz="2200" baseline="30000" dirty="0" err="1">
                    <a:latin typeface="+mn-lt"/>
                  </a:rPr>
                  <a:t>T</a:t>
                </a:r>
                <a:r>
                  <a:rPr lang="en-US" sz="2200" dirty="0" err="1">
                    <a:latin typeface="+mn-lt"/>
                  </a:rPr>
                  <a:t>x</a:t>
                </a:r>
                <a:br>
                  <a:rPr lang="en-US" sz="2200" dirty="0">
                    <a:latin typeface="+mn-lt"/>
                  </a:rPr>
                </a:br>
                <a:r>
                  <a:rPr lang="en-US" sz="2200" dirty="0">
                    <a:latin typeface="+mn-lt"/>
                  </a:rPr>
                  <a:t>	subject to Ax ≥ b</a:t>
                </a:r>
                <a:br>
                  <a:rPr lang="en-US" sz="2200" dirty="0">
                    <a:latin typeface="+mn-lt"/>
                  </a:rPr>
                </a:br>
                <a:r>
                  <a:rPr lang="en-US" sz="2200" dirty="0">
                    <a:latin typeface="+mn-lt"/>
                  </a:rPr>
                  <a:t>	and x ≥ 0.</a:t>
                </a:r>
              </a:p>
              <a:p>
                <a:pPr algn="l"/>
                <a:endParaRPr lang="en-US" sz="2200" dirty="0">
                  <a:latin typeface="+mn-lt"/>
                </a:endParaRPr>
              </a:p>
              <a:p>
                <a:pPr algn="l"/>
                <a:r>
                  <a:rPr lang="en-US" sz="2200" dirty="0">
                    <a:latin typeface="+mn-lt"/>
                  </a:rPr>
                  <a:t>For the </a:t>
                </a:r>
                <a:r>
                  <a:rPr lang="en-US" sz="2200" dirty="0" err="1">
                    <a:latin typeface="+mn-lt"/>
                  </a:rPr>
                  <a:t>i’th</a:t>
                </a:r>
                <a:r>
                  <a:rPr lang="en-US" sz="2200" dirty="0">
                    <a:latin typeface="+mn-lt"/>
                  </a:rPr>
                  <a:t> row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dirty="0">
                    <a:latin typeface="+mn-lt"/>
                  </a:rPr>
                  <a:t>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200" dirty="0">
                    <a:latin typeface="+mn-lt"/>
                  </a:rPr>
                  <a:t> define a coefficient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200" dirty="0">
                    <a:latin typeface="+mn-lt"/>
                  </a:rPr>
                  <a:t>.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We want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nary>
                      <m:naryPr>
                        <m:chr m:val="∑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200" dirty="0">
                    <a:latin typeface="+mn-lt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=1…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200" dirty="0">
                    <a:latin typeface="+mn-lt"/>
                  </a:rPr>
                  <a:t>.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If we find such y, then we get a lower bound, showing that for any feasible solution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 dirty="0">
                    <a:latin typeface="+mn-lt"/>
                  </a:rPr>
                  <a:t> it holds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200" dirty="0">
                  <a:latin typeface="+mn-lt"/>
                </a:endParaRP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927" t="-217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567094D0-6ECB-4E16-915C-0F21F1381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910551"/>
              </p:ext>
            </p:extLst>
          </p:nvPr>
        </p:nvGraphicFramePr>
        <p:xfrm>
          <a:off x="5593040" y="2317893"/>
          <a:ext cx="2733367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-4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044636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107241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544774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763484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118E4567-89AC-4688-9C41-ED6A423DEA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292564"/>
              </p:ext>
            </p:extLst>
          </p:nvPr>
        </p:nvGraphicFramePr>
        <p:xfrm>
          <a:off x="9144169" y="2317892"/>
          <a:ext cx="404036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36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2AB33F6-1624-42F3-A1A4-5E2639245FA5}"/>
              </a:ext>
            </a:extLst>
          </p:cNvPr>
          <p:cNvSpPr txBox="1"/>
          <p:nvPr/>
        </p:nvSpPr>
        <p:spPr>
          <a:xfrm>
            <a:off x="8608586" y="2925259"/>
            <a:ext cx="1140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b=</a:t>
            </a:r>
            <a:endParaRPr lang="en-CA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19FC6-1D02-457D-960C-2339D879311C}"/>
              </a:ext>
            </a:extLst>
          </p:cNvPr>
          <p:cNvSpPr txBox="1"/>
          <p:nvPr/>
        </p:nvSpPr>
        <p:spPr>
          <a:xfrm>
            <a:off x="5040312" y="2925259"/>
            <a:ext cx="97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A=</a:t>
            </a:r>
            <a:endParaRPr lang="en-CA" sz="2400" dirty="0"/>
          </a:p>
        </p:txBody>
      </p:sp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B2A7AB5C-656A-4B8E-B4E4-069479085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40071"/>
              </p:ext>
            </p:extLst>
          </p:nvPr>
        </p:nvGraphicFramePr>
        <p:xfrm>
          <a:off x="4346654" y="2301906"/>
          <a:ext cx="394018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018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55CE83A-48B7-456B-8635-C2A12900FC9C}"/>
              </a:ext>
            </a:extLst>
          </p:cNvPr>
          <p:cNvSpPr txBox="1"/>
          <p:nvPr/>
        </p:nvSpPr>
        <p:spPr>
          <a:xfrm>
            <a:off x="3721559" y="2887167"/>
            <a:ext cx="965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y=</a:t>
            </a:r>
            <a:endParaRPr lang="en-CA" sz="2400" dirty="0"/>
          </a:p>
        </p:txBody>
      </p:sp>
      <p:graphicFrame>
        <p:nvGraphicFramePr>
          <p:cNvPr id="14" name="Table 5">
            <a:extLst>
              <a:ext uri="{FF2B5EF4-FFF2-40B4-BE49-F238E27FC236}">
                <a16:creationId xmlns:a16="http://schemas.microsoft.com/office/drawing/2014/main" id="{BDF3236D-84A9-4CA9-9A83-12292F1A83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172948"/>
              </p:ext>
            </p:extLst>
          </p:nvPr>
        </p:nvGraphicFramePr>
        <p:xfrm>
          <a:off x="5529409" y="1375244"/>
          <a:ext cx="2733367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7D0901-AA17-480C-BA4F-8481CE66589A}"/>
              </a:ext>
            </a:extLst>
          </p:cNvPr>
          <p:cNvSpPr txBox="1"/>
          <p:nvPr/>
        </p:nvSpPr>
        <p:spPr>
          <a:xfrm>
            <a:off x="5040312" y="1301098"/>
            <a:ext cx="800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c=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11787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u="sng" dirty="0">
                <a:latin typeface="+mn-lt"/>
              </a:rPr>
              <a:t>Input</a:t>
            </a:r>
            <a:r>
              <a:rPr lang="en-US" sz="2200" dirty="0">
                <a:latin typeface="+mn-lt"/>
              </a:rPr>
              <a:t>: </a:t>
            </a:r>
            <a:r>
              <a:rPr lang="en-US" sz="2200" dirty="0" err="1">
                <a:latin typeface="+mn-lt"/>
              </a:rPr>
              <a:t>A∈R</a:t>
            </a:r>
            <a:r>
              <a:rPr lang="en-US" sz="2200" baseline="30000" dirty="0" err="1">
                <a:latin typeface="+mn-lt"/>
              </a:rPr>
              <a:t>mnN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b∈R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c∈R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baseline="-25000" dirty="0">
                <a:latin typeface="+mn-lt"/>
              </a:rPr>
              <a:t> </a:t>
            </a:r>
          </a:p>
          <a:p>
            <a:pPr algn="l"/>
            <a:r>
              <a:rPr lang="en-US" sz="2200" dirty="0">
                <a:latin typeface="+mn-lt"/>
              </a:rPr>
              <a:t>minimize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subject to Ax ≥ b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and x ≥ 0.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In other words, we are looking for </a:t>
            </a:r>
            <a:r>
              <a:rPr lang="en-US" sz="2200" dirty="0" err="1">
                <a:latin typeface="+mn-lt"/>
              </a:rPr>
              <a:t>y∈R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 such that</a:t>
            </a:r>
          </a:p>
          <a:p>
            <a:pPr algn="l"/>
            <a:r>
              <a:rPr lang="en-US" sz="2200" dirty="0">
                <a:latin typeface="+mn-lt"/>
              </a:rPr>
              <a:t>1) </a:t>
            </a:r>
            <a:r>
              <a:rPr lang="en-US" sz="2200" dirty="0" err="1">
                <a:latin typeface="+mn-lt"/>
              </a:rPr>
              <a:t>y</a:t>
            </a:r>
            <a:r>
              <a:rPr lang="en-US" sz="2200" baseline="-25000" dirty="0" err="1">
                <a:latin typeface="+mn-lt"/>
              </a:rPr>
              <a:t>i</a:t>
            </a:r>
            <a:r>
              <a:rPr lang="en-US" sz="2200" dirty="0">
                <a:latin typeface="+mn-lt"/>
              </a:rPr>
              <a:t>≥ 0 for all </a:t>
            </a:r>
            <a:r>
              <a:rPr lang="en-US" sz="2200" dirty="0" err="1">
                <a:latin typeface="+mn-lt"/>
              </a:rPr>
              <a:t>i</a:t>
            </a:r>
            <a:r>
              <a:rPr lang="en-US" sz="2200" dirty="0">
                <a:latin typeface="+mn-lt"/>
              </a:rPr>
              <a:t>=1…m</a:t>
            </a:r>
          </a:p>
          <a:p>
            <a:pPr algn="l"/>
            <a:r>
              <a:rPr lang="en-US" sz="2200" dirty="0">
                <a:latin typeface="+mn-lt"/>
              </a:rPr>
              <a:t>2) c </a:t>
            </a:r>
            <a:r>
              <a:rPr lang="en-US" sz="2200" dirty="0"/>
              <a:t>≥ </a:t>
            </a:r>
            <a:r>
              <a:rPr lang="en-US" sz="2200" dirty="0" err="1">
                <a:latin typeface="+mn-lt"/>
              </a:rPr>
              <a:t>A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y</a:t>
            </a:r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And our goal is to maximize y</a:t>
            </a:r>
            <a:r>
              <a:rPr lang="en-US" sz="2200" baseline="-25000" dirty="0">
                <a:latin typeface="+mn-lt"/>
              </a:rPr>
              <a:t>1</a:t>
            </a:r>
            <a:r>
              <a:rPr lang="en-US" sz="2200" dirty="0">
                <a:latin typeface="+mn-lt"/>
              </a:rPr>
              <a:t>b</a:t>
            </a:r>
            <a:r>
              <a:rPr lang="en-US" sz="2200" baseline="-25000" dirty="0">
                <a:latin typeface="+mn-lt"/>
              </a:rPr>
              <a:t>1</a:t>
            </a:r>
            <a:r>
              <a:rPr lang="en-US" sz="2200" dirty="0">
                <a:latin typeface="+mn-lt"/>
              </a:rPr>
              <a:t>+ y</a:t>
            </a:r>
            <a:r>
              <a:rPr lang="en-US" sz="2200" baseline="-25000" dirty="0">
                <a:latin typeface="+mn-lt"/>
              </a:rPr>
              <a:t>2</a:t>
            </a:r>
            <a:r>
              <a:rPr lang="en-US" sz="2200" dirty="0">
                <a:latin typeface="+mn-lt"/>
              </a:rPr>
              <a:t>b</a:t>
            </a:r>
            <a:r>
              <a:rPr lang="en-US" sz="2200" baseline="-25000" dirty="0">
                <a:latin typeface="+mn-lt"/>
              </a:rPr>
              <a:t>2</a:t>
            </a:r>
            <a:r>
              <a:rPr lang="en-US" sz="2200" dirty="0">
                <a:latin typeface="+mn-lt"/>
              </a:rPr>
              <a:t>+…</a:t>
            </a:r>
            <a:r>
              <a:rPr lang="en-US" sz="2200" dirty="0" err="1">
                <a:latin typeface="+mn-lt"/>
              </a:rPr>
              <a:t>y</a:t>
            </a:r>
            <a:r>
              <a:rPr lang="en-US" sz="2200" baseline="-25000" dirty="0" err="1">
                <a:latin typeface="+mn-lt"/>
              </a:rPr>
              <a:t>m</a:t>
            </a:r>
            <a:r>
              <a:rPr lang="en-US" sz="2200" dirty="0" err="1">
                <a:latin typeface="+mn-lt"/>
              </a:rPr>
              <a:t>b</a:t>
            </a:r>
            <a:r>
              <a:rPr lang="en-US" sz="2200" baseline="-25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.</a:t>
            </a:r>
          </a:p>
        </p:txBody>
      </p:sp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567094D0-6ECB-4E16-915C-0F21F1381FD0}"/>
              </a:ext>
            </a:extLst>
          </p:cNvPr>
          <p:cNvGraphicFramePr>
            <a:graphicFrameLocks noGrp="1"/>
          </p:cNvGraphicFramePr>
          <p:nvPr/>
        </p:nvGraphicFramePr>
        <p:xfrm>
          <a:off x="5593040" y="2317893"/>
          <a:ext cx="2733367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-4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044636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107241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544774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763484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118E4567-89AC-4688-9C41-ED6A423DEAA4}"/>
              </a:ext>
            </a:extLst>
          </p:cNvPr>
          <p:cNvGraphicFramePr>
            <a:graphicFrameLocks noGrp="1"/>
          </p:cNvGraphicFramePr>
          <p:nvPr/>
        </p:nvGraphicFramePr>
        <p:xfrm>
          <a:off x="9144169" y="2317892"/>
          <a:ext cx="404036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36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2AB33F6-1624-42F3-A1A4-5E2639245FA5}"/>
              </a:ext>
            </a:extLst>
          </p:cNvPr>
          <p:cNvSpPr txBox="1"/>
          <p:nvPr/>
        </p:nvSpPr>
        <p:spPr>
          <a:xfrm>
            <a:off x="8608586" y="2925259"/>
            <a:ext cx="1140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b=</a:t>
            </a:r>
            <a:endParaRPr lang="en-CA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19FC6-1D02-457D-960C-2339D879311C}"/>
              </a:ext>
            </a:extLst>
          </p:cNvPr>
          <p:cNvSpPr txBox="1"/>
          <p:nvPr/>
        </p:nvSpPr>
        <p:spPr>
          <a:xfrm>
            <a:off x="5040312" y="2925259"/>
            <a:ext cx="97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A=</a:t>
            </a:r>
            <a:endParaRPr lang="en-CA" sz="2400" dirty="0"/>
          </a:p>
        </p:txBody>
      </p:sp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B2A7AB5C-656A-4B8E-B4E4-06947908587F}"/>
              </a:ext>
            </a:extLst>
          </p:cNvPr>
          <p:cNvGraphicFramePr>
            <a:graphicFrameLocks noGrp="1"/>
          </p:cNvGraphicFramePr>
          <p:nvPr/>
        </p:nvGraphicFramePr>
        <p:xfrm>
          <a:off x="4346654" y="2301906"/>
          <a:ext cx="394018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018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55CE83A-48B7-456B-8635-C2A12900FC9C}"/>
              </a:ext>
            </a:extLst>
          </p:cNvPr>
          <p:cNvSpPr txBox="1"/>
          <p:nvPr/>
        </p:nvSpPr>
        <p:spPr>
          <a:xfrm>
            <a:off x="3721559" y="2887167"/>
            <a:ext cx="965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y=</a:t>
            </a:r>
            <a:endParaRPr lang="en-CA" sz="2400" dirty="0"/>
          </a:p>
        </p:txBody>
      </p:sp>
      <p:graphicFrame>
        <p:nvGraphicFramePr>
          <p:cNvPr id="14" name="Table 5">
            <a:extLst>
              <a:ext uri="{FF2B5EF4-FFF2-40B4-BE49-F238E27FC236}">
                <a16:creationId xmlns:a16="http://schemas.microsoft.com/office/drawing/2014/main" id="{BDF3236D-84A9-4CA9-9A83-12292F1A83EB}"/>
              </a:ext>
            </a:extLst>
          </p:cNvPr>
          <p:cNvGraphicFramePr>
            <a:graphicFrameLocks noGrp="1"/>
          </p:cNvGraphicFramePr>
          <p:nvPr/>
        </p:nvGraphicFramePr>
        <p:xfrm>
          <a:off x="5529409" y="1375244"/>
          <a:ext cx="2733367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7D0901-AA17-480C-BA4F-8481CE66589A}"/>
              </a:ext>
            </a:extLst>
          </p:cNvPr>
          <p:cNvSpPr txBox="1"/>
          <p:nvPr/>
        </p:nvSpPr>
        <p:spPr>
          <a:xfrm>
            <a:off x="5040312" y="1301098"/>
            <a:ext cx="800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c=</a:t>
            </a:r>
            <a:endParaRPr lang="en-CA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C2FDE9-2719-4BD5-BE3B-5955B5D4EC14}"/>
              </a:ext>
            </a:extLst>
          </p:cNvPr>
          <p:cNvSpPr txBox="1"/>
          <p:nvPr/>
        </p:nvSpPr>
        <p:spPr>
          <a:xfrm>
            <a:off x="6263059" y="5122602"/>
            <a:ext cx="3285146" cy="212365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Dual LP: Find </a:t>
            </a:r>
            <a:r>
              <a:rPr lang="en-CA" sz="2200" dirty="0" err="1">
                <a:solidFill>
                  <a:schemeClr val="tx1"/>
                </a:solidFill>
              </a:rPr>
              <a:t>y∈R</a:t>
            </a:r>
            <a:r>
              <a:rPr lang="en-CA" sz="2200" baseline="30000" dirty="0" err="1">
                <a:solidFill>
                  <a:schemeClr val="tx1"/>
                </a:solidFill>
              </a:rPr>
              <a:t>m</a:t>
            </a:r>
            <a:endParaRPr lang="en-CA" sz="2200" baseline="30000" dirty="0">
              <a:solidFill>
                <a:schemeClr val="tx1"/>
              </a:solidFill>
            </a:endParaRPr>
          </a:p>
          <a:p>
            <a:br>
              <a:rPr lang="en-CA" sz="2200" dirty="0">
                <a:solidFill>
                  <a:schemeClr val="tx1"/>
                </a:solidFill>
              </a:rPr>
            </a:br>
            <a:r>
              <a:rPr lang="en-CA" sz="2200" dirty="0">
                <a:solidFill>
                  <a:schemeClr val="tx1"/>
                </a:solidFill>
              </a:rPr>
              <a:t>Maximize   </a:t>
            </a:r>
            <a:r>
              <a:rPr lang="en-CA" sz="2200" dirty="0" err="1">
                <a:solidFill>
                  <a:schemeClr val="tx1"/>
                </a:solidFill>
              </a:rPr>
              <a:t>b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endParaRPr lang="en-CA" sz="22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>Subject to  	</a:t>
            </a:r>
            <a:r>
              <a:rPr lang="en-CA" sz="2200" dirty="0" err="1">
                <a:solidFill>
                  <a:schemeClr val="tx1"/>
                </a:solidFill>
              </a:rPr>
              <a:t>A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r>
              <a:rPr lang="en-CA" sz="2200" dirty="0">
                <a:solidFill>
                  <a:schemeClr val="tx1"/>
                </a:solidFill>
              </a:rPr>
              <a:t> ≤ c</a:t>
            </a:r>
          </a:p>
          <a:p>
            <a:r>
              <a:rPr lang="en-CA" sz="2200" dirty="0">
                <a:solidFill>
                  <a:schemeClr val="tx1"/>
                </a:solidFill>
              </a:rPr>
              <a:t>		y ≥ 0</a:t>
            </a:r>
          </a:p>
          <a:p>
            <a:endParaRPr lang="en-CA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3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5388</TotalTime>
  <Words>1349</Words>
  <Application>Microsoft Office PowerPoint</Application>
  <PresentationFormat>Custom</PresentationFormat>
  <Paragraphs>283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Albany</vt:lpstr>
      <vt:lpstr>Arial</vt:lpstr>
      <vt:lpstr>Calibri</vt:lpstr>
      <vt:lpstr>Cambria Math</vt:lpstr>
      <vt:lpstr>Times New Roman</vt:lpstr>
      <vt:lpstr>water</vt:lpstr>
      <vt:lpstr>lyt blackandwhite</vt:lpstr>
      <vt:lpstr>PowerPoint Presentation</vt:lpstr>
      <vt:lpstr>PowerPoint Presentation</vt:lpstr>
      <vt:lpstr>LP Duality</vt:lpstr>
      <vt:lpstr>LP Duality</vt:lpstr>
      <vt:lpstr>LP Duality</vt:lpstr>
      <vt:lpstr>LP Duality</vt:lpstr>
      <vt:lpstr>LP Duality</vt:lpstr>
      <vt:lpstr>LP Duality</vt:lpstr>
      <vt:lpstr>LP Duality</vt:lpstr>
      <vt:lpstr>LP Duality</vt:lpstr>
      <vt:lpstr>LP Duality</vt:lpstr>
      <vt:lpstr>LP Duality</vt:lpstr>
      <vt:lpstr>LP for min-weight vertex cover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1547</cp:revision>
  <dcterms:created xsi:type="dcterms:W3CDTF">2017-07-19T12:15:02Z</dcterms:created>
  <dcterms:modified xsi:type="dcterms:W3CDTF">2020-10-21T18:29:09Z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