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256" r:id="rId3"/>
    <p:sldId id="460" r:id="rId4"/>
    <p:sldId id="492" r:id="rId5"/>
    <p:sldId id="480" r:id="rId6"/>
    <p:sldId id="489" r:id="rId7"/>
    <p:sldId id="493" r:id="rId8"/>
    <p:sldId id="508" r:id="rId9"/>
    <p:sldId id="494" r:id="rId10"/>
    <p:sldId id="495" r:id="rId11"/>
    <p:sldId id="465" r:id="rId12"/>
    <p:sldId id="496" r:id="rId13"/>
    <p:sldId id="520" r:id="rId14"/>
    <p:sldId id="519" r:id="rId15"/>
    <p:sldId id="497" r:id="rId16"/>
    <p:sldId id="499" r:id="rId17"/>
    <p:sldId id="498" r:id="rId18"/>
    <p:sldId id="500" r:id="rId19"/>
    <p:sldId id="501" r:id="rId20"/>
    <p:sldId id="502" r:id="rId21"/>
    <p:sldId id="504" r:id="rId22"/>
    <p:sldId id="503" r:id="rId23"/>
    <p:sldId id="505" r:id="rId24"/>
    <p:sldId id="506" r:id="rId25"/>
    <p:sldId id="521" r:id="rId26"/>
    <p:sldId id="507" r:id="rId27"/>
    <p:sldId id="395" r:id="rId28"/>
    <p:sldId id="396" r:id="rId29"/>
    <p:sldId id="397" r:id="rId30"/>
    <p:sldId id="399" r:id="rId31"/>
    <p:sldId id="509" r:id="rId32"/>
    <p:sldId id="510" r:id="rId33"/>
    <p:sldId id="470" r:id="rId34"/>
    <p:sldId id="512" r:id="rId35"/>
    <p:sldId id="513" r:id="rId36"/>
    <p:sldId id="514" r:id="rId37"/>
    <p:sldId id="515" r:id="rId38"/>
    <p:sldId id="516" r:id="rId39"/>
    <p:sldId id="517" r:id="rId40"/>
    <p:sldId id="518" r:id="rId41"/>
    <p:sldId id="398" r:id="rId42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 snapToGrid="0">
      <p:cViewPr varScale="1">
        <p:scale>
          <a:sx n="60" d="100"/>
          <a:sy n="60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053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053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0527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8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03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6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3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164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13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9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91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0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294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4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57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6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55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56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9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786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09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3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35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84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13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50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170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277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6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813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852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01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950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1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0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76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358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4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9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0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110410" y="720720"/>
            <a:ext cx="2070101" cy="575944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00117" y="720720"/>
            <a:ext cx="6057899" cy="575944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8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15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484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23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072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22446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24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37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54068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6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82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37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35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62821" y="684208"/>
            <a:ext cx="2212976" cy="507524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20720" y="684208"/>
            <a:ext cx="6489697" cy="5075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8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6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00117" y="1979611"/>
            <a:ext cx="4063995" cy="4500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6516" y="1979611"/>
            <a:ext cx="4063995" cy="4500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99998" y="719998"/>
            <a:ext cx="8280001" cy="1079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99998" y="1979996"/>
            <a:ext cx="8280001" cy="45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683998"/>
            <a:ext cx="8460001" cy="10234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9998" y="1949043"/>
            <a:ext cx="8855643" cy="3810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39998" y="631872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67361" y="634716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831363" y="634716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19998" y="1445035"/>
            <a:ext cx="8855643" cy="5509200"/>
          </a:xfrm>
        </p:spPr>
        <p:txBody>
          <a:bodyPr>
            <a:spAutoFit/>
          </a:bodyPr>
          <a:lstStyle/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CMPT 409/815</a:t>
            </a:r>
          </a:p>
          <a:p>
            <a:pPr lvl="0" algn="ctr"/>
            <a:b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Algorithms</a:t>
            </a:r>
          </a:p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19, 2020</a:t>
            </a:r>
          </a:p>
          <a:p>
            <a:pPr lvl="0" algn="ctr"/>
            <a:endParaRPr lang="de-DE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36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5090160" y="3362960"/>
            <a:ext cx="1788160" cy="1615440"/>
          </a:xfrm>
          <a:custGeom>
            <a:avLst/>
            <a:gdLst>
              <a:gd name="connsiteX0" fmla="*/ 0 w 1788160"/>
              <a:gd name="connsiteY0" fmla="*/ 1107440 h 1615440"/>
              <a:gd name="connsiteX1" fmla="*/ 406400 w 1788160"/>
              <a:gd name="connsiteY1" fmla="*/ 0 h 1615440"/>
              <a:gd name="connsiteX2" fmla="*/ 1788160 w 1788160"/>
              <a:gd name="connsiteY2" fmla="*/ 10160 h 1615440"/>
              <a:gd name="connsiteX3" fmla="*/ 1778000 w 1788160"/>
              <a:gd name="connsiteY3" fmla="*/ 873760 h 1615440"/>
              <a:gd name="connsiteX4" fmla="*/ 609600 w 1788160"/>
              <a:gd name="connsiteY4" fmla="*/ 1615440 h 1615440"/>
              <a:gd name="connsiteX5" fmla="*/ 0 w 1788160"/>
              <a:gd name="connsiteY5" fmla="*/ 1107440 h 161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8160" h="1615440">
                <a:moveTo>
                  <a:pt x="0" y="1107440"/>
                </a:moveTo>
                <a:lnTo>
                  <a:pt x="406400" y="0"/>
                </a:lnTo>
                <a:lnTo>
                  <a:pt x="1788160" y="10160"/>
                </a:lnTo>
                <a:lnTo>
                  <a:pt x="1778000" y="873760"/>
                </a:lnTo>
                <a:lnTo>
                  <a:pt x="609600" y="1615440"/>
                </a:lnTo>
                <a:lnTo>
                  <a:pt x="0" y="110744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+mn-lt"/>
              </a:rPr>
              <a:t>Goal</a:t>
            </a:r>
            <a:r>
              <a:rPr lang="en-US" sz="2000" dirty="0">
                <a:latin typeface="+mn-lt"/>
              </a:rPr>
              <a:t>: find the feasible area of</a:t>
            </a:r>
            <a:endParaRPr lang="en-US" sz="2000" baseline="-25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Subject to:</a:t>
            </a:r>
          </a:p>
          <a:p>
            <a:pPr algn="l"/>
            <a:r>
              <a:rPr lang="en-US" sz="2000" dirty="0">
                <a:latin typeface="+mn-lt"/>
              </a:rPr>
              <a:t>	</a:t>
            </a:r>
            <a:r>
              <a:rPr lang="en-US" sz="2000" dirty="0" err="1">
                <a:latin typeface="+mn-lt"/>
              </a:rPr>
              <a:t>x+y</a:t>
            </a:r>
            <a:r>
              <a:rPr lang="en-US" sz="2000" dirty="0">
                <a:latin typeface="+mn-lt"/>
              </a:rPr>
              <a:t>&gt;=6</a:t>
            </a:r>
          </a:p>
          <a:p>
            <a:pPr algn="l"/>
            <a:r>
              <a:rPr lang="en-US" sz="2000" dirty="0">
                <a:latin typeface="+mn-lt"/>
              </a:rPr>
              <a:t>	y-2x &lt;= 2</a:t>
            </a:r>
          </a:p>
          <a:p>
            <a:pPr algn="l"/>
            <a:r>
              <a:rPr lang="en-US" sz="2000" dirty="0">
                <a:latin typeface="+mn-lt"/>
              </a:rPr>
              <a:t>	x-2y &lt;= 0</a:t>
            </a:r>
          </a:p>
          <a:p>
            <a:pPr algn="l"/>
            <a:r>
              <a:rPr lang="en-US" sz="2000" dirty="0">
                <a:latin typeface="+mn-lt"/>
              </a:rPr>
              <a:t>	0 &lt;= x &lt;= 10</a:t>
            </a:r>
          </a:p>
          <a:p>
            <a:pPr algn="l"/>
            <a:r>
              <a:rPr lang="en-US" sz="2000" dirty="0">
                <a:latin typeface="+mn-lt"/>
              </a:rPr>
              <a:t>	0 &lt;= y &lt;= 10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91754" y="2514109"/>
            <a:ext cx="2589330" cy="3175491"/>
            <a:chOff x="4691754" y="2514109"/>
            <a:chExt cx="2589330" cy="3175491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876800" y="2844800"/>
              <a:ext cx="20320" cy="284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98640" y="2844800"/>
              <a:ext cx="20320" cy="284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91754" y="2532920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x=0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7577" y="251410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x=10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91280" y="3147814"/>
            <a:ext cx="5162642" cy="2585323"/>
            <a:chOff x="3891280" y="3147814"/>
            <a:chExt cx="5162642" cy="258532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91280" y="3332480"/>
              <a:ext cx="4318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91280" y="5527040"/>
              <a:ext cx="4318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415606" y="3147814"/>
              <a:ext cx="63831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y=10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y=0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86992" y="2239606"/>
            <a:ext cx="1957494" cy="4053006"/>
            <a:chOff x="4386992" y="2239606"/>
            <a:chExt cx="1957494" cy="405300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386992" y="2582031"/>
              <a:ext cx="1370320" cy="371058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420835" y="2239606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y-2x&lt;=2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 rot="12211069" flipH="1">
              <a:off x="5334708" y="3661465"/>
              <a:ext cx="371958" cy="3125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44948" y="3566161"/>
            <a:ext cx="2555755" cy="1833834"/>
            <a:chOff x="3544948" y="3566161"/>
            <a:chExt cx="2555755" cy="183383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064000" y="3566161"/>
              <a:ext cx="2036703" cy="1833834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544948" y="367598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x+y</a:t>
              </a:r>
              <a:r>
                <a:rPr lang="en-US" dirty="0"/>
                <a:t>&gt;=6</a:t>
              </a:r>
            </a:p>
          </p:txBody>
        </p:sp>
        <p:sp>
          <p:nvSpPr>
            <p:cNvPr id="35" name="Right Arrow 34"/>
            <p:cNvSpPr/>
            <p:nvPr/>
          </p:nvSpPr>
          <p:spPr>
            <a:xfrm rot="7785029" flipH="1">
              <a:off x="5287164" y="4338531"/>
              <a:ext cx="407026" cy="3125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ight Arrow 43"/>
          <p:cNvSpPr/>
          <p:nvPr/>
        </p:nvSpPr>
        <p:spPr>
          <a:xfrm rot="19891918" flipH="1">
            <a:off x="6530357" y="2900573"/>
            <a:ext cx="1904925" cy="54478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Feasible area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253443" y="3699322"/>
            <a:ext cx="4495262" cy="2200714"/>
            <a:chOff x="2536214" y="3839504"/>
            <a:chExt cx="4495262" cy="2200714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2536214" y="3915615"/>
              <a:ext cx="3477095" cy="212460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107825" y="3839504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x-2y&lt;=0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3507460" flipH="1">
              <a:off x="4509132" y="4279451"/>
              <a:ext cx="371958" cy="3125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806479" y="479604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(4,2)</a:t>
            </a:r>
          </a:p>
        </p:txBody>
      </p:sp>
    </p:spTree>
    <p:extLst>
      <p:ext uri="{BB962C8B-B14F-4D97-AF65-F5344CB8AC3E}">
        <p14:creationId xmlns:p14="http://schemas.microsoft.com/office/powerpoint/2010/main" val="5426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4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u="sng" dirty="0">
                    <a:latin typeface="+mn-lt"/>
                  </a:rPr>
                  <a:t>Definition</a:t>
                </a:r>
                <a:r>
                  <a:rPr lang="en-US" sz="2200" dirty="0">
                    <a:latin typeface="+mn-lt"/>
                  </a:rPr>
                  <a:t>: A polytope in R</a:t>
                </a:r>
                <a:r>
                  <a:rPr lang="en-US" sz="2200" baseline="30000" dirty="0">
                    <a:latin typeface="+mn-lt"/>
                  </a:rPr>
                  <a:t>n</a:t>
                </a:r>
                <a:r>
                  <a:rPr lang="en-US" sz="2200" dirty="0">
                    <a:latin typeface="+mn-lt"/>
                  </a:rPr>
                  <a:t> is bounded area which is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an intersection of some finite number of halfplanes.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Given a polytope we may consider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its vertices or extremal points.</a:t>
                </a:r>
              </a:p>
              <a:p>
                <a:pPr algn="l"/>
                <a:endParaRPr lang="en-US" sz="2200" u="sng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Definition</a:t>
                </a:r>
                <a:r>
                  <a:rPr lang="en-US" sz="2200" dirty="0">
                    <a:latin typeface="+mn-lt"/>
                  </a:rPr>
                  <a:t>: Fix a polytope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 We say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>
                    <a:latin typeface="+mn-lt"/>
                  </a:rPr>
                  <a:t> is a vertex/extremal point if there exists no two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∈(0,1) </m:t>
                    </m:r>
                  </m:oMath>
                </a14:m>
                <a:r>
                  <a:rPr lang="en-US" sz="2200" dirty="0">
                    <a:latin typeface="+mn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In other words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+mn-lt"/>
                      </a:rPr>
                      <m:t>𝑥</m:t>
                    </m:r>
                  </m:oMath>
                </a14:m>
                <a:r>
                  <a:rPr lang="en-US" sz="2200" dirty="0">
                    <a:latin typeface="+mn-lt"/>
                  </a:rPr>
                  <a:t> does not lie between two other points in the polytope.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Definition</a:t>
                </a:r>
                <a:r>
                  <a:rPr lang="en-US" sz="2200" dirty="0">
                    <a:latin typeface="+mn-lt"/>
                  </a:rPr>
                  <a:t>: Fix a polytope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+mn-lt"/>
                      </a:rPr>
                      <m:t>𝑃</m:t>
                    </m:r>
                    <m:r>
                      <a:rPr lang="en-US" sz="2200" i="1">
                        <a:latin typeface="+mn-lt"/>
                      </a:rPr>
                      <m:t>⊂</m:t>
                    </m:r>
                    <m:sSup>
                      <m:sSupPr>
                        <m:ctrlPr>
                          <a:rPr lang="en-US" sz="2200" i="1">
                            <a:latin typeface="+mn-lt"/>
                          </a:rPr>
                        </m:ctrlPr>
                      </m:sSupPr>
                      <m:e>
                        <m:r>
                          <a:rPr lang="en-US" sz="2200" i="1">
                            <a:latin typeface="+mn-lt"/>
                          </a:rPr>
                          <m:t>𝑅</m:t>
                        </m:r>
                      </m:e>
                      <m:sup>
                        <m:r>
                          <a:rPr lang="en-US" sz="2200" i="1">
                            <a:latin typeface="+mn-lt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 We say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+mn-lt"/>
                      </a:rPr>
                      <m:t>𝑥</m:t>
                    </m:r>
                    <m:r>
                      <a:rPr lang="en-US" sz="2200" i="1">
                        <a:latin typeface="+mn-lt"/>
                      </a:rPr>
                      <m:t>∈</m:t>
                    </m:r>
                    <m:r>
                      <a:rPr lang="en-US" sz="2200" i="1">
                        <a:latin typeface="+mn-lt"/>
                      </a:rPr>
                      <m:t>𝑃</m:t>
                    </m:r>
                  </m:oMath>
                </a14:m>
                <a:r>
                  <a:rPr lang="en-US" sz="2200" dirty="0">
                    <a:latin typeface="+mn-lt"/>
                  </a:rPr>
                  <a:t> is a vertex/extremal point if there exists no vector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+mn-lt"/>
                      </a:rPr>
                      <m:t>𝑣</m:t>
                    </m:r>
                    <m:r>
                      <a:rPr lang="en-US" sz="2200" i="1">
                        <a:latin typeface="+mn-lt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+mn-lt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+mn-lt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+mn-lt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 such that such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+mn-lt"/>
                      </a:rPr>
                      <m:t>𝑥</m:t>
                    </m:r>
                    <m:r>
                      <a:rPr lang="en-US" sz="2200" b="0" i="1" smtClean="0">
                        <a:latin typeface="+mn-lt"/>
                      </a:rPr>
                      <m:t>+</m:t>
                    </m:r>
                    <m:r>
                      <a:rPr lang="en-US" sz="2200" b="0" i="1" smtClean="0">
                        <a:latin typeface="+mn-lt"/>
                      </a:rPr>
                      <m:t>𝑣</m:t>
                    </m:r>
                    <m:r>
                      <a:rPr lang="en-US" sz="2200" b="0" i="1" smtClean="0">
                        <a:latin typeface="+mn-lt"/>
                      </a:rPr>
                      <m:t>∈</m:t>
                    </m:r>
                    <m:r>
                      <a:rPr lang="en-US" sz="2200" b="0" i="1" smtClean="0">
                        <a:latin typeface="+mn-lt"/>
                      </a:rPr>
                      <m:t>𝑃</m:t>
                    </m:r>
                    <m:r>
                      <a:rPr lang="en-US" sz="2200" b="0" i="1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latin typeface="+mn-lt"/>
                      </a:rPr>
                      <m:t>a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+mn-lt"/>
                      </a:rPr>
                      <m:t>nd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+mn-lt"/>
                      </a:rPr>
                      <m:t> </m:t>
                    </m:r>
                    <m:r>
                      <a:rPr lang="en-US" sz="2200" b="0" i="1" smtClean="0">
                        <a:latin typeface="+mn-lt"/>
                      </a:rPr>
                      <m:t>𝑥</m:t>
                    </m:r>
                    <m:r>
                      <a:rPr lang="en-US" sz="2200" b="0" i="1" smtClean="0">
                        <a:latin typeface="+mn-lt"/>
                      </a:rPr>
                      <m:t>−</m:t>
                    </m:r>
                    <m:r>
                      <a:rPr lang="en-US" sz="2200" b="0" i="1" smtClean="0">
                        <a:latin typeface="+mn-lt"/>
                      </a:rPr>
                      <m:t>𝑣</m:t>
                    </m:r>
                    <m:r>
                      <a:rPr lang="en-US" sz="2200" b="0" i="1" smtClean="0">
                        <a:latin typeface="+mn-lt"/>
                      </a:rPr>
                      <m:t>∈</m:t>
                    </m:r>
                    <m:r>
                      <a:rPr lang="en-US" sz="2200" b="0" i="1" smtClean="0">
                        <a:latin typeface="+mn-lt"/>
                      </a:rPr>
                      <m:t>𝑃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b="-67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B77D08-7AB6-46EF-BB34-8AE6561B1FDE}"/>
              </a:ext>
            </a:extLst>
          </p:cNvPr>
          <p:cNvGrpSpPr/>
          <p:nvPr/>
        </p:nvGrpSpPr>
        <p:grpSpPr>
          <a:xfrm>
            <a:off x="6424203" y="1696325"/>
            <a:ext cx="3266770" cy="2404098"/>
            <a:chOff x="4350855" y="2943634"/>
            <a:chExt cx="3266770" cy="2404098"/>
          </a:xfrm>
        </p:grpSpPr>
        <p:sp>
          <p:nvSpPr>
            <p:cNvPr id="54" name="Freeform 53"/>
            <p:cNvSpPr/>
            <p:nvPr/>
          </p:nvSpPr>
          <p:spPr>
            <a:xfrm>
              <a:off x="5090160" y="3362960"/>
              <a:ext cx="1788160" cy="1615440"/>
            </a:xfrm>
            <a:custGeom>
              <a:avLst/>
              <a:gdLst>
                <a:gd name="connsiteX0" fmla="*/ 0 w 1788160"/>
                <a:gd name="connsiteY0" fmla="*/ 1107440 h 1615440"/>
                <a:gd name="connsiteX1" fmla="*/ 406400 w 1788160"/>
                <a:gd name="connsiteY1" fmla="*/ 0 h 1615440"/>
                <a:gd name="connsiteX2" fmla="*/ 1788160 w 1788160"/>
                <a:gd name="connsiteY2" fmla="*/ 10160 h 1615440"/>
                <a:gd name="connsiteX3" fmla="*/ 1778000 w 1788160"/>
                <a:gd name="connsiteY3" fmla="*/ 873760 h 1615440"/>
                <a:gd name="connsiteX4" fmla="*/ 609600 w 1788160"/>
                <a:gd name="connsiteY4" fmla="*/ 1615440 h 1615440"/>
                <a:gd name="connsiteX5" fmla="*/ 0 w 1788160"/>
                <a:gd name="connsiteY5" fmla="*/ 1107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8160" h="1615440">
                  <a:moveTo>
                    <a:pt x="0" y="1107440"/>
                  </a:moveTo>
                  <a:lnTo>
                    <a:pt x="406400" y="0"/>
                  </a:lnTo>
                  <a:lnTo>
                    <a:pt x="1788160" y="10160"/>
                  </a:lnTo>
                  <a:lnTo>
                    <a:pt x="1778000" y="873760"/>
                  </a:lnTo>
                  <a:lnTo>
                    <a:pt x="609600" y="1615440"/>
                  </a:lnTo>
                  <a:lnTo>
                    <a:pt x="0" y="11074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40665" y="4978400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04DF0-D8BC-4D71-8898-1AB16F148435}"/>
                </a:ext>
              </a:extLst>
            </p:cNvPr>
            <p:cNvSpPr txBox="1"/>
            <p:nvPr/>
          </p:nvSpPr>
          <p:spPr>
            <a:xfrm>
              <a:off x="6878320" y="414595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(10,4)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F67652-5223-4E9E-A7BC-757AB2E6866B}"/>
                </a:ext>
              </a:extLst>
            </p:cNvPr>
            <p:cNvSpPr txBox="1"/>
            <p:nvPr/>
          </p:nvSpPr>
          <p:spPr>
            <a:xfrm>
              <a:off x="6754273" y="294363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(10,6)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F4AD69-CBD0-4D4B-939A-96870B08A77A}"/>
                </a:ext>
              </a:extLst>
            </p:cNvPr>
            <p:cNvSpPr txBox="1"/>
            <p:nvPr/>
          </p:nvSpPr>
          <p:spPr>
            <a:xfrm>
              <a:off x="4949998" y="2968631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(4,6)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FCB1F1-C87D-40FF-BDB9-182E72791F58}"/>
                </a:ext>
              </a:extLst>
            </p:cNvPr>
            <p:cNvSpPr txBox="1"/>
            <p:nvPr/>
          </p:nvSpPr>
          <p:spPr>
            <a:xfrm>
              <a:off x="4350855" y="4224040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(3,4)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99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endParaRPr lang="en-US" sz="220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77D08-7AB6-46EF-BB34-8AE6561B1FDE}"/>
              </a:ext>
            </a:extLst>
          </p:cNvPr>
          <p:cNvGrpSpPr/>
          <p:nvPr/>
        </p:nvGrpSpPr>
        <p:grpSpPr>
          <a:xfrm>
            <a:off x="6424203" y="1696325"/>
            <a:ext cx="3266770" cy="2404098"/>
            <a:chOff x="4350855" y="2943634"/>
            <a:chExt cx="3266770" cy="2404098"/>
          </a:xfrm>
        </p:grpSpPr>
        <p:sp>
          <p:nvSpPr>
            <p:cNvPr id="54" name="Freeform 53"/>
            <p:cNvSpPr/>
            <p:nvPr/>
          </p:nvSpPr>
          <p:spPr>
            <a:xfrm>
              <a:off x="5090160" y="3362960"/>
              <a:ext cx="1788160" cy="1615440"/>
            </a:xfrm>
            <a:custGeom>
              <a:avLst/>
              <a:gdLst>
                <a:gd name="connsiteX0" fmla="*/ 0 w 1788160"/>
                <a:gd name="connsiteY0" fmla="*/ 1107440 h 1615440"/>
                <a:gd name="connsiteX1" fmla="*/ 406400 w 1788160"/>
                <a:gd name="connsiteY1" fmla="*/ 0 h 1615440"/>
                <a:gd name="connsiteX2" fmla="*/ 1788160 w 1788160"/>
                <a:gd name="connsiteY2" fmla="*/ 10160 h 1615440"/>
                <a:gd name="connsiteX3" fmla="*/ 1778000 w 1788160"/>
                <a:gd name="connsiteY3" fmla="*/ 873760 h 1615440"/>
                <a:gd name="connsiteX4" fmla="*/ 609600 w 1788160"/>
                <a:gd name="connsiteY4" fmla="*/ 1615440 h 1615440"/>
                <a:gd name="connsiteX5" fmla="*/ 0 w 1788160"/>
                <a:gd name="connsiteY5" fmla="*/ 1107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8160" h="1615440">
                  <a:moveTo>
                    <a:pt x="0" y="1107440"/>
                  </a:moveTo>
                  <a:lnTo>
                    <a:pt x="406400" y="0"/>
                  </a:lnTo>
                  <a:lnTo>
                    <a:pt x="1788160" y="10160"/>
                  </a:lnTo>
                  <a:lnTo>
                    <a:pt x="1778000" y="873760"/>
                  </a:lnTo>
                  <a:lnTo>
                    <a:pt x="609600" y="1615440"/>
                  </a:lnTo>
                  <a:lnTo>
                    <a:pt x="0" y="11074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40665" y="4978400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04DF0-D8BC-4D71-8898-1AB16F148435}"/>
                </a:ext>
              </a:extLst>
            </p:cNvPr>
            <p:cNvSpPr txBox="1"/>
            <p:nvPr/>
          </p:nvSpPr>
          <p:spPr>
            <a:xfrm>
              <a:off x="6878320" y="414595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(10,4)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F67652-5223-4E9E-A7BC-757AB2E6866B}"/>
                </a:ext>
              </a:extLst>
            </p:cNvPr>
            <p:cNvSpPr txBox="1"/>
            <p:nvPr/>
          </p:nvSpPr>
          <p:spPr>
            <a:xfrm>
              <a:off x="6754273" y="294363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(10,6)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F4AD69-CBD0-4D4B-939A-96870B08A77A}"/>
                </a:ext>
              </a:extLst>
            </p:cNvPr>
            <p:cNvSpPr txBox="1"/>
            <p:nvPr/>
          </p:nvSpPr>
          <p:spPr>
            <a:xfrm>
              <a:off x="4949998" y="2968631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(4,6)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FCB1F1-C87D-40FF-BDB9-182E72791F58}"/>
                </a:ext>
              </a:extLst>
            </p:cNvPr>
            <p:cNvSpPr txBox="1"/>
            <p:nvPr/>
          </p:nvSpPr>
          <p:spPr>
            <a:xfrm>
              <a:off x="4350855" y="4224040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(3,4)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2EB00F-5674-40F4-A7A3-2B263B082703}"/>
              </a:ext>
            </a:extLst>
          </p:cNvPr>
          <p:cNvCxnSpPr/>
          <p:nvPr/>
        </p:nvCxnSpPr>
        <p:spPr>
          <a:xfrm flipH="1">
            <a:off x="2434993" y="2976731"/>
            <a:ext cx="1031221" cy="146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FFD0C-CC35-4ABE-9B9D-10DC80A1F0C3}"/>
              </a:ext>
            </a:extLst>
          </p:cNvPr>
          <p:cNvCxnSpPr/>
          <p:nvPr/>
        </p:nvCxnSpPr>
        <p:spPr>
          <a:xfrm>
            <a:off x="3466214" y="2976731"/>
            <a:ext cx="2615609" cy="1123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C626B5-0987-41AF-8C1E-F19A341A4BA3}"/>
              </a:ext>
            </a:extLst>
          </p:cNvPr>
          <p:cNvCxnSpPr/>
          <p:nvPr/>
        </p:nvCxnSpPr>
        <p:spPr>
          <a:xfrm flipH="1">
            <a:off x="2434993" y="4100423"/>
            <a:ext cx="3646830" cy="343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ECEAFC0-7604-4397-A1F5-F577928B37CC}"/>
              </a:ext>
            </a:extLst>
          </p:cNvPr>
          <p:cNvSpPr/>
          <p:nvPr/>
        </p:nvSpPr>
        <p:spPr>
          <a:xfrm>
            <a:off x="4572000" y="3346063"/>
            <a:ext cx="159488" cy="237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1353E5-B863-4CF3-AA41-DA900559817C}"/>
              </a:ext>
            </a:extLst>
          </p:cNvPr>
          <p:cNvCxnSpPr>
            <a:cxnSpLocks/>
          </p:cNvCxnSpPr>
          <p:nvPr/>
        </p:nvCxnSpPr>
        <p:spPr>
          <a:xfrm flipH="1" flipV="1">
            <a:off x="4284921" y="3320551"/>
            <a:ext cx="287080" cy="113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6CD0CA-D1B9-4125-943A-65996C2832A8}"/>
              </a:ext>
            </a:extLst>
          </p:cNvPr>
          <p:cNvCxnSpPr>
            <a:cxnSpLocks/>
          </p:cNvCxnSpPr>
          <p:nvPr/>
        </p:nvCxnSpPr>
        <p:spPr>
          <a:xfrm>
            <a:off x="4739987" y="3527927"/>
            <a:ext cx="332702" cy="182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DEF86A-D5C9-41C7-9F4D-3D49824F93A4}"/>
              </a:ext>
            </a:extLst>
          </p:cNvPr>
          <p:cNvSpPr txBox="1"/>
          <p:nvPr/>
        </p:nvSpPr>
        <p:spPr>
          <a:xfrm>
            <a:off x="3949561" y="2862871"/>
            <a:ext cx="224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an extremal point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33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u="sng" dirty="0">
                    <a:latin typeface="+mn-lt"/>
                  </a:rPr>
                  <a:t>Definition</a:t>
                </a:r>
                <a:r>
                  <a:rPr lang="en-US" sz="2200" dirty="0">
                    <a:latin typeface="+mn-lt"/>
                  </a:rPr>
                  <a:t>: A polytope in R</a:t>
                </a:r>
                <a:r>
                  <a:rPr lang="en-US" sz="2200" baseline="30000" dirty="0">
                    <a:latin typeface="+mn-lt"/>
                  </a:rPr>
                  <a:t>n</a:t>
                </a:r>
                <a:r>
                  <a:rPr lang="en-US" sz="2200" dirty="0">
                    <a:latin typeface="+mn-lt"/>
                  </a:rPr>
                  <a:t> is bounded area which is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an intersection of some finite number of halfplanes.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Given a polytope we may consider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its vertices or extremal points.</a:t>
                </a:r>
              </a:p>
              <a:p>
                <a:pPr algn="l"/>
                <a:endParaRPr lang="en-US" sz="2200" u="sng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Definition</a:t>
                </a:r>
                <a:r>
                  <a:rPr lang="en-US" sz="2200" dirty="0">
                    <a:latin typeface="+mn-lt"/>
                  </a:rPr>
                  <a:t>: Fix a polytope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+mn-lt"/>
                      </a:rPr>
                      <m:t>𝑃</m:t>
                    </m:r>
                    <m:r>
                      <a:rPr lang="en-US" sz="2200" i="1">
                        <a:latin typeface="+mn-lt"/>
                      </a:rPr>
                      <m:t>⊂</m:t>
                    </m:r>
                    <m:sSup>
                      <m:sSupPr>
                        <m:ctrlPr>
                          <a:rPr lang="en-US" sz="2200" i="1">
                            <a:latin typeface="+mn-lt"/>
                          </a:rPr>
                        </m:ctrlPr>
                      </m:sSupPr>
                      <m:e>
                        <m:r>
                          <a:rPr lang="en-US" sz="2200" i="1">
                            <a:latin typeface="+mn-lt"/>
                          </a:rPr>
                          <m:t>𝑅</m:t>
                        </m:r>
                      </m:e>
                      <m:sup>
                        <m:r>
                          <a:rPr lang="en-US" sz="2200" i="1">
                            <a:latin typeface="+mn-lt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 We say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+mn-lt"/>
                      </a:rPr>
                      <m:t>𝑥</m:t>
                    </m:r>
                    <m:r>
                      <a:rPr lang="en-US" sz="2200" i="1">
                        <a:latin typeface="+mn-lt"/>
                      </a:rPr>
                      <m:t>∈</m:t>
                    </m:r>
                    <m:r>
                      <a:rPr lang="en-US" sz="2200" i="1">
                        <a:latin typeface="+mn-lt"/>
                      </a:rPr>
                      <m:t>𝑃</m:t>
                    </m:r>
                  </m:oMath>
                </a14:m>
                <a:r>
                  <a:rPr lang="en-US" sz="2200" dirty="0">
                    <a:latin typeface="+mn-lt"/>
                  </a:rPr>
                  <a:t> is a vertex/extremal point if there exists no vector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+mn-lt"/>
                      </a:rPr>
                      <m:t>𝑣</m:t>
                    </m:r>
                    <m:r>
                      <a:rPr lang="en-US" sz="2200" i="1">
                        <a:latin typeface="+mn-lt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+mn-lt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+mn-lt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+mn-lt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 such that such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+mn-lt"/>
                      </a:rPr>
                      <m:t>𝑥</m:t>
                    </m:r>
                    <m:r>
                      <a:rPr lang="en-US" sz="2200" b="0" i="1" smtClean="0">
                        <a:latin typeface="+mn-lt"/>
                      </a:rPr>
                      <m:t>+</m:t>
                    </m:r>
                    <m:r>
                      <a:rPr lang="en-US" sz="2200" b="0" i="1" smtClean="0">
                        <a:latin typeface="+mn-lt"/>
                      </a:rPr>
                      <m:t>𝑣</m:t>
                    </m:r>
                    <m:r>
                      <a:rPr lang="en-US" sz="2200" b="0" i="1" smtClean="0">
                        <a:latin typeface="+mn-lt"/>
                      </a:rPr>
                      <m:t>∈</m:t>
                    </m:r>
                    <m:r>
                      <a:rPr lang="en-US" sz="2200" b="0" i="1" smtClean="0">
                        <a:latin typeface="+mn-lt"/>
                      </a:rPr>
                      <m:t>𝑃</m:t>
                    </m:r>
                    <m:r>
                      <a:rPr lang="en-US" sz="2200" b="0" i="1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latin typeface="+mn-lt"/>
                      </a:rPr>
                      <m:t>a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+mn-lt"/>
                      </a:rPr>
                      <m:t>nd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+mn-lt"/>
                      </a:rPr>
                      <m:t> </m:t>
                    </m:r>
                    <m:r>
                      <a:rPr lang="en-US" sz="2200" b="0" i="1" smtClean="0">
                        <a:latin typeface="+mn-lt"/>
                      </a:rPr>
                      <m:t>𝑥</m:t>
                    </m:r>
                    <m:r>
                      <a:rPr lang="en-US" sz="2200" b="0" i="1" smtClean="0">
                        <a:latin typeface="+mn-lt"/>
                      </a:rPr>
                      <m:t>−</m:t>
                    </m:r>
                    <m:r>
                      <a:rPr lang="en-US" sz="2200" b="0" i="1" smtClean="0">
                        <a:latin typeface="+mn-lt"/>
                      </a:rPr>
                      <m:t>𝑣</m:t>
                    </m:r>
                    <m:r>
                      <a:rPr lang="en-US" sz="2200" b="0" i="1" smtClean="0">
                        <a:latin typeface="+mn-lt"/>
                      </a:rPr>
                      <m:t>∈</m:t>
                    </m:r>
                    <m:r>
                      <a:rPr lang="en-US" sz="2200" b="0" i="1" smtClean="0">
                        <a:latin typeface="+mn-lt"/>
                      </a:rPr>
                      <m:t>𝑃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Definition</a:t>
                </a:r>
                <a:r>
                  <a:rPr lang="en-US" sz="2200" dirty="0">
                    <a:latin typeface="+mn-lt"/>
                  </a:rPr>
                  <a:t>: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 defined their convex hull as </a:t>
                </a:r>
                <a:br>
                  <a:rPr lang="en-US" sz="2200" i="1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)={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:∃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≥0 , ∑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 , ∑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B77D08-7AB6-46EF-BB34-8AE6561B1FDE}"/>
              </a:ext>
            </a:extLst>
          </p:cNvPr>
          <p:cNvGrpSpPr/>
          <p:nvPr/>
        </p:nvGrpSpPr>
        <p:grpSpPr>
          <a:xfrm>
            <a:off x="6424203" y="1696325"/>
            <a:ext cx="3266770" cy="2404098"/>
            <a:chOff x="4350855" y="2943634"/>
            <a:chExt cx="3266770" cy="2404098"/>
          </a:xfrm>
        </p:grpSpPr>
        <p:sp>
          <p:nvSpPr>
            <p:cNvPr id="54" name="Freeform 53"/>
            <p:cNvSpPr/>
            <p:nvPr/>
          </p:nvSpPr>
          <p:spPr>
            <a:xfrm>
              <a:off x="5090160" y="3362960"/>
              <a:ext cx="1788160" cy="1615440"/>
            </a:xfrm>
            <a:custGeom>
              <a:avLst/>
              <a:gdLst>
                <a:gd name="connsiteX0" fmla="*/ 0 w 1788160"/>
                <a:gd name="connsiteY0" fmla="*/ 1107440 h 1615440"/>
                <a:gd name="connsiteX1" fmla="*/ 406400 w 1788160"/>
                <a:gd name="connsiteY1" fmla="*/ 0 h 1615440"/>
                <a:gd name="connsiteX2" fmla="*/ 1788160 w 1788160"/>
                <a:gd name="connsiteY2" fmla="*/ 10160 h 1615440"/>
                <a:gd name="connsiteX3" fmla="*/ 1778000 w 1788160"/>
                <a:gd name="connsiteY3" fmla="*/ 873760 h 1615440"/>
                <a:gd name="connsiteX4" fmla="*/ 609600 w 1788160"/>
                <a:gd name="connsiteY4" fmla="*/ 1615440 h 1615440"/>
                <a:gd name="connsiteX5" fmla="*/ 0 w 1788160"/>
                <a:gd name="connsiteY5" fmla="*/ 1107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8160" h="1615440">
                  <a:moveTo>
                    <a:pt x="0" y="1107440"/>
                  </a:moveTo>
                  <a:lnTo>
                    <a:pt x="406400" y="0"/>
                  </a:lnTo>
                  <a:lnTo>
                    <a:pt x="1788160" y="10160"/>
                  </a:lnTo>
                  <a:lnTo>
                    <a:pt x="1778000" y="873760"/>
                  </a:lnTo>
                  <a:lnTo>
                    <a:pt x="609600" y="1615440"/>
                  </a:lnTo>
                  <a:lnTo>
                    <a:pt x="0" y="11074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40665" y="4978400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04DF0-D8BC-4D71-8898-1AB16F148435}"/>
                </a:ext>
              </a:extLst>
            </p:cNvPr>
            <p:cNvSpPr txBox="1"/>
            <p:nvPr/>
          </p:nvSpPr>
          <p:spPr>
            <a:xfrm>
              <a:off x="6878320" y="414595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(10,4)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F67652-5223-4E9E-A7BC-757AB2E6866B}"/>
                </a:ext>
              </a:extLst>
            </p:cNvPr>
            <p:cNvSpPr txBox="1"/>
            <p:nvPr/>
          </p:nvSpPr>
          <p:spPr>
            <a:xfrm>
              <a:off x="6754273" y="294363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(10,6)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F4AD69-CBD0-4D4B-939A-96870B08A77A}"/>
                </a:ext>
              </a:extLst>
            </p:cNvPr>
            <p:cNvSpPr txBox="1"/>
            <p:nvPr/>
          </p:nvSpPr>
          <p:spPr>
            <a:xfrm>
              <a:off x="4949998" y="2968631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(4,6)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FCB1F1-C87D-40FF-BDB9-182E72791F58}"/>
                </a:ext>
              </a:extLst>
            </p:cNvPr>
            <p:cNvSpPr txBox="1"/>
            <p:nvPr/>
          </p:nvSpPr>
          <p:spPr>
            <a:xfrm>
              <a:off x="4350855" y="4224040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(3,4)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8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u="sng" dirty="0">
                    <a:latin typeface="+mn-lt"/>
                  </a:rPr>
                  <a:t>Definition</a:t>
                </a:r>
                <a:r>
                  <a:rPr lang="en-US" sz="2200" dirty="0">
                    <a:latin typeface="+mn-lt"/>
                  </a:rPr>
                  <a:t>: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 defined their convex hull as </a:t>
                </a:r>
                <a:br>
                  <a:rPr lang="en-US" sz="2200" i="1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)={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:∃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≥0 , ∑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 , ∑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b="0" i="1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Fact1</a:t>
                </a:r>
                <a:r>
                  <a:rPr lang="en-US" sz="2200" dirty="0">
                    <a:latin typeface="+mn-lt"/>
                  </a:rPr>
                  <a:t>: Fix a polytope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br>
                  <a:rPr lang="en-US" sz="2200" b="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be its extremal points. Then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Fact2</a:t>
                </a:r>
                <a:r>
                  <a:rPr lang="en-US" sz="2200" dirty="0">
                    <a:latin typeface="+mn-lt"/>
                  </a:rPr>
                  <a:t>: For any polytope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>
                    <a:latin typeface="+mn-lt"/>
                  </a:rPr>
                  <a:t> and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i="1" dirty="0">
                    <a:latin typeface="+mn-lt"/>
                  </a:rPr>
                  <a:t>, </a:t>
                </a:r>
                <a:br>
                  <a:rPr lang="en-US" sz="2200" i="1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if we want to solve the LP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>
                    <a:latin typeface="+mn-lt"/>
                  </a:rPr>
                  <a:t>,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then the optimum is achieved on some vertex.</a:t>
                </a: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Therefore, in order to solve an LP it suffices to go over all vertices.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b="-34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B77D08-7AB6-46EF-BB34-8AE6561B1FDE}"/>
              </a:ext>
            </a:extLst>
          </p:cNvPr>
          <p:cNvGrpSpPr/>
          <p:nvPr/>
        </p:nvGrpSpPr>
        <p:grpSpPr>
          <a:xfrm>
            <a:off x="6308871" y="3036028"/>
            <a:ext cx="3266770" cy="2404098"/>
            <a:chOff x="4350855" y="2943634"/>
            <a:chExt cx="3266770" cy="2404098"/>
          </a:xfrm>
        </p:grpSpPr>
        <p:sp>
          <p:nvSpPr>
            <p:cNvPr id="54" name="Freeform 53"/>
            <p:cNvSpPr/>
            <p:nvPr/>
          </p:nvSpPr>
          <p:spPr>
            <a:xfrm>
              <a:off x="5090160" y="3362960"/>
              <a:ext cx="1788160" cy="1615440"/>
            </a:xfrm>
            <a:custGeom>
              <a:avLst/>
              <a:gdLst>
                <a:gd name="connsiteX0" fmla="*/ 0 w 1788160"/>
                <a:gd name="connsiteY0" fmla="*/ 1107440 h 1615440"/>
                <a:gd name="connsiteX1" fmla="*/ 406400 w 1788160"/>
                <a:gd name="connsiteY1" fmla="*/ 0 h 1615440"/>
                <a:gd name="connsiteX2" fmla="*/ 1788160 w 1788160"/>
                <a:gd name="connsiteY2" fmla="*/ 10160 h 1615440"/>
                <a:gd name="connsiteX3" fmla="*/ 1778000 w 1788160"/>
                <a:gd name="connsiteY3" fmla="*/ 873760 h 1615440"/>
                <a:gd name="connsiteX4" fmla="*/ 609600 w 1788160"/>
                <a:gd name="connsiteY4" fmla="*/ 1615440 h 1615440"/>
                <a:gd name="connsiteX5" fmla="*/ 0 w 1788160"/>
                <a:gd name="connsiteY5" fmla="*/ 1107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8160" h="1615440">
                  <a:moveTo>
                    <a:pt x="0" y="1107440"/>
                  </a:moveTo>
                  <a:lnTo>
                    <a:pt x="406400" y="0"/>
                  </a:lnTo>
                  <a:lnTo>
                    <a:pt x="1788160" y="10160"/>
                  </a:lnTo>
                  <a:lnTo>
                    <a:pt x="1778000" y="873760"/>
                  </a:lnTo>
                  <a:lnTo>
                    <a:pt x="609600" y="1615440"/>
                  </a:lnTo>
                  <a:lnTo>
                    <a:pt x="0" y="11074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40665" y="4978400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04DF0-D8BC-4D71-8898-1AB16F148435}"/>
                </a:ext>
              </a:extLst>
            </p:cNvPr>
            <p:cNvSpPr txBox="1"/>
            <p:nvPr/>
          </p:nvSpPr>
          <p:spPr>
            <a:xfrm>
              <a:off x="6878320" y="414595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(10,4)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F67652-5223-4E9E-A7BC-757AB2E6866B}"/>
                </a:ext>
              </a:extLst>
            </p:cNvPr>
            <p:cNvSpPr txBox="1"/>
            <p:nvPr/>
          </p:nvSpPr>
          <p:spPr>
            <a:xfrm>
              <a:off x="6754273" y="294363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(10,6)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F4AD69-CBD0-4D4B-939A-96870B08A77A}"/>
                </a:ext>
              </a:extLst>
            </p:cNvPr>
            <p:cNvSpPr txBox="1"/>
            <p:nvPr/>
          </p:nvSpPr>
          <p:spPr>
            <a:xfrm>
              <a:off x="4949998" y="2968631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(4,6)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FCB1F1-C87D-40FF-BDB9-182E72791F58}"/>
                </a:ext>
              </a:extLst>
            </p:cNvPr>
            <p:cNvSpPr txBox="1"/>
            <p:nvPr/>
          </p:nvSpPr>
          <p:spPr>
            <a:xfrm>
              <a:off x="4350855" y="4224040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(3,4)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A30E68-9CB2-4399-B5A9-ACD0AD670343}"/>
              </a:ext>
            </a:extLst>
          </p:cNvPr>
          <p:cNvGrpSpPr/>
          <p:nvPr/>
        </p:nvGrpSpPr>
        <p:grpSpPr>
          <a:xfrm>
            <a:off x="5845517" y="4538822"/>
            <a:ext cx="3923803" cy="1909870"/>
            <a:chOff x="3412900" y="4345947"/>
            <a:chExt cx="3923803" cy="19098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6742CD-E639-46C9-822C-DB8B5AABAE03}"/>
                </a:ext>
              </a:extLst>
            </p:cNvPr>
            <p:cNvGrpSpPr/>
            <p:nvPr/>
          </p:nvGrpSpPr>
          <p:grpSpPr>
            <a:xfrm>
              <a:off x="3412900" y="4345947"/>
              <a:ext cx="3194394" cy="1726201"/>
              <a:chOff x="3412900" y="4345947"/>
              <a:chExt cx="3194394" cy="172620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031414D-01E5-4610-A6C2-10DFC072FA17}"/>
                  </a:ext>
                </a:extLst>
              </p:cNvPr>
              <p:cNvCxnSpPr/>
              <p:nvPr/>
            </p:nvCxnSpPr>
            <p:spPr>
              <a:xfrm>
                <a:off x="3412900" y="5036827"/>
                <a:ext cx="3164637" cy="10353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D2D838D-F10E-4277-8ED5-E1CF6A5C8472}"/>
                  </a:ext>
                </a:extLst>
              </p:cNvPr>
              <p:cNvCxnSpPr/>
              <p:nvPr/>
            </p:nvCxnSpPr>
            <p:spPr>
              <a:xfrm>
                <a:off x="3544980" y="4681227"/>
                <a:ext cx="3041994" cy="9951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D87FE68-2465-4AA7-A2F5-F1E7D00C9040}"/>
                  </a:ext>
                </a:extLst>
              </p:cNvPr>
              <p:cNvCxnSpPr/>
              <p:nvPr/>
            </p:nvCxnSpPr>
            <p:spPr>
              <a:xfrm>
                <a:off x="3565300" y="4345947"/>
                <a:ext cx="3041994" cy="9951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5A2FFD-A4E1-40C3-8F6B-D59BCED7C6D9}"/>
                </a:ext>
              </a:extLst>
            </p:cNvPr>
            <p:cNvSpPr txBox="1"/>
            <p:nvPr/>
          </p:nvSpPr>
          <p:spPr>
            <a:xfrm>
              <a:off x="6489996" y="5163210"/>
              <a:ext cx="846707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i="1" dirty="0"/>
                <a:t>2x+3y=14</a:t>
              </a:r>
              <a:br>
                <a:rPr lang="en-US" sz="1300" b="1" i="1" dirty="0"/>
              </a:br>
              <a:endParaRPr lang="en-US" sz="1300" b="1" i="1" dirty="0"/>
            </a:p>
            <a:p>
              <a:r>
                <a:rPr lang="en-US" sz="1300" b="1" i="1" dirty="0"/>
                <a:t>2x+3y=7</a:t>
              </a:r>
            </a:p>
            <a:p>
              <a:endParaRPr lang="en-US" sz="1300" b="1" i="1" dirty="0"/>
            </a:p>
            <a:p>
              <a:r>
                <a:rPr lang="en-US" sz="1300" b="1" i="1" dirty="0"/>
                <a:t>2x+3y=0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8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Back to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min cost perfect matching in bipartite graphs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7340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Min-cost perfect matching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>
                    <a:latin typeface="+mn-lt"/>
                  </a:rPr>
                  <a:t>Fix a bipartite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br>
                  <a:rPr lang="en-US" sz="2200" b="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and weights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Think of a matching M in G as a vector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sz="2200" baseline="-250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For example, the matching M={1,4,5,6} corresponds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to the vector x={1,0,0,1,1,1}.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Q</a:t>
                </a:r>
                <a:r>
                  <a:rPr lang="en-US" sz="2200" dirty="0">
                    <a:latin typeface="+mn-lt"/>
                  </a:rPr>
                  <a:t>: What are the conditions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+mn-lt"/>
                  </a:rPr>
                  <a:t> satisfies?</a:t>
                </a:r>
              </a:p>
              <a:p>
                <a:pPr algn="l"/>
                <a:r>
                  <a:rPr lang="en-US" sz="2200" b="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b="0" dirty="0">
                    <a:latin typeface="+mn-lt"/>
                  </a:rPr>
                  <a:t> – we choose n edges	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latin typeface="+mn-lt"/>
                  </a:rPr>
                  <a:t> for each vertex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+mn-lt"/>
                  </a:rPr>
                  <a:t> for each vertex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b="-51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8B89F8EE-DB58-46C3-9CEC-D84B51217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685" y="1184586"/>
            <a:ext cx="2549940" cy="28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4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>
                    <a:latin typeface="+mn-lt"/>
                  </a:rPr>
                  <a:t>Fix a bipartite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br>
                  <a:rPr lang="en-US" sz="2200" b="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and weights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𝑐𝑜𝑛𝑠𝑡𝑟𝑎𝑖𝑛𝑡𝑠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𝑏𝑒𝑙𝑜𝑤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b="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b="0" dirty="0">
                    <a:latin typeface="+mn-lt"/>
                  </a:rPr>
                  <a:t> – we choose n edges	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latin typeface="+mn-lt"/>
                  </a:rPr>
                  <a:t> for each vertex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+mn-lt"/>
                  </a:rPr>
                  <a:t> for each vertex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𝑐𝑜𝑟𝑟𝑒𝑠𝑝𝑜𝑛𝑑𝑠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𝑝𝑒𝑟𝑓𝑒𝑐𝑡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𝑚𝑎𝑡𝑐h𝑖𝑛𝑔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8B89F8EE-DB58-46C3-9CEC-D84B51217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685" y="1696325"/>
            <a:ext cx="2549940" cy="28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>
                    <a:latin typeface="+mn-lt"/>
                  </a:rPr>
                  <a:t>Fix a bipartite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br>
                  <a:rPr lang="en-US" sz="2200" b="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and weights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𝑐𝑜𝑟𝑟𝑒𝑠𝑝𝑜𝑛𝑑𝑠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𝑝𝑒𝑟𝑓𝑒𝑐𝑡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𝑚𝑎𝑡𝑐h𝑖𝑛𝑔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Our goal is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{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b="0" dirty="0">
                    <a:latin typeface="+mn-lt"/>
                  </a:rPr>
                  <a:t> </a:t>
                </a: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But 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as a set of linear constraints looks like a headache.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We will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  <a:endParaRPr lang="en-US" sz="2200" i="1" dirty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has an LP formulation of polynomial size, and hence we can solve</a:t>
                </a:r>
              </a:p>
              <a:p>
                <a:pPr algn="ctr"/>
                <a:r>
                  <a:rPr lang="en-US" sz="2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b="-28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u="sng" dirty="0">
                    <a:latin typeface="+mn-lt"/>
                  </a:rPr>
                  <a:t>Reminder: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𝑃𝑀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𝐶𝐻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𝑟𝑒𝑝𝑟𝑒𝑠𝑒𝑛𝑡𝑠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𝑝𝑒𝑟𝑓𝑒𝑐𝑡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𝑚𝑎𝑡𝑐h𝑖𝑛𝑔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𝑐𝑜𝑛𝑠𝑡𝑟𝑎𝑖𝑛𝑡𝑠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𝑏𝑒𝑙𝑜𝑤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+mn-lt"/>
                  </a:rPr>
                  <a:t> – we choose n edges	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+mn-lt"/>
                  </a:rPr>
                  <a:t> for each vertex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+mn-lt"/>
                  </a:rPr>
                  <a:t> for each vertex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Theorem</a:t>
                </a:r>
                <a:r>
                  <a:rPr lang="en-US" sz="22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endParaRPr lang="en-US" sz="2200" i="1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b="-5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5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1543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𝑃𝑀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𝐶𝐻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𝑟𝑒𝑝𝑟𝑒𝑠𝑒𝑛𝑡𝑠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𝑝𝑒𝑟𝑓𝑒𝑐𝑡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𝑚𝑎𝑡𝑐h𝑖𝑛𝑔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𝑐𝑜𝑛𝑠𝑡𝑟𝑎𝑖𝑛𝑡𝑠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𝑏𝑒𝑙𝑜𝑤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+mn-lt"/>
                  </a:rPr>
                  <a:t> – we choose n edges	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+mn-lt"/>
                  </a:rPr>
                  <a:t> for each vertex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+mn-lt"/>
                  </a:rPr>
                  <a:t> for each vertex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Theorem</a:t>
                </a:r>
                <a:r>
                  <a:rPr lang="en-US" sz="22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Easy direction</a:t>
                </a:r>
                <a:r>
                  <a:rPr lang="en-US" sz="22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: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Note that all extremal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i="1" dirty="0">
                    <a:latin typeface="+mn-lt"/>
                  </a:rPr>
                  <a:t> </a:t>
                </a:r>
                <a:r>
                  <a:rPr lang="en-US" sz="2200" dirty="0">
                    <a:latin typeface="+mn-lt"/>
                  </a:rPr>
                  <a:t>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By convexity of the two sets this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b="-112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7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u="sng" dirty="0">
                    <a:latin typeface="+mn-lt"/>
                  </a:rPr>
                  <a:t>Theorem</a:t>
                </a:r>
                <a:r>
                  <a:rPr lang="en-US" sz="22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Non-trivial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u="sng" smtClean="0"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sz="22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: We want to show that for every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it holds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It suffices to prove it only for extremal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Fix an extremal point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 We want to show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i="1" dirty="0">
                    <a:latin typeface="+mn-lt"/>
                  </a:rPr>
                  <a:t>.</a:t>
                </a:r>
              </a:p>
              <a:p>
                <a:pPr algn="l"/>
                <a:endParaRPr lang="en-US" sz="2200" i="1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:0&lt;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en-US" sz="2200" i="1" dirty="0"/>
                  <a:t>.</a:t>
                </a:r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It suffices to prove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  <a:endParaRPr lang="en-US" sz="2200" i="1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33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>
                    <a:latin typeface="+mn-lt"/>
                  </a:rPr>
                  <a:t>Fix an extremal point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 We want to show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i="1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:0&lt;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i="1" dirty="0">
                    <a:latin typeface="+mn-lt"/>
                  </a:rPr>
                  <a:t>, </a:t>
                </a:r>
                <a:r>
                  <a:rPr lang="en-US" sz="2200" dirty="0">
                    <a:latin typeface="+mn-lt"/>
                  </a:rPr>
                  <a:t>and 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latin typeface="+mn-lt"/>
                  </a:rPr>
                  <a:t> is non-empty.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200" dirty="0">
                    <a:latin typeface="+mn-lt"/>
                  </a:rPr>
                  <a:t> is a finite set, there exists some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>
                    <a:latin typeface="+mn-lt"/>
                  </a:rPr>
                  <a:t> such that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&lt;1−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>
                    <a:latin typeface="+mn-lt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𝑠𝑢𝑝𝑝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i="1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Claim</a:t>
                </a:r>
                <a:r>
                  <a:rPr lang="en-US" sz="22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n-lt"/>
                  </a:rPr>
                  <a:t>does not have even length cycles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Proof</a:t>
                </a:r>
                <a:r>
                  <a:rPr lang="en-US" sz="2200" dirty="0">
                    <a:latin typeface="+mn-lt"/>
                  </a:rPr>
                  <a:t>: if supp(𝑥) has a cycle in 𝐺, then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+mn-lt"/>
                  </a:rPr>
                  <a:t> is not an extremal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r="-15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4C48DDC6-3DD5-483B-919D-B256123C0C2A}"/>
              </a:ext>
            </a:extLst>
          </p:cNvPr>
          <p:cNvGrpSpPr/>
          <p:nvPr/>
        </p:nvGrpSpPr>
        <p:grpSpPr>
          <a:xfrm>
            <a:off x="608356" y="4947545"/>
            <a:ext cx="2241885" cy="2240654"/>
            <a:chOff x="608356" y="4947545"/>
            <a:chExt cx="2241885" cy="224065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83097EA-7445-45A8-983B-53EC62B4D4B7}"/>
                </a:ext>
              </a:extLst>
            </p:cNvPr>
            <p:cNvSpPr/>
            <p:nvPr/>
          </p:nvSpPr>
          <p:spPr>
            <a:xfrm>
              <a:off x="1329070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592363-827A-454B-8CA5-BD8A88B6BE47}"/>
                </a:ext>
              </a:extLst>
            </p:cNvPr>
            <p:cNvSpPr/>
            <p:nvPr/>
          </p:nvSpPr>
          <p:spPr>
            <a:xfrm>
              <a:off x="2129527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2248-C3BE-4F53-B74D-F57B6F3DE924}"/>
                </a:ext>
              </a:extLst>
            </p:cNvPr>
            <p:cNvSpPr/>
            <p:nvPr/>
          </p:nvSpPr>
          <p:spPr>
            <a:xfrm>
              <a:off x="1329070" y="6964916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1C937D-3131-4C06-95EF-672DA39322D1}"/>
                </a:ext>
              </a:extLst>
            </p:cNvPr>
            <p:cNvSpPr/>
            <p:nvPr/>
          </p:nvSpPr>
          <p:spPr>
            <a:xfrm>
              <a:off x="608356" y="6462922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1D2355F-BB32-426F-AE35-F1878505754A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1552353" y="5502349"/>
              <a:ext cx="57717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0F72E4B-7A88-4B01-83AB-29A9EB791F23}"/>
                </a:ext>
              </a:extLst>
            </p:cNvPr>
            <p:cNvCxnSpPr>
              <a:cxnSpLocks/>
              <a:stCxn id="10" idx="7"/>
              <a:endCxn id="8" idx="3"/>
            </p:cNvCxnSpPr>
            <p:nvPr/>
          </p:nvCxnSpPr>
          <p:spPr>
            <a:xfrm flipV="1">
              <a:off x="1519654" y="5581291"/>
              <a:ext cx="642572" cy="14163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19DB84A-7303-4826-BB22-201D203B4753}"/>
                </a:ext>
              </a:extLst>
            </p:cNvPr>
            <p:cNvCxnSpPr>
              <a:cxnSpLocks/>
              <a:stCxn id="11" idx="0"/>
              <a:endCxn id="7" idx="3"/>
            </p:cNvCxnSpPr>
            <p:nvPr/>
          </p:nvCxnSpPr>
          <p:spPr>
            <a:xfrm flipV="1">
              <a:off x="719998" y="5581291"/>
              <a:ext cx="641771" cy="8816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4926C2-09EF-4C37-935A-16870D42F81E}"/>
                </a:ext>
              </a:extLst>
            </p:cNvPr>
            <p:cNvCxnSpPr>
              <a:cxnSpLocks/>
              <a:stCxn id="11" idx="5"/>
              <a:endCxn id="10" idx="1"/>
            </p:cNvCxnSpPr>
            <p:nvPr/>
          </p:nvCxnSpPr>
          <p:spPr>
            <a:xfrm>
              <a:off x="798940" y="6653506"/>
              <a:ext cx="562829" cy="3441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2C7D12-36FA-44C9-B461-A48FA9D99EE9}"/>
                </a:ext>
              </a:extLst>
            </p:cNvPr>
            <p:cNvSpPr txBox="1"/>
            <p:nvPr/>
          </p:nvSpPr>
          <p:spPr>
            <a:xfrm>
              <a:off x="1663995" y="4947545"/>
              <a:ext cx="879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endParaRPr lang="en-CA" baseline="-25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044E8D9-50FA-4CD8-8820-A3DFEB78C3F5}"/>
                </a:ext>
              </a:extLst>
            </p:cNvPr>
            <p:cNvSpPr txBox="1"/>
            <p:nvPr/>
          </p:nvSpPr>
          <p:spPr>
            <a:xfrm>
              <a:off x="1935841" y="610545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3</a:t>
              </a:r>
              <a:endParaRPr lang="en-CA" baseline="-250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1DF029-FA38-4974-8179-B26564642F81}"/>
                </a:ext>
              </a:extLst>
            </p:cNvPr>
            <p:cNvSpPr txBox="1"/>
            <p:nvPr/>
          </p:nvSpPr>
          <p:spPr>
            <a:xfrm>
              <a:off x="678985" y="561399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endParaRPr lang="en-CA" baseline="-250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B556CDB-E9DB-406D-BFFB-F06B9D9192AA}"/>
                </a:ext>
              </a:extLst>
            </p:cNvPr>
            <p:cNvSpPr txBox="1"/>
            <p:nvPr/>
          </p:nvSpPr>
          <p:spPr>
            <a:xfrm>
              <a:off x="637953" y="673992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4</a:t>
              </a:r>
              <a:endParaRPr lang="en-CA" baseline="-250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D6B87C-6942-46E8-9E09-A7AE5F70A286}"/>
              </a:ext>
            </a:extLst>
          </p:cNvPr>
          <p:cNvGrpSpPr/>
          <p:nvPr/>
        </p:nvGrpSpPr>
        <p:grpSpPr>
          <a:xfrm>
            <a:off x="3732742" y="5069049"/>
            <a:ext cx="2375033" cy="2119150"/>
            <a:chOff x="475208" y="5069049"/>
            <a:chExt cx="2375033" cy="211915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77B9DE5-A953-4591-BC5A-A75FC05115D7}"/>
                </a:ext>
              </a:extLst>
            </p:cNvPr>
            <p:cNvSpPr/>
            <p:nvPr/>
          </p:nvSpPr>
          <p:spPr>
            <a:xfrm>
              <a:off x="1329070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20B77C2-CEF6-4062-AC50-5075A4F827FD}"/>
                </a:ext>
              </a:extLst>
            </p:cNvPr>
            <p:cNvSpPr/>
            <p:nvPr/>
          </p:nvSpPr>
          <p:spPr>
            <a:xfrm>
              <a:off x="2129527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5026D25-9587-4C19-B0F3-AF554490E839}"/>
                </a:ext>
              </a:extLst>
            </p:cNvPr>
            <p:cNvSpPr/>
            <p:nvPr/>
          </p:nvSpPr>
          <p:spPr>
            <a:xfrm>
              <a:off x="1329070" y="6964916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C5B765D-9511-487F-982A-F8CAB89AE3D1}"/>
                </a:ext>
              </a:extLst>
            </p:cNvPr>
            <p:cNvSpPr/>
            <p:nvPr/>
          </p:nvSpPr>
          <p:spPr>
            <a:xfrm>
              <a:off x="608356" y="6462922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B4F4669-B99A-4CC1-81B2-539AAD07D5B1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>
              <a:off x="1552353" y="5502349"/>
              <a:ext cx="57717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A0902ED-99A9-44C7-912A-228D47DE8917}"/>
                </a:ext>
              </a:extLst>
            </p:cNvPr>
            <p:cNvCxnSpPr>
              <a:cxnSpLocks/>
              <a:stCxn id="48" idx="7"/>
              <a:endCxn id="47" idx="3"/>
            </p:cNvCxnSpPr>
            <p:nvPr/>
          </p:nvCxnSpPr>
          <p:spPr>
            <a:xfrm flipV="1">
              <a:off x="1519654" y="5581291"/>
              <a:ext cx="642572" cy="14163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DD0DC3D-6FA7-43CF-BBC1-4BEE4BBDA9F1}"/>
                </a:ext>
              </a:extLst>
            </p:cNvPr>
            <p:cNvCxnSpPr>
              <a:cxnSpLocks/>
              <a:stCxn id="49" idx="0"/>
              <a:endCxn id="46" idx="3"/>
            </p:cNvCxnSpPr>
            <p:nvPr/>
          </p:nvCxnSpPr>
          <p:spPr>
            <a:xfrm flipV="1">
              <a:off x="719998" y="5581291"/>
              <a:ext cx="641771" cy="8816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207557D-D744-46DA-ADB8-8C270C7D5EEA}"/>
                </a:ext>
              </a:extLst>
            </p:cNvPr>
            <p:cNvCxnSpPr>
              <a:cxnSpLocks/>
              <a:stCxn id="49" idx="5"/>
              <a:endCxn id="48" idx="1"/>
            </p:cNvCxnSpPr>
            <p:nvPr/>
          </p:nvCxnSpPr>
          <p:spPr>
            <a:xfrm>
              <a:off x="798940" y="6653506"/>
              <a:ext cx="562829" cy="3441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46AE496-AB2E-4244-8608-D00C58C755AC}"/>
                    </a:ext>
                  </a:extLst>
                </p:cNvPr>
                <p:cNvSpPr txBox="1"/>
                <p:nvPr/>
              </p:nvSpPr>
              <p:spPr>
                <a:xfrm>
                  <a:off x="1646452" y="5069049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-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  <a:p>
                  <a:endParaRPr lang="en-CA" baseline="-25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46AE496-AB2E-4244-8608-D00C58C75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452" y="5069049"/>
                  <a:ext cx="914400" cy="553998"/>
                </a:xfrm>
                <a:prstGeom prst="rect">
                  <a:avLst/>
                </a:prstGeom>
                <a:blipFill>
                  <a:blip r:embed="rId4"/>
                  <a:stretch>
                    <a:fillRect l="-5333" t="-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0C2909E-1385-4C7F-9549-44F768C2FBCA}"/>
                    </a:ext>
                  </a:extLst>
                </p:cNvPr>
                <p:cNvSpPr txBox="1"/>
                <p:nvPr/>
              </p:nvSpPr>
              <p:spPr>
                <a:xfrm>
                  <a:off x="1935841" y="6105454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3</a:t>
                  </a:r>
                  <a:r>
                    <a:rPr lang="en-US" dirty="0"/>
                    <a:t>+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  <a:p>
                  <a:endParaRPr lang="en-CA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0C2909E-1385-4C7F-9549-44F768C2F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841" y="6105454"/>
                  <a:ext cx="914400" cy="553998"/>
                </a:xfrm>
                <a:prstGeom prst="rect">
                  <a:avLst/>
                </a:prstGeom>
                <a:blipFill>
                  <a:blip r:embed="rId5"/>
                  <a:stretch>
                    <a:fillRect l="-6000" t="-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1200514-C680-4626-BD80-80C0A6D75370}"/>
                    </a:ext>
                  </a:extLst>
                </p:cNvPr>
                <p:cNvSpPr txBox="1"/>
                <p:nvPr/>
              </p:nvSpPr>
              <p:spPr>
                <a:xfrm>
                  <a:off x="475208" y="5590820"/>
                  <a:ext cx="11181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+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1200514-C680-4626-BD80-80C0A6D75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08" y="5590820"/>
                  <a:ext cx="111817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348" t="-819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4979458-4DB0-45A0-ADD5-3BCC9F8994E5}"/>
                    </a:ext>
                  </a:extLst>
                </p:cNvPr>
                <p:cNvSpPr txBox="1"/>
                <p:nvPr/>
              </p:nvSpPr>
              <p:spPr>
                <a:xfrm>
                  <a:off x="637953" y="6739925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4 </a:t>
                  </a:r>
                  <a:r>
                    <a:rPr lang="en-US" dirty="0"/>
                    <a:t>-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4979458-4DB0-45A0-ADD5-3BCC9F8994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53" y="6739925"/>
                  <a:ext cx="91440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333" t="-10000" b="-2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BFA9CDD-C7CC-40B5-A3FD-0E351BE33C38}"/>
              </a:ext>
            </a:extLst>
          </p:cNvPr>
          <p:cNvSpPr txBox="1"/>
          <p:nvPr/>
        </p:nvSpPr>
        <p:spPr>
          <a:xfrm>
            <a:off x="2273868" y="5931757"/>
            <a:ext cx="558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      ½ 		 	      ½ </a:t>
            </a:r>
            <a:endParaRPr lang="en-CA" sz="4000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72E398F-EBED-4A37-A20F-F0267899F2F8}"/>
              </a:ext>
            </a:extLst>
          </p:cNvPr>
          <p:cNvGrpSpPr/>
          <p:nvPr/>
        </p:nvGrpSpPr>
        <p:grpSpPr>
          <a:xfrm>
            <a:off x="7253675" y="5069049"/>
            <a:ext cx="2375033" cy="2119150"/>
            <a:chOff x="475208" y="5069049"/>
            <a:chExt cx="2375033" cy="211915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DB37ADF-1B9D-4C20-A27C-28CC1E8EDA84}"/>
                </a:ext>
              </a:extLst>
            </p:cNvPr>
            <p:cNvSpPr/>
            <p:nvPr/>
          </p:nvSpPr>
          <p:spPr>
            <a:xfrm>
              <a:off x="1329070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E66DACD-6613-4152-BE4C-C8121356E068}"/>
                </a:ext>
              </a:extLst>
            </p:cNvPr>
            <p:cNvSpPr/>
            <p:nvPr/>
          </p:nvSpPr>
          <p:spPr>
            <a:xfrm>
              <a:off x="2129527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5D3A110-FF7E-4EA8-B887-9F1CED52ED84}"/>
                </a:ext>
              </a:extLst>
            </p:cNvPr>
            <p:cNvSpPr/>
            <p:nvPr/>
          </p:nvSpPr>
          <p:spPr>
            <a:xfrm>
              <a:off x="1329070" y="6964916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1472A2B-0609-4BAC-9E6E-ED14FBCC3015}"/>
                </a:ext>
              </a:extLst>
            </p:cNvPr>
            <p:cNvSpPr/>
            <p:nvPr/>
          </p:nvSpPr>
          <p:spPr>
            <a:xfrm>
              <a:off x="608356" y="6462922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76CD15-34FB-44CA-B8D8-5B35CACECE35}"/>
                </a:ext>
              </a:extLst>
            </p:cNvPr>
            <p:cNvCxnSpPr>
              <a:cxnSpLocks/>
              <a:stCxn id="75" idx="6"/>
              <a:endCxn id="76" idx="2"/>
            </p:cNvCxnSpPr>
            <p:nvPr/>
          </p:nvCxnSpPr>
          <p:spPr>
            <a:xfrm>
              <a:off x="1552353" y="5502349"/>
              <a:ext cx="57717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4881A8A-00BC-49CB-AAA2-CA640F3C3A21}"/>
                </a:ext>
              </a:extLst>
            </p:cNvPr>
            <p:cNvCxnSpPr>
              <a:cxnSpLocks/>
              <a:stCxn id="77" idx="7"/>
              <a:endCxn id="76" idx="3"/>
            </p:cNvCxnSpPr>
            <p:nvPr/>
          </p:nvCxnSpPr>
          <p:spPr>
            <a:xfrm flipV="1">
              <a:off x="1519654" y="5581291"/>
              <a:ext cx="642572" cy="14163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4118E37-8E86-4047-8A45-4E61A89ABC97}"/>
                </a:ext>
              </a:extLst>
            </p:cNvPr>
            <p:cNvCxnSpPr>
              <a:cxnSpLocks/>
              <a:stCxn id="78" idx="0"/>
              <a:endCxn id="75" idx="3"/>
            </p:cNvCxnSpPr>
            <p:nvPr/>
          </p:nvCxnSpPr>
          <p:spPr>
            <a:xfrm flipV="1">
              <a:off x="719998" y="5581291"/>
              <a:ext cx="641771" cy="8816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71B78D6-6D35-4499-A729-9406DFF56EB2}"/>
                </a:ext>
              </a:extLst>
            </p:cNvPr>
            <p:cNvCxnSpPr>
              <a:cxnSpLocks/>
              <a:stCxn id="78" idx="5"/>
              <a:endCxn id="77" idx="1"/>
            </p:cNvCxnSpPr>
            <p:nvPr/>
          </p:nvCxnSpPr>
          <p:spPr>
            <a:xfrm>
              <a:off x="798940" y="6653506"/>
              <a:ext cx="562829" cy="3441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E3CD271-F768-4FAB-9D3E-6B694DBA828D}"/>
                    </a:ext>
                  </a:extLst>
                </p:cNvPr>
                <p:cNvSpPr txBox="1"/>
                <p:nvPr/>
              </p:nvSpPr>
              <p:spPr>
                <a:xfrm>
                  <a:off x="1646452" y="5069049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+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  <a:p>
                  <a:endParaRPr lang="en-CA" baseline="-250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E3CD271-F768-4FAB-9D3E-6B694DBA82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452" y="5069049"/>
                  <a:ext cx="914400" cy="553998"/>
                </a:xfrm>
                <a:prstGeom prst="rect">
                  <a:avLst/>
                </a:prstGeom>
                <a:blipFill>
                  <a:blip r:embed="rId8"/>
                  <a:stretch>
                    <a:fillRect l="-5333" t="-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399608D-998D-4E24-B182-EA1C18158701}"/>
                    </a:ext>
                  </a:extLst>
                </p:cNvPr>
                <p:cNvSpPr txBox="1"/>
                <p:nvPr/>
              </p:nvSpPr>
              <p:spPr>
                <a:xfrm>
                  <a:off x="1935841" y="6105454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3</a:t>
                  </a:r>
                  <a:r>
                    <a:rPr lang="en-US" dirty="0"/>
                    <a:t>-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  <a:p>
                  <a:endParaRPr lang="en-CA" baseline="-250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399608D-998D-4E24-B182-EA1C181587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841" y="6105454"/>
                  <a:ext cx="914400" cy="553998"/>
                </a:xfrm>
                <a:prstGeom prst="rect">
                  <a:avLst/>
                </a:prstGeom>
                <a:blipFill>
                  <a:blip r:embed="rId9"/>
                  <a:stretch>
                    <a:fillRect l="-6000" t="-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7B1F78C-72FA-4273-A67F-2E76BBBBC7E8}"/>
                    </a:ext>
                  </a:extLst>
                </p:cNvPr>
                <p:cNvSpPr txBox="1"/>
                <p:nvPr/>
              </p:nvSpPr>
              <p:spPr>
                <a:xfrm>
                  <a:off x="475208" y="5590820"/>
                  <a:ext cx="11181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-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7B1F78C-72FA-4273-A67F-2E76BBBBC7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08" y="5590820"/>
                  <a:ext cx="1118177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4918" t="-819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372074E1-3B6C-4F19-BE31-A47D6977E97E}"/>
                    </a:ext>
                  </a:extLst>
                </p:cNvPr>
                <p:cNvSpPr txBox="1"/>
                <p:nvPr/>
              </p:nvSpPr>
              <p:spPr>
                <a:xfrm>
                  <a:off x="637953" y="6739925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4 </a:t>
                  </a:r>
                  <a:r>
                    <a:rPr lang="en-US" dirty="0"/>
                    <a:t>+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372074E1-3B6C-4F19-BE31-A47D6977E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53" y="6739925"/>
                  <a:ext cx="914400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6000" t="-10000" b="-2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624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>
                    <a:latin typeface="+mn-lt"/>
                  </a:rPr>
                  <a:t>Fix an extremal point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 We want to show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i="1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:0&lt;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i="1" dirty="0">
                    <a:latin typeface="+mn-lt"/>
                  </a:rPr>
                  <a:t>, </a:t>
                </a:r>
                <a:r>
                  <a:rPr lang="en-US" sz="2200" dirty="0">
                    <a:latin typeface="+mn-lt"/>
                  </a:rPr>
                  <a:t>and 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latin typeface="+mn-lt"/>
                  </a:rPr>
                  <a:t> is non-empty.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200" dirty="0">
                    <a:latin typeface="+mn-lt"/>
                  </a:rPr>
                  <a:t> is a finite set, there exists some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>
                    <a:latin typeface="+mn-lt"/>
                  </a:rPr>
                  <a:t> such that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&lt;1−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>
                    <a:latin typeface="+mn-lt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𝑠𝑢𝑝𝑝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i="1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Claim</a:t>
                </a:r>
                <a:r>
                  <a:rPr lang="en-US" sz="22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n-lt"/>
                  </a:rPr>
                  <a:t>does not have cycles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+mn-lt"/>
                  </a:rPr>
                  <a:t>is non-empty, and has no cycles, it must have a leaf. 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But the weight of the edge touching it must be 1.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This contradicts the assumption that </a:t>
                </a:r>
                <a:br>
                  <a:rPr lang="en-US" sz="2200" dirty="0">
                    <a:latin typeface="+mn-lt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+mn-lt"/>
                  </a:rPr>
                  <a:t>is non-empty</a:t>
                </a:r>
                <a:r>
                  <a:rPr lang="en-US" sz="2200" dirty="0"/>
                  <a:t>.</a:t>
                </a: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r="-14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FD37FAC-0D21-4CE3-87F4-71ADC3095E3E}"/>
              </a:ext>
            </a:extLst>
          </p:cNvPr>
          <p:cNvGrpSpPr/>
          <p:nvPr/>
        </p:nvGrpSpPr>
        <p:grpSpPr>
          <a:xfrm>
            <a:off x="5928298" y="5167424"/>
            <a:ext cx="3528566" cy="1797492"/>
            <a:chOff x="608356" y="5390707"/>
            <a:chExt cx="3528566" cy="1797492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38A8E08-57AC-467F-B5EE-E6D8DFA32CE0}"/>
                </a:ext>
              </a:extLst>
            </p:cNvPr>
            <p:cNvSpPr/>
            <p:nvPr/>
          </p:nvSpPr>
          <p:spPr>
            <a:xfrm>
              <a:off x="1329070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C53A69F-9EDB-4609-A0AE-21D82E6279D1}"/>
                </a:ext>
              </a:extLst>
            </p:cNvPr>
            <p:cNvSpPr/>
            <p:nvPr/>
          </p:nvSpPr>
          <p:spPr>
            <a:xfrm>
              <a:off x="2129527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A307D92-A02E-441A-968E-6ABD5C5C18BA}"/>
                </a:ext>
              </a:extLst>
            </p:cNvPr>
            <p:cNvSpPr/>
            <p:nvPr/>
          </p:nvSpPr>
          <p:spPr>
            <a:xfrm>
              <a:off x="1329070" y="6964916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4D7BA6F-8569-47CA-BCA2-1B04A2435948}"/>
                </a:ext>
              </a:extLst>
            </p:cNvPr>
            <p:cNvSpPr/>
            <p:nvPr/>
          </p:nvSpPr>
          <p:spPr>
            <a:xfrm>
              <a:off x="608356" y="6462922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AE24E46-2D06-4751-81F1-6DEC8BDDA50D}"/>
                </a:ext>
              </a:extLst>
            </p:cNvPr>
            <p:cNvCxnSpPr>
              <a:cxnSpLocks/>
              <a:stCxn id="73" idx="1"/>
              <a:endCxn id="60" idx="3"/>
            </p:cNvCxnSpPr>
            <p:nvPr/>
          </p:nvCxnSpPr>
          <p:spPr>
            <a:xfrm flipH="1" flipV="1">
              <a:off x="2162226" y="5581291"/>
              <a:ext cx="1154856" cy="12864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874136E-39BE-4885-A167-9F84BC8E1778}"/>
                </a:ext>
              </a:extLst>
            </p:cNvPr>
            <p:cNvCxnSpPr>
              <a:cxnSpLocks/>
              <a:stCxn id="62" idx="0"/>
              <a:endCxn id="59" idx="3"/>
            </p:cNvCxnSpPr>
            <p:nvPr/>
          </p:nvCxnSpPr>
          <p:spPr>
            <a:xfrm flipV="1">
              <a:off x="719998" y="5581291"/>
              <a:ext cx="641771" cy="8816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2E3E38E-7CCF-419D-ACF1-AC4728835639}"/>
                </a:ext>
              </a:extLst>
            </p:cNvPr>
            <p:cNvCxnSpPr>
              <a:cxnSpLocks/>
              <a:stCxn id="62" idx="5"/>
              <a:endCxn id="61" idx="1"/>
            </p:cNvCxnSpPr>
            <p:nvPr/>
          </p:nvCxnSpPr>
          <p:spPr>
            <a:xfrm>
              <a:off x="798940" y="6653506"/>
              <a:ext cx="562829" cy="3441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AA22D97-CD3C-47F5-9A75-E77F57F94735}"/>
                </a:ext>
              </a:extLst>
            </p:cNvPr>
            <p:cNvCxnSpPr>
              <a:cxnSpLocks/>
              <a:stCxn id="87" idx="2"/>
              <a:endCxn id="60" idx="6"/>
            </p:cNvCxnSpPr>
            <p:nvPr/>
          </p:nvCxnSpPr>
          <p:spPr>
            <a:xfrm flipH="1" flipV="1">
              <a:off x="2352810" y="5502349"/>
              <a:ext cx="1560829" cy="5197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778BDD3-45C7-40F5-A4F7-BF5EF262F9D9}"/>
                </a:ext>
              </a:extLst>
            </p:cNvPr>
            <p:cNvSpPr/>
            <p:nvPr/>
          </p:nvSpPr>
          <p:spPr>
            <a:xfrm>
              <a:off x="3284383" y="6835062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C6777D4-AA8B-448D-BA74-D846C72F2F9F}"/>
                </a:ext>
              </a:extLst>
            </p:cNvPr>
            <p:cNvSpPr/>
            <p:nvPr/>
          </p:nvSpPr>
          <p:spPr>
            <a:xfrm>
              <a:off x="3913639" y="5910464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2A3C980-945B-4259-B4A8-E046B8EDD455}"/>
                </a:ext>
              </a:extLst>
            </p:cNvPr>
            <p:cNvSpPr/>
            <p:nvPr/>
          </p:nvSpPr>
          <p:spPr>
            <a:xfrm>
              <a:off x="1769170" y="6522633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C9FF47A-8B53-4DA7-B579-CFB0323093AB}"/>
                </a:ext>
              </a:extLst>
            </p:cNvPr>
            <p:cNvCxnSpPr>
              <a:cxnSpLocks/>
              <a:stCxn id="59" idx="4"/>
              <a:endCxn id="88" idx="1"/>
            </p:cNvCxnSpPr>
            <p:nvPr/>
          </p:nvCxnSpPr>
          <p:spPr>
            <a:xfrm>
              <a:off x="1440712" y="5613990"/>
              <a:ext cx="361157" cy="9413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EDAD01-25FE-45A3-B265-3061337BB3B0}"/>
              </a:ext>
            </a:extLst>
          </p:cNvPr>
          <p:cNvGrpSpPr/>
          <p:nvPr/>
        </p:nvGrpSpPr>
        <p:grpSpPr>
          <a:xfrm>
            <a:off x="7672751" y="4908931"/>
            <a:ext cx="1560829" cy="898154"/>
            <a:chOff x="5855076" y="5048905"/>
            <a:chExt cx="1560829" cy="89815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D5B3F37-9A98-4A76-8A89-E3FE881B4D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5076" y="5427302"/>
              <a:ext cx="1560829" cy="5197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2A480E-30AB-40AC-8D21-20B7A6C5F445}"/>
                </a:ext>
              </a:extLst>
            </p:cNvPr>
            <p:cNvSpPr txBox="1"/>
            <p:nvPr/>
          </p:nvSpPr>
          <p:spPr>
            <a:xfrm>
              <a:off x="6501505" y="5048905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x</a:t>
              </a:r>
              <a:r>
                <a:rPr lang="en-US" sz="2200" baseline="-25000" dirty="0" err="1"/>
                <a:t>e</a:t>
              </a:r>
              <a:r>
                <a:rPr lang="en-US" sz="2200" dirty="0"/>
                <a:t>=1</a:t>
              </a:r>
              <a:endParaRPr lang="en-CA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17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u="sng" dirty="0">
                    <a:latin typeface="+mn-lt"/>
                  </a:rPr>
                  <a:t>Theorem</a:t>
                </a:r>
                <a:r>
                  <a:rPr lang="en-US" sz="22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u="sng" dirty="0"/>
                  <a:t>Easy direction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algn="l"/>
                <a:r>
                  <a:rPr lang="en-US" sz="2200" u="sng" dirty="0">
                    <a:latin typeface="+mn-lt"/>
                  </a:rPr>
                  <a:t>Non-trivial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u="sng" smtClean="0"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sz="22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: We showed that every extremal point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is integral, and hence is contained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i="1" dirty="0">
                    <a:latin typeface="+mn-lt"/>
                  </a:rPr>
                  <a:t>.</a:t>
                </a:r>
              </a:p>
              <a:p>
                <a:pPr algn="l"/>
                <a:endParaRPr lang="en-US" sz="2200" i="1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79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>
                    <a:latin typeface="+mn-lt"/>
                  </a:rPr>
                  <a:t>Fix a bipartite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br>
                  <a:rPr lang="en-US" sz="2200" b="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and weights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𝑐𝑜𝑟𝑟𝑒𝑠𝑝𝑜𝑛𝑑𝑠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𝑝𝑒𝑟𝑓𝑒𝑐𝑡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𝑚𝑎𝑡𝑐h𝑖𝑛𝑔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Our goal is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{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b="0" dirty="0">
                    <a:latin typeface="+mn-lt"/>
                  </a:rPr>
                  <a:t> </a:t>
                </a: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But 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as a set of linear constraints looks like a headache.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We proved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  <a:endParaRPr lang="en-US" sz="2200" i="1" dirty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has an LP formulation of polynomial size.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Therefore solving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+mn-lt"/>
                  </a:rPr>
                  <a:t> gives us the solution to our goal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b="-12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2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Beck-</a:t>
            </a:r>
            <a:r>
              <a:rPr lang="en-US" alt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Theorem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51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</a:t>
            </a:r>
            <a:r>
              <a:rPr lang="en-US" sz="2000" dirty="0"/>
              <a:t>hypergraph H = (V, E)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</a:t>
            </a:r>
            <a:r>
              <a:rPr lang="en-US" sz="2000" dirty="0"/>
              <a:t>color the vertices of the hypergraph using two colors so that the edges of H are as “balanced” as possible.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329998-0BC1-43BB-A9CF-F2D3E48CCA32}"/>
              </a:ext>
            </a:extLst>
          </p:cNvPr>
          <p:cNvGrpSpPr/>
          <p:nvPr/>
        </p:nvGrpSpPr>
        <p:grpSpPr>
          <a:xfrm>
            <a:off x="2045851" y="3279699"/>
            <a:ext cx="4342087" cy="3016196"/>
            <a:chOff x="2045851" y="3279699"/>
            <a:chExt cx="4342087" cy="30161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8F16CE-FC10-412A-B037-B72244DDF782}"/>
                </a:ext>
              </a:extLst>
            </p:cNvPr>
            <p:cNvSpPr/>
            <p:nvPr/>
          </p:nvSpPr>
          <p:spPr>
            <a:xfrm>
              <a:off x="2977376" y="37798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F67CF7-AFA5-46B3-8221-FCCB815858BB}"/>
                </a:ext>
              </a:extLst>
            </p:cNvPr>
            <p:cNvSpPr/>
            <p:nvPr/>
          </p:nvSpPr>
          <p:spPr>
            <a:xfrm>
              <a:off x="3776545" y="39322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640315-EDF2-4486-B50D-93C4151DD0FF}"/>
                </a:ext>
              </a:extLst>
            </p:cNvPr>
            <p:cNvSpPr/>
            <p:nvPr/>
          </p:nvSpPr>
          <p:spPr>
            <a:xfrm>
              <a:off x="3241288" y="4802033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7EDD06-68A1-434F-B10B-4F418383D5F1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069904-1D8E-4022-90F7-61F3F38E5411}"/>
                </a:ext>
              </a:extLst>
            </p:cNvPr>
            <p:cNvSpPr/>
            <p:nvPr/>
          </p:nvSpPr>
          <p:spPr>
            <a:xfrm>
              <a:off x="5147819" y="3865329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095002-34D2-4CF2-946B-9CFC2B4338EA}"/>
                </a:ext>
              </a:extLst>
            </p:cNvPr>
            <p:cNvSpPr/>
            <p:nvPr/>
          </p:nvSpPr>
          <p:spPr>
            <a:xfrm>
              <a:off x="4029288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5EC1C8-D277-4DF8-8C12-0B1FB7B99D5D}"/>
                </a:ext>
              </a:extLst>
            </p:cNvPr>
            <p:cNvSpPr/>
            <p:nvPr/>
          </p:nvSpPr>
          <p:spPr>
            <a:xfrm>
              <a:off x="5985602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88A732-371E-4397-9F05-81E5FB6D6980}"/>
                </a:ext>
              </a:extLst>
            </p:cNvPr>
            <p:cNvSpPr/>
            <p:nvPr/>
          </p:nvSpPr>
          <p:spPr>
            <a:xfrm>
              <a:off x="4140800" y="5827945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91346B-C239-4D0F-9B77-5029A076CF16}"/>
                </a:ext>
              </a:extLst>
            </p:cNvPr>
            <p:cNvSpPr/>
            <p:nvPr/>
          </p:nvSpPr>
          <p:spPr>
            <a:xfrm>
              <a:off x="2045851" y="3279699"/>
              <a:ext cx="2512721" cy="13959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8D997C-58E6-4BC7-84F5-B60D4C867D27}"/>
                </a:ext>
              </a:extLst>
            </p:cNvPr>
            <p:cNvSpPr/>
            <p:nvPr/>
          </p:nvSpPr>
          <p:spPr>
            <a:xfrm>
              <a:off x="4462496" y="3703637"/>
              <a:ext cx="1925442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D0789D-E701-4F45-B5AB-2742B0268E47}"/>
                </a:ext>
              </a:extLst>
            </p:cNvPr>
            <p:cNvSpPr/>
            <p:nvPr/>
          </p:nvSpPr>
          <p:spPr>
            <a:xfrm>
              <a:off x="3132302" y="3536770"/>
              <a:ext cx="1330194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520E9D-B3C6-4B2C-B6A0-73B0093C0473}"/>
                </a:ext>
              </a:extLst>
            </p:cNvPr>
            <p:cNvSpPr/>
            <p:nvPr/>
          </p:nvSpPr>
          <p:spPr>
            <a:xfrm>
              <a:off x="2899318" y="4432208"/>
              <a:ext cx="2985108" cy="18636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4B5462-DB7D-4227-9DE6-B8908E4A0887}"/>
              </a:ext>
            </a:extLst>
          </p:cNvPr>
          <p:cNvGrpSpPr/>
          <p:nvPr/>
        </p:nvGrpSpPr>
        <p:grpSpPr>
          <a:xfrm>
            <a:off x="2975705" y="3758552"/>
            <a:ext cx="3233033" cy="2334120"/>
            <a:chOff x="2975705" y="3758552"/>
            <a:chExt cx="3233033" cy="233412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D49609-F3FD-4785-BF55-D6243109F77B}"/>
                </a:ext>
              </a:extLst>
            </p:cNvPr>
            <p:cNvSpPr/>
            <p:nvPr/>
          </p:nvSpPr>
          <p:spPr>
            <a:xfrm>
              <a:off x="5146558" y="3869923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273197-402D-4B01-8E77-6A302B3EFA05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55A1C9-E422-4BCC-BE6A-B5573C876955}"/>
                </a:ext>
              </a:extLst>
            </p:cNvPr>
            <p:cNvSpPr/>
            <p:nvPr/>
          </p:nvSpPr>
          <p:spPr>
            <a:xfrm>
              <a:off x="4137141" y="5835768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97E2E1-5BE1-414A-9A8D-98310C0D0E13}"/>
                </a:ext>
              </a:extLst>
            </p:cNvPr>
            <p:cNvSpPr/>
            <p:nvPr/>
          </p:nvSpPr>
          <p:spPr>
            <a:xfrm>
              <a:off x="3776545" y="3935119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735B3F-6EC0-4E23-9740-1B4944BFFCF0}"/>
                </a:ext>
              </a:extLst>
            </p:cNvPr>
            <p:cNvSpPr/>
            <p:nvPr/>
          </p:nvSpPr>
          <p:spPr>
            <a:xfrm>
              <a:off x="5985714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AAAE69-3A0E-41B7-80EA-B68497A49857}"/>
                </a:ext>
              </a:extLst>
            </p:cNvPr>
            <p:cNvSpPr/>
            <p:nvPr/>
          </p:nvSpPr>
          <p:spPr>
            <a:xfrm>
              <a:off x="2975705" y="375855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3CF1071-97D3-4CAD-A8EB-51855213911A}"/>
                </a:ext>
              </a:extLst>
            </p:cNvPr>
            <p:cNvSpPr/>
            <p:nvPr/>
          </p:nvSpPr>
          <p:spPr>
            <a:xfrm>
              <a:off x="3234868" y="4810273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B5A65B-EDC8-4092-B656-E4466818A140}"/>
                </a:ext>
              </a:extLst>
            </p:cNvPr>
            <p:cNvSpPr/>
            <p:nvPr/>
          </p:nvSpPr>
          <p:spPr>
            <a:xfrm>
              <a:off x="4022868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10496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endParaRPr lang="en-US" sz="2000" u="sng" dirty="0">
              <a:latin typeface="Albany"/>
            </a:endParaRP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Fix a coloring X:V </a:t>
            </a:r>
            <a:r>
              <a:rPr lang="en-US" sz="2000" dirty="0">
                <a:latin typeface="Albany"/>
                <a:sym typeface="Wingdings" panose="05000000000000000000" pitchFamily="2" charset="2"/>
              </a:rPr>
              <a:t> {-1,1}</a:t>
            </a:r>
          </a:p>
          <a:p>
            <a:pPr algn="l"/>
            <a:r>
              <a:rPr lang="en-US" sz="2000" dirty="0">
                <a:latin typeface="Albany"/>
                <a:sym typeface="Wingdings" panose="05000000000000000000" pitchFamily="2" charset="2"/>
              </a:rPr>
              <a:t>D</a:t>
            </a:r>
            <a:r>
              <a:rPr lang="en-US" sz="2000" dirty="0">
                <a:latin typeface="Albany"/>
              </a:rPr>
              <a:t>efine the discrepancy of the edge </a:t>
            </a:r>
            <a:r>
              <a:rPr lang="en-US" sz="2000" dirty="0" err="1">
                <a:latin typeface="Albany"/>
              </a:rPr>
              <a:t>e</a:t>
            </a:r>
            <a:r>
              <a:rPr lang="en-US" sz="2000" dirty="0" err="1"/>
              <a:t>∈E</a:t>
            </a:r>
            <a:r>
              <a:rPr lang="en-US" sz="2000" dirty="0"/>
              <a:t> using X as </a:t>
            </a:r>
            <a:r>
              <a:rPr lang="en-US" sz="2000" i="1" dirty="0" err="1">
                <a:solidFill>
                  <a:srgbClr val="1E01AF"/>
                </a:solidFill>
                <a:latin typeface="Albany"/>
              </a:rPr>
              <a:t>disc</a:t>
            </a:r>
            <a:r>
              <a:rPr lang="en-US" sz="2000" i="1" baseline="-25000" dirty="0" err="1">
                <a:solidFill>
                  <a:srgbClr val="1E01AF"/>
                </a:solidFill>
                <a:latin typeface="Albany"/>
              </a:rPr>
              <a:t>X</a:t>
            </a:r>
            <a:r>
              <a:rPr lang="en-US" sz="2000" i="1" dirty="0">
                <a:solidFill>
                  <a:srgbClr val="1E01AF"/>
                </a:solidFill>
                <a:latin typeface="Albany"/>
              </a:rPr>
              <a:t>(e) =| </a:t>
            </a:r>
            <a:r>
              <a:rPr lang="en-US" sz="2000" i="1" dirty="0">
                <a:solidFill>
                  <a:srgbClr val="1E01AF"/>
                </a:solidFill>
              </a:rPr>
              <a:t>∑</a:t>
            </a:r>
            <a:r>
              <a:rPr lang="en-US" sz="2000" i="1" baseline="-25000" dirty="0" err="1">
                <a:solidFill>
                  <a:srgbClr val="1E01AF"/>
                </a:solidFill>
                <a:latin typeface="Albany"/>
              </a:rPr>
              <a:t>v</a:t>
            </a:r>
            <a:r>
              <a:rPr lang="en-US" sz="2000" i="1" baseline="-25000" dirty="0" err="1">
                <a:solidFill>
                  <a:srgbClr val="1E01AF"/>
                </a:solidFill>
              </a:rPr>
              <a:t>∈e</a:t>
            </a:r>
            <a:r>
              <a:rPr lang="en-US" sz="2000" i="1" dirty="0" err="1">
                <a:solidFill>
                  <a:srgbClr val="1E01AF"/>
                </a:solidFill>
              </a:rPr>
              <a:t>X</a:t>
            </a:r>
            <a:r>
              <a:rPr lang="en-US" sz="2000" i="1" dirty="0">
                <a:solidFill>
                  <a:srgbClr val="1E01AF"/>
                </a:solidFill>
              </a:rPr>
              <a:t>(v) |</a:t>
            </a:r>
          </a:p>
          <a:p>
            <a:pPr algn="l"/>
            <a:r>
              <a:rPr lang="en-US" sz="2000" dirty="0"/>
              <a:t>Discrepancy of H with X is </a:t>
            </a:r>
            <a:r>
              <a:rPr lang="en-US" sz="2000" i="1" dirty="0" err="1">
                <a:solidFill>
                  <a:srgbClr val="1E01AF"/>
                </a:solidFill>
              </a:rPr>
              <a:t>disc</a:t>
            </a:r>
            <a:r>
              <a:rPr lang="en-US" sz="2000" i="1" baseline="-25000" dirty="0" err="1">
                <a:solidFill>
                  <a:srgbClr val="1E01AF"/>
                </a:solidFill>
              </a:rPr>
              <a:t>X</a:t>
            </a:r>
            <a:r>
              <a:rPr lang="en-US" sz="2000" i="1" dirty="0">
                <a:solidFill>
                  <a:srgbClr val="1E01AF"/>
                </a:solidFill>
              </a:rPr>
              <a:t>(H) = </a:t>
            </a:r>
            <a:r>
              <a:rPr lang="en-US" sz="2000" i="1" dirty="0" err="1">
                <a:solidFill>
                  <a:srgbClr val="1E01AF"/>
                </a:solidFill>
              </a:rPr>
              <a:t>max</a:t>
            </a:r>
            <a:r>
              <a:rPr lang="en-US" sz="2000" i="1" baseline="-25000" dirty="0" err="1">
                <a:solidFill>
                  <a:srgbClr val="1E01AF"/>
                </a:solidFill>
                <a:latin typeface="Albany"/>
              </a:rPr>
              <a:t>e</a:t>
            </a:r>
            <a:r>
              <a:rPr lang="en-US" sz="2000" i="1" baseline="-25000" dirty="0" err="1">
                <a:solidFill>
                  <a:srgbClr val="1E01AF"/>
                </a:solidFill>
              </a:rPr>
              <a:t>∈E</a:t>
            </a:r>
            <a:r>
              <a:rPr lang="en-US" sz="2000" i="1" dirty="0">
                <a:solidFill>
                  <a:srgbClr val="1E01AF"/>
                </a:solidFill>
              </a:rPr>
              <a:t> </a:t>
            </a:r>
            <a:r>
              <a:rPr lang="en-US" sz="2000" i="1" dirty="0" err="1">
                <a:solidFill>
                  <a:srgbClr val="1E01AF"/>
                </a:solidFill>
                <a:latin typeface="Albany"/>
              </a:rPr>
              <a:t>disc</a:t>
            </a:r>
            <a:r>
              <a:rPr lang="en-US" sz="2000" i="1" baseline="-25000" dirty="0" err="1">
                <a:solidFill>
                  <a:srgbClr val="1E01AF"/>
                </a:solidFill>
                <a:latin typeface="Albany"/>
              </a:rPr>
              <a:t>X</a:t>
            </a:r>
            <a:r>
              <a:rPr lang="en-US" sz="2000" i="1" dirty="0">
                <a:solidFill>
                  <a:srgbClr val="1E01AF"/>
                </a:solidFill>
                <a:latin typeface="Albany"/>
              </a:rPr>
              <a:t>(e)</a:t>
            </a:r>
          </a:p>
          <a:p>
            <a:pPr algn="l"/>
            <a:r>
              <a:rPr lang="en-US" sz="2000" dirty="0"/>
              <a:t>Discrepancy of H is defined</a:t>
            </a:r>
            <a:endParaRPr lang="en-US" sz="2000" dirty="0">
              <a:solidFill>
                <a:srgbClr val="1E01AF"/>
              </a:solidFill>
              <a:latin typeface="Albany"/>
            </a:endParaRPr>
          </a:p>
          <a:p>
            <a:pPr algn="ctr"/>
            <a:r>
              <a:rPr lang="en-US" sz="2000" i="1" dirty="0">
                <a:solidFill>
                  <a:srgbClr val="FF0000"/>
                </a:solidFill>
              </a:rPr>
              <a:t>Disc(H) = </a:t>
            </a:r>
            <a:r>
              <a:rPr lang="en-US" sz="2000" i="1" dirty="0" err="1">
                <a:solidFill>
                  <a:srgbClr val="FF0000"/>
                </a:solidFill>
              </a:rPr>
              <a:t>min</a:t>
            </a:r>
            <a:r>
              <a:rPr lang="en-US" sz="2000" i="1" baseline="-25000" dirty="0" err="1">
                <a:solidFill>
                  <a:srgbClr val="FF0000"/>
                </a:solidFill>
                <a:latin typeface="Albany"/>
              </a:rPr>
              <a:t>X:V</a:t>
            </a:r>
            <a:r>
              <a:rPr lang="en-US" sz="2000" i="1" baseline="-25000" dirty="0">
                <a:solidFill>
                  <a:srgbClr val="FF0000"/>
                </a:solidFill>
                <a:latin typeface="Albany"/>
                <a:sym typeface="Wingdings" panose="05000000000000000000" pitchFamily="2" charset="2"/>
              </a:rPr>
              <a:t>{-1,1}</a:t>
            </a:r>
            <a:r>
              <a:rPr lang="en-US" sz="2000" i="1" dirty="0" err="1">
                <a:solidFill>
                  <a:srgbClr val="FF0000"/>
                </a:solidFill>
                <a:latin typeface="Albany"/>
              </a:rPr>
              <a:t>disc</a:t>
            </a:r>
            <a:r>
              <a:rPr lang="en-US" sz="2000" i="1" baseline="-25000" dirty="0" err="1">
                <a:solidFill>
                  <a:srgbClr val="FF0000"/>
                </a:solidFill>
                <a:latin typeface="Albany"/>
              </a:rPr>
              <a:t>X</a:t>
            </a:r>
            <a:r>
              <a:rPr lang="en-US" sz="2000" i="1" dirty="0">
                <a:solidFill>
                  <a:srgbClr val="FF0000"/>
                </a:solidFill>
                <a:latin typeface="Albany"/>
              </a:rPr>
              <a:t>(H)</a:t>
            </a:r>
            <a:endParaRPr lang="en-US" sz="2000" i="1" dirty="0">
              <a:solidFill>
                <a:srgbClr val="FF0000"/>
              </a:solidFill>
            </a:endParaRPr>
          </a:p>
          <a:p>
            <a:pPr algn="l"/>
            <a:r>
              <a:rPr lang="en-US" sz="2000" dirty="0"/>
              <a:t>Disc(H)=d means that </a:t>
            </a:r>
            <a:r>
              <a:rPr lang="en-US" sz="2000" i="1" dirty="0"/>
              <a:t>for some coloring </a:t>
            </a:r>
            <a:r>
              <a:rPr lang="en-US" sz="2000" dirty="0"/>
              <a:t>all edges have discrepancy &lt;= d.</a:t>
            </a: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329998-0BC1-43BB-A9CF-F2D3E48CCA32}"/>
              </a:ext>
            </a:extLst>
          </p:cNvPr>
          <p:cNvGrpSpPr/>
          <p:nvPr/>
        </p:nvGrpSpPr>
        <p:grpSpPr>
          <a:xfrm>
            <a:off x="3896953" y="1038305"/>
            <a:ext cx="4342087" cy="3016196"/>
            <a:chOff x="2045851" y="3279699"/>
            <a:chExt cx="4342087" cy="30161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8F16CE-FC10-412A-B037-B72244DDF782}"/>
                </a:ext>
              </a:extLst>
            </p:cNvPr>
            <p:cNvSpPr/>
            <p:nvPr/>
          </p:nvSpPr>
          <p:spPr>
            <a:xfrm>
              <a:off x="2977376" y="37798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F67CF7-AFA5-46B3-8221-FCCB815858BB}"/>
                </a:ext>
              </a:extLst>
            </p:cNvPr>
            <p:cNvSpPr/>
            <p:nvPr/>
          </p:nvSpPr>
          <p:spPr>
            <a:xfrm>
              <a:off x="3776545" y="39322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640315-EDF2-4486-B50D-93C4151DD0FF}"/>
                </a:ext>
              </a:extLst>
            </p:cNvPr>
            <p:cNvSpPr/>
            <p:nvPr/>
          </p:nvSpPr>
          <p:spPr>
            <a:xfrm>
              <a:off x="3241288" y="4802033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7EDD06-68A1-434F-B10B-4F418383D5F1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069904-1D8E-4022-90F7-61F3F38E5411}"/>
                </a:ext>
              </a:extLst>
            </p:cNvPr>
            <p:cNvSpPr/>
            <p:nvPr/>
          </p:nvSpPr>
          <p:spPr>
            <a:xfrm>
              <a:off x="5147819" y="3865329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095002-34D2-4CF2-946B-9CFC2B4338EA}"/>
                </a:ext>
              </a:extLst>
            </p:cNvPr>
            <p:cNvSpPr/>
            <p:nvPr/>
          </p:nvSpPr>
          <p:spPr>
            <a:xfrm>
              <a:off x="4029288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5EC1C8-D277-4DF8-8C12-0B1FB7B99D5D}"/>
                </a:ext>
              </a:extLst>
            </p:cNvPr>
            <p:cNvSpPr/>
            <p:nvPr/>
          </p:nvSpPr>
          <p:spPr>
            <a:xfrm>
              <a:off x="5985602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88A732-371E-4397-9F05-81E5FB6D6980}"/>
                </a:ext>
              </a:extLst>
            </p:cNvPr>
            <p:cNvSpPr/>
            <p:nvPr/>
          </p:nvSpPr>
          <p:spPr>
            <a:xfrm>
              <a:off x="4140800" y="5827945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91346B-C239-4D0F-9B77-5029A076CF16}"/>
                </a:ext>
              </a:extLst>
            </p:cNvPr>
            <p:cNvSpPr/>
            <p:nvPr/>
          </p:nvSpPr>
          <p:spPr>
            <a:xfrm>
              <a:off x="2045851" y="3279699"/>
              <a:ext cx="2512721" cy="13959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8D997C-58E6-4BC7-84F5-B60D4C867D27}"/>
                </a:ext>
              </a:extLst>
            </p:cNvPr>
            <p:cNvSpPr/>
            <p:nvPr/>
          </p:nvSpPr>
          <p:spPr>
            <a:xfrm>
              <a:off x="4462496" y="3703637"/>
              <a:ext cx="1925442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D0789D-E701-4F45-B5AB-2742B0268E47}"/>
                </a:ext>
              </a:extLst>
            </p:cNvPr>
            <p:cNvSpPr/>
            <p:nvPr/>
          </p:nvSpPr>
          <p:spPr>
            <a:xfrm>
              <a:off x="3132302" y="3536770"/>
              <a:ext cx="1330194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520E9D-B3C6-4B2C-B6A0-73B0093C0473}"/>
                </a:ext>
              </a:extLst>
            </p:cNvPr>
            <p:cNvSpPr/>
            <p:nvPr/>
          </p:nvSpPr>
          <p:spPr>
            <a:xfrm>
              <a:off x="2899318" y="4432208"/>
              <a:ext cx="2985108" cy="18636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4B5462-DB7D-4227-9DE6-B8908E4A0887}"/>
              </a:ext>
            </a:extLst>
          </p:cNvPr>
          <p:cNvGrpSpPr/>
          <p:nvPr/>
        </p:nvGrpSpPr>
        <p:grpSpPr>
          <a:xfrm>
            <a:off x="4826807" y="1517158"/>
            <a:ext cx="3233033" cy="2334120"/>
            <a:chOff x="2975705" y="3758552"/>
            <a:chExt cx="3233033" cy="233412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D49609-F3FD-4785-BF55-D6243109F77B}"/>
                </a:ext>
              </a:extLst>
            </p:cNvPr>
            <p:cNvSpPr/>
            <p:nvPr/>
          </p:nvSpPr>
          <p:spPr>
            <a:xfrm>
              <a:off x="5146558" y="3869923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273197-402D-4B01-8E77-6A302B3EFA05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55A1C9-E422-4BCC-BE6A-B5573C876955}"/>
                </a:ext>
              </a:extLst>
            </p:cNvPr>
            <p:cNvSpPr/>
            <p:nvPr/>
          </p:nvSpPr>
          <p:spPr>
            <a:xfrm>
              <a:off x="4137141" y="5835768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97E2E1-5BE1-414A-9A8D-98310C0D0E13}"/>
                </a:ext>
              </a:extLst>
            </p:cNvPr>
            <p:cNvSpPr/>
            <p:nvPr/>
          </p:nvSpPr>
          <p:spPr>
            <a:xfrm>
              <a:off x="3776545" y="3935119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735B3F-6EC0-4E23-9740-1B4944BFFCF0}"/>
                </a:ext>
              </a:extLst>
            </p:cNvPr>
            <p:cNvSpPr/>
            <p:nvPr/>
          </p:nvSpPr>
          <p:spPr>
            <a:xfrm>
              <a:off x="5985714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AAAE69-3A0E-41B7-80EA-B68497A49857}"/>
                </a:ext>
              </a:extLst>
            </p:cNvPr>
            <p:cNvSpPr/>
            <p:nvPr/>
          </p:nvSpPr>
          <p:spPr>
            <a:xfrm>
              <a:off x="2975705" y="375855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3CF1071-97D3-4CAD-A8EB-51855213911A}"/>
                </a:ext>
              </a:extLst>
            </p:cNvPr>
            <p:cNvSpPr/>
            <p:nvPr/>
          </p:nvSpPr>
          <p:spPr>
            <a:xfrm>
              <a:off x="3234868" y="4810273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B5A65B-EDC8-4092-B656-E4466818A140}"/>
                </a:ext>
              </a:extLst>
            </p:cNvPr>
            <p:cNvSpPr/>
            <p:nvPr/>
          </p:nvSpPr>
          <p:spPr>
            <a:xfrm>
              <a:off x="4022868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9176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Theorem</a:t>
                </a:r>
                <a:r>
                  <a:rPr lang="en-US" sz="2000" dirty="0">
                    <a:latin typeface="Albany"/>
                  </a:rPr>
                  <a:t>: For every hypergraph H = (V,E) on n vertices and m edges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𝐷𝑖𝑠𝑐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func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ctr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Beck-</a:t>
                </a:r>
                <a:r>
                  <a:rPr lang="en-US" sz="2000" u="sng" dirty="0" err="1">
                    <a:latin typeface="Albany"/>
                  </a:rPr>
                  <a:t>Fiala</a:t>
                </a:r>
                <a:r>
                  <a:rPr lang="en-US" sz="2000" u="sng" dirty="0">
                    <a:latin typeface="Albany"/>
                  </a:rPr>
                  <a:t> Theorem</a:t>
                </a:r>
                <a:r>
                  <a:rPr lang="en-US" sz="2000" dirty="0">
                    <a:latin typeface="Albany"/>
                  </a:rPr>
                  <a:t>: Let H = (V,E), </a:t>
                </a:r>
                <a:r>
                  <a:rPr lang="en-US" sz="2000" dirty="0" err="1">
                    <a:latin typeface="Albany"/>
                  </a:rPr>
                  <a:t>s.t.</a:t>
                </a:r>
                <a:r>
                  <a:rPr lang="en-US" sz="2000" dirty="0">
                    <a:latin typeface="Albany"/>
                  </a:rPr>
                  <a:t> every vertex has degree at most t,</a:t>
                </a:r>
                <a:br>
                  <a:rPr lang="en-US" sz="2000" dirty="0">
                    <a:latin typeface="Albany"/>
                  </a:rPr>
                </a:br>
                <a:r>
                  <a:rPr lang="en-US" sz="2000" dirty="0">
                    <a:latin typeface="Albany"/>
                  </a:rPr>
                  <a:t>i.e. every vertex belongs to at most t sets.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𝐷𝑖𝑠𝑐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Beck-Fiala Conjecture</a:t>
                </a:r>
                <a:r>
                  <a:rPr lang="en-US" sz="2000" dirty="0">
                    <a:latin typeface="Albany"/>
                  </a:rPr>
                  <a:t>: Let H = (V,E), </a:t>
                </a:r>
                <a:r>
                  <a:rPr lang="en-US" sz="2000" dirty="0" err="1">
                    <a:latin typeface="Albany"/>
                  </a:rPr>
                  <a:t>s.t.</a:t>
                </a:r>
                <a:r>
                  <a:rPr lang="en-US" sz="2000" dirty="0">
                    <a:latin typeface="Albany"/>
                  </a:rPr>
                  <a:t> every vertex has degree at most t,</a:t>
                </a:r>
                <a:br>
                  <a:rPr lang="en-US" sz="2000" dirty="0">
                    <a:latin typeface="Albany"/>
                  </a:rPr>
                </a:br>
                <a:r>
                  <a:rPr lang="en-US" sz="2000" dirty="0">
                    <a:latin typeface="Albany"/>
                  </a:rPr>
                  <a:t>i.e. every vertex belongs to at most t sets.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𝐷𝑖𝑠𝑐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r>
                  <a:rPr lang="en-US" sz="2000" dirty="0">
                    <a:latin typeface="Albany"/>
                  </a:rPr>
                  <a:t>).</a:t>
                </a:r>
              </a:p>
              <a:p>
                <a:pPr algn="ctr"/>
                <a:endParaRPr lang="en-US" sz="2000" dirty="0">
                  <a:latin typeface="Albany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6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Integrality gaps</a:t>
            </a: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Example: vertex cover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0391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+mn-lt"/>
                  </a:rPr>
                  <a:t>Theorem [Beck-</a:t>
                </a:r>
                <a:r>
                  <a:rPr lang="en-US" sz="2000" u="sng" dirty="0" err="1">
                    <a:latin typeface="+mn-lt"/>
                  </a:rPr>
                  <a:t>Fiala</a:t>
                </a:r>
                <a:r>
                  <a:rPr lang="en-US" sz="2000" u="sng" dirty="0">
                    <a:latin typeface="+mn-lt"/>
                  </a:rPr>
                  <a:t> ‘81]</a:t>
                </a:r>
                <a:r>
                  <a:rPr lang="en-US" sz="2000" dirty="0">
                    <a:latin typeface="+mn-lt"/>
                  </a:rPr>
                  <a:t>: Let H = (V,E) be a hypergraph , such that every vertex has degree at most t, i.e. every vertex belongs to at most t sets. Then</a:t>
                </a:r>
                <a:endParaRPr lang="en-US" sz="2000" i="1" dirty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𝐷𝑖𝑠𝑐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+mn-lt"/>
                  </a:rPr>
                  <a:t>.</a:t>
                </a:r>
              </a:p>
              <a:p>
                <a:pPr algn="ctr"/>
                <a:endParaRPr lang="en-US" sz="2000" dirty="0">
                  <a:latin typeface="+mn-lt"/>
                </a:endParaRPr>
              </a:p>
              <a:p>
                <a:pPr algn="l"/>
                <a:r>
                  <a:rPr lang="en-US" sz="2000" u="sng" dirty="0">
                    <a:latin typeface="+mn-lt"/>
                  </a:rPr>
                  <a:t>Proof</a:t>
                </a:r>
                <a:r>
                  <a:rPr lang="en-US" sz="2000" dirty="0">
                    <a:latin typeface="+mn-lt"/>
                  </a:rPr>
                  <a:t>: We need a notion of basic feasible solution of LPs.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4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Basic Feasible Solution of LPs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31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Programming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(minimization version)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200" dirty="0">
                <a:latin typeface="+mn-lt"/>
              </a:rPr>
              <a:t>Recall canonical form of a minimization LP</a:t>
            </a:r>
          </a:p>
          <a:p>
            <a:pPr algn="l"/>
            <a:r>
              <a:rPr lang="en-US" sz="2200" u="sng" dirty="0">
                <a:latin typeface="+mn-lt"/>
              </a:rPr>
              <a:t>Input</a:t>
            </a:r>
            <a:r>
              <a:rPr lang="en-US" sz="2200" dirty="0">
                <a:latin typeface="+mn-lt"/>
              </a:rPr>
              <a:t>: </a:t>
            </a:r>
            <a:r>
              <a:rPr lang="en-US" sz="2200" dirty="0" err="1">
                <a:latin typeface="+mn-lt"/>
              </a:rPr>
              <a:t>A∈R</a:t>
            </a:r>
            <a:r>
              <a:rPr lang="en-US" sz="2200" baseline="30000" dirty="0" err="1">
                <a:latin typeface="+mn-lt"/>
              </a:rPr>
              <a:t>MxN</a:t>
            </a:r>
            <a:r>
              <a:rPr lang="en-US" sz="2200" dirty="0">
                <a:latin typeface="+mn-lt"/>
              </a:rPr>
              <a:t>,</a:t>
            </a:r>
            <a:r>
              <a:rPr lang="en-US" sz="2200" baseline="-250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b∈R</a:t>
            </a:r>
            <a:r>
              <a:rPr lang="en-US" sz="2200" baseline="30000" dirty="0" err="1">
                <a:latin typeface="+mn-lt"/>
              </a:rPr>
              <a:t>M</a:t>
            </a:r>
            <a:r>
              <a:rPr lang="en-US" sz="2200" dirty="0">
                <a:latin typeface="+mn-lt"/>
              </a:rPr>
              <a:t>,</a:t>
            </a:r>
            <a:r>
              <a:rPr lang="en-US" sz="2200" baseline="-250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c∈R</a:t>
            </a:r>
            <a:r>
              <a:rPr lang="en-US" sz="2200" baseline="30000" dirty="0" err="1">
                <a:latin typeface="+mn-lt"/>
              </a:rPr>
              <a:t>N</a:t>
            </a:r>
            <a:r>
              <a:rPr lang="en-US" sz="2200" dirty="0">
                <a:latin typeface="+mn-lt"/>
              </a:rPr>
              <a:t>,</a:t>
            </a:r>
            <a:r>
              <a:rPr lang="en-US" sz="2200" baseline="-25000" dirty="0">
                <a:latin typeface="+mn-lt"/>
              </a:rPr>
              <a:t> </a:t>
            </a:r>
          </a:p>
          <a:p>
            <a:pPr algn="l"/>
            <a:r>
              <a:rPr lang="en-US" sz="2200" dirty="0">
                <a:latin typeface="+mn-lt"/>
              </a:rPr>
              <a:t>	</a:t>
            </a:r>
            <a:r>
              <a:rPr lang="en-US" sz="2200" u="sng" dirty="0">
                <a:latin typeface="+mn-lt"/>
              </a:rPr>
              <a:t>Goal</a:t>
            </a:r>
            <a:r>
              <a:rPr lang="en-US" sz="2200" dirty="0">
                <a:latin typeface="+mn-lt"/>
              </a:rPr>
              <a:t>: find a solution </a:t>
            </a:r>
            <a:r>
              <a:rPr lang="en-US" sz="2200" dirty="0" err="1">
                <a:latin typeface="+mn-lt"/>
              </a:rPr>
              <a:t>x∈R</a:t>
            </a:r>
            <a:r>
              <a:rPr lang="en-US" sz="2200" baseline="30000" dirty="0" err="1">
                <a:latin typeface="+mn-lt"/>
              </a:rPr>
              <a:t>N</a:t>
            </a:r>
            <a:r>
              <a:rPr lang="en-US" sz="2200" dirty="0">
                <a:latin typeface="+mn-lt"/>
              </a:rPr>
              <a:t> that </a:t>
            </a:r>
          </a:p>
          <a:p>
            <a:pPr algn="l"/>
            <a:r>
              <a:rPr lang="en-US" sz="2200" dirty="0">
                <a:latin typeface="+mn-lt"/>
              </a:rPr>
              <a:t>	minimizes </a:t>
            </a:r>
            <a:r>
              <a:rPr lang="en-US" sz="2200" dirty="0" err="1">
                <a:latin typeface="+mn-lt"/>
              </a:rPr>
              <a:t>c</a:t>
            </a:r>
            <a:r>
              <a:rPr lang="en-US" sz="2200" baseline="30000" dirty="0" err="1">
                <a:latin typeface="+mn-lt"/>
              </a:rPr>
              <a:t>T</a:t>
            </a:r>
            <a:r>
              <a:rPr lang="en-US" sz="2200" dirty="0" err="1">
                <a:latin typeface="+mn-lt"/>
              </a:rPr>
              <a:t>x</a:t>
            </a:r>
            <a:endParaRPr lang="en-US" sz="2200" baseline="-25000" dirty="0">
              <a:latin typeface="+mn-lt"/>
            </a:endParaRPr>
          </a:p>
          <a:p>
            <a:pPr algn="l"/>
            <a:r>
              <a:rPr lang="en-US" sz="2200" dirty="0">
                <a:latin typeface="+mn-lt"/>
              </a:rPr>
              <a:t>	subject to Ax &gt;=b</a:t>
            </a:r>
          </a:p>
          <a:p>
            <a:pPr algn="l"/>
            <a:r>
              <a:rPr lang="en-US" sz="2200" dirty="0">
                <a:latin typeface="+mn-lt"/>
              </a:rPr>
              <a:t>	and x&gt;=0.</a:t>
            </a:r>
          </a:p>
          <a:p>
            <a:pPr algn="l"/>
            <a:endParaRPr lang="en-US" sz="2200" dirty="0">
              <a:latin typeface="+mn-lt"/>
            </a:endParaRPr>
          </a:p>
          <a:p>
            <a:pPr algn="l"/>
            <a:r>
              <a:rPr lang="en-US" sz="2200" u="sng" dirty="0">
                <a:latin typeface="+mn-lt"/>
              </a:rPr>
              <a:t>Observation</a:t>
            </a:r>
            <a:r>
              <a:rPr lang="en-US" sz="2200" dirty="0">
                <a:latin typeface="+mn-lt"/>
              </a:rPr>
              <a:t>: we may assume that rows of A are linearly independent</a:t>
            </a:r>
          </a:p>
          <a:p>
            <a:pPr algn="l"/>
            <a:r>
              <a:rPr lang="en-US" sz="2200" dirty="0">
                <a:latin typeface="+mn-lt"/>
              </a:rPr>
              <a:t>Therefore, we will assume that n&gt;=m</a:t>
            </a:r>
          </a:p>
        </p:txBody>
      </p:sp>
    </p:spTree>
    <p:extLst>
      <p:ext uri="{BB962C8B-B14F-4D97-AF65-F5344CB8AC3E}">
        <p14:creationId xmlns:p14="http://schemas.microsoft.com/office/powerpoint/2010/main" val="37725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Programming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(minimization version)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latin typeface="+mn-lt"/>
                  </a:rPr>
                  <a:t> be some m linearly independent columns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Observation</a:t>
                </a:r>
                <a:r>
                  <a:rPr lang="en-US" sz="2200" dirty="0">
                    <a:latin typeface="+mn-lt"/>
                  </a:rPr>
                  <a:t>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>
                    <a:latin typeface="+mn-lt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,0,0,…,0]</m:t>
                    </m:r>
                  </m:oMath>
                </a14:m>
                <a:r>
                  <a:rPr lang="en-US" sz="2200" dirty="0">
                    <a:latin typeface="+mn-lt"/>
                  </a:rPr>
                  <a:t> is a feasible solution.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Such solution is called a </a:t>
                </a:r>
                <a:r>
                  <a:rPr lang="en-US" sz="2200" u="sng" dirty="0">
                    <a:latin typeface="+mn-lt"/>
                  </a:rPr>
                  <a:t>basic feasible solution (</a:t>
                </a:r>
                <a:r>
                  <a:rPr lang="en-US" sz="2200" u="sng" dirty="0" err="1">
                    <a:latin typeface="+mn-lt"/>
                  </a:rPr>
                  <a:t>bfs</a:t>
                </a:r>
                <a:r>
                  <a:rPr lang="en-US" sz="2200" u="sng" dirty="0">
                    <a:latin typeface="+mn-lt"/>
                  </a:rPr>
                  <a:t>)</a:t>
                </a:r>
                <a:r>
                  <a:rPr lang="en-US" sz="22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b="-87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75F1AB-1489-4F92-A502-FC4914E08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39312"/>
              </p:ext>
            </p:extLst>
          </p:nvPr>
        </p:nvGraphicFramePr>
        <p:xfrm>
          <a:off x="1701370" y="1945752"/>
          <a:ext cx="273336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81">
                  <a:extLst>
                    <a:ext uri="{9D8B030D-6E8A-4147-A177-3AD203B41FA5}">
                      <a16:colId xmlns:a16="http://schemas.microsoft.com/office/drawing/2014/main" val="2215229110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533592082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64438985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1861774369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1156953375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229622894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435575395"/>
                    </a:ext>
                  </a:extLst>
                </a:gridCol>
              </a:tblGrid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148199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044636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107241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44774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763484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6F22D25-D046-49E6-AF1F-989FC1381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006197"/>
              </p:ext>
            </p:extLst>
          </p:nvPr>
        </p:nvGraphicFramePr>
        <p:xfrm>
          <a:off x="5645891" y="1945751"/>
          <a:ext cx="40403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36">
                  <a:extLst>
                    <a:ext uri="{9D8B030D-6E8A-4147-A177-3AD203B41FA5}">
                      <a16:colId xmlns:a16="http://schemas.microsoft.com/office/drawing/2014/main" val="1909866880"/>
                    </a:ext>
                  </a:extLst>
                </a:gridCol>
              </a:tblGrid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684194"/>
                  </a:ext>
                </a:extLst>
              </a:tr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996267"/>
                  </a:ext>
                </a:extLst>
              </a:tr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110255"/>
                  </a:ext>
                </a:extLst>
              </a:tr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329034"/>
                  </a:ext>
                </a:extLst>
              </a:tr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05137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E12F180-1FFD-4642-A306-48FAD276E86C}"/>
              </a:ext>
            </a:extLst>
          </p:cNvPr>
          <p:cNvSpPr txBox="1"/>
          <p:nvPr/>
        </p:nvSpPr>
        <p:spPr>
          <a:xfrm>
            <a:off x="4845920" y="2531012"/>
            <a:ext cx="114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b=</a:t>
            </a:r>
            <a:endParaRPr lang="en-CA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0ED5D-D5CA-4BFB-84D4-182BBE8CC34C}"/>
              </a:ext>
            </a:extLst>
          </p:cNvPr>
          <p:cNvSpPr txBox="1"/>
          <p:nvPr/>
        </p:nvSpPr>
        <p:spPr>
          <a:xfrm>
            <a:off x="1148642" y="2553118"/>
            <a:ext cx="97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A=</a:t>
            </a:r>
            <a:endParaRPr lang="en-C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D3232-6FDA-4F9A-B7D2-C5197BB61111}"/>
              </a:ext>
            </a:extLst>
          </p:cNvPr>
          <p:cNvSpPr txBox="1"/>
          <p:nvPr/>
        </p:nvSpPr>
        <p:spPr>
          <a:xfrm>
            <a:off x="6697683" y="1928199"/>
            <a:ext cx="2662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E01AF"/>
                </a:solidFill>
                <a:latin typeface="Albany"/>
              </a:rPr>
              <a:t>Minimize </a:t>
            </a:r>
            <a:r>
              <a:rPr lang="en-US" sz="2200" b="1" dirty="0" err="1">
                <a:solidFill>
                  <a:srgbClr val="1E01AF"/>
                </a:solidFill>
                <a:latin typeface="Albany"/>
              </a:rPr>
              <a:t>c</a:t>
            </a:r>
            <a:r>
              <a:rPr lang="en-US" sz="2200" b="1" baseline="30000" dirty="0" err="1">
                <a:solidFill>
                  <a:srgbClr val="1E01AF"/>
                </a:solidFill>
                <a:latin typeface="Albany"/>
              </a:rPr>
              <a:t>T</a:t>
            </a:r>
            <a:r>
              <a:rPr lang="en-US" sz="2200" b="1" dirty="0" err="1">
                <a:solidFill>
                  <a:srgbClr val="1E01AF"/>
                </a:solidFill>
                <a:latin typeface="Albany"/>
              </a:rPr>
              <a:t>x</a:t>
            </a:r>
            <a:endParaRPr lang="en-US" sz="2200" b="1" dirty="0">
              <a:solidFill>
                <a:srgbClr val="1E01AF"/>
              </a:solidFill>
              <a:latin typeface="Albany"/>
            </a:endParaRPr>
          </a:p>
          <a:p>
            <a:endParaRPr lang="en-US" sz="2200" b="1" dirty="0">
              <a:solidFill>
                <a:srgbClr val="1E01AF"/>
              </a:solidFill>
              <a:latin typeface="Albany"/>
            </a:endParaRPr>
          </a:p>
          <a:p>
            <a:r>
              <a:rPr lang="en-US" sz="2200" b="1" dirty="0">
                <a:solidFill>
                  <a:srgbClr val="1E01AF"/>
                </a:solidFill>
                <a:latin typeface="Albany"/>
              </a:rPr>
              <a:t>Subject to:</a:t>
            </a:r>
            <a:br>
              <a:rPr lang="en-US" sz="2200" b="1" dirty="0">
                <a:solidFill>
                  <a:srgbClr val="1E01AF"/>
                </a:solidFill>
                <a:latin typeface="Albany"/>
              </a:rPr>
            </a:br>
            <a:r>
              <a:rPr lang="en-US" sz="2200" b="1" dirty="0">
                <a:solidFill>
                  <a:srgbClr val="1E01AF"/>
                </a:solidFill>
                <a:latin typeface="Albany"/>
              </a:rPr>
              <a:t>Ax &gt;=b</a:t>
            </a:r>
            <a:br>
              <a:rPr lang="en-US" sz="2200" b="1" dirty="0">
                <a:solidFill>
                  <a:srgbClr val="1E01AF"/>
                </a:solidFill>
                <a:latin typeface="Albany"/>
              </a:rPr>
            </a:br>
            <a:r>
              <a:rPr lang="en-US" sz="2200" b="1" dirty="0">
                <a:solidFill>
                  <a:srgbClr val="1E01AF"/>
                </a:solidFill>
                <a:latin typeface="Albany"/>
              </a:rPr>
              <a:t>x &gt;=0</a:t>
            </a:r>
            <a:endParaRPr lang="en-CA" sz="2200" b="1" dirty="0">
              <a:solidFill>
                <a:srgbClr val="1E01AF"/>
              </a:solidFill>
              <a:latin typeface="Albany"/>
            </a:endParaRP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E0FD0997-6001-4461-A3BE-3F9399E20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718163"/>
              </p:ext>
            </p:extLst>
          </p:nvPr>
        </p:nvGraphicFramePr>
        <p:xfrm>
          <a:off x="2980820" y="4381201"/>
          <a:ext cx="17932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40">
                  <a:extLst>
                    <a:ext uri="{9D8B030D-6E8A-4147-A177-3AD203B41FA5}">
                      <a16:colId xmlns:a16="http://schemas.microsoft.com/office/drawing/2014/main" val="2215229110"/>
                    </a:ext>
                  </a:extLst>
                </a:gridCol>
                <a:gridCol w="358640">
                  <a:extLst>
                    <a:ext uri="{9D8B030D-6E8A-4147-A177-3AD203B41FA5}">
                      <a16:colId xmlns:a16="http://schemas.microsoft.com/office/drawing/2014/main" val="3533592082"/>
                    </a:ext>
                  </a:extLst>
                </a:gridCol>
                <a:gridCol w="358640">
                  <a:extLst>
                    <a:ext uri="{9D8B030D-6E8A-4147-A177-3AD203B41FA5}">
                      <a16:colId xmlns:a16="http://schemas.microsoft.com/office/drawing/2014/main" val="364438985"/>
                    </a:ext>
                  </a:extLst>
                </a:gridCol>
                <a:gridCol w="358640">
                  <a:extLst>
                    <a:ext uri="{9D8B030D-6E8A-4147-A177-3AD203B41FA5}">
                      <a16:colId xmlns:a16="http://schemas.microsoft.com/office/drawing/2014/main" val="1861774369"/>
                    </a:ext>
                  </a:extLst>
                </a:gridCol>
                <a:gridCol w="358640">
                  <a:extLst>
                    <a:ext uri="{9D8B030D-6E8A-4147-A177-3AD203B41FA5}">
                      <a16:colId xmlns:a16="http://schemas.microsoft.com/office/drawing/2014/main" val="1156953375"/>
                    </a:ext>
                  </a:extLst>
                </a:gridCol>
              </a:tblGrid>
              <a:tr h="3146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148199"/>
                  </a:ext>
                </a:extLst>
              </a:tr>
              <a:tr h="3146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044636"/>
                  </a:ext>
                </a:extLst>
              </a:tr>
              <a:tr h="3146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107241"/>
                  </a:ext>
                </a:extLst>
              </a:tr>
              <a:tr h="3146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44774"/>
                  </a:ext>
                </a:extLst>
              </a:tr>
              <a:tr h="31460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76348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35E4D57-84C6-4903-AD76-E5261FA312FC}"/>
              </a:ext>
            </a:extLst>
          </p:cNvPr>
          <p:cNvSpPr txBox="1"/>
          <p:nvPr/>
        </p:nvSpPr>
        <p:spPr>
          <a:xfrm>
            <a:off x="2341280" y="5118280"/>
            <a:ext cx="97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B=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113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Programming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(minimization version)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7903007" cy="5270464"/>
              </a:xfrm>
            </p:spPr>
            <p:txBody>
              <a:bodyPr/>
              <a:lstStyle/>
              <a:p>
                <a:pPr algn="l"/>
                <a:r>
                  <a:rPr lang="en-US" sz="2200" dirty="0">
                    <a:latin typeface="+mn-lt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 Consider the LP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Subject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200" b="0" dirty="0"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A basic feasible solution (</a:t>
                </a:r>
                <a:r>
                  <a:rPr lang="en-US" sz="2200" u="sng" dirty="0" err="1">
                    <a:latin typeface="+mn-lt"/>
                  </a:rPr>
                  <a:t>bfs</a:t>
                </a:r>
                <a:r>
                  <a:rPr lang="en-US" sz="2200" u="sng" dirty="0">
                    <a:latin typeface="+mn-lt"/>
                  </a:rPr>
                  <a:t>)</a:t>
                </a:r>
                <a:r>
                  <a:rPr lang="en-US" sz="2200" dirty="0">
                    <a:latin typeface="+mn-lt"/>
                  </a:rPr>
                  <a:t> to this LP is any feasible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+mn-lt"/>
                  </a:rPr>
                  <a:t> has at least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>
                    <a:latin typeface="+mn-lt"/>
                  </a:rPr>
                  <a:t> zeros.</a:t>
                </a: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Theorem</a:t>
                </a:r>
                <a:r>
                  <a:rPr lang="en-US" sz="2200" dirty="0">
                    <a:latin typeface="+mn-lt"/>
                  </a:rPr>
                  <a:t>: If the LP is feasible and the optimum is bounded, then it has an optimal solution obtained in some </a:t>
                </a:r>
                <a:r>
                  <a:rPr lang="en-US" sz="2200" dirty="0" err="1">
                    <a:latin typeface="+mn-lt"/>
                  </a:rPr>
                  <a:t>bfs</a:t>
                </a:r>
                <a:r>
                  <a:rPr lang="en-US" sz="2200" dirty="0">
                    <a:latin typeface="+mn-lt"/>
                  </a:rPr>
                  <a:t>. </a:t>
                </a: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We’ll skip the proof of this.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7903007" cy="5270464"/>
              </a:xfrm>
              <a:blipFill>
                <a:blip r:embed="rId3"/>
                <a:stretch>
                  <a:fillRect l="-2159" t="-1273" b="-6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1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+mn-lt"/>
                  </a:rPr>
                  <a:t>Theorem [Beck-</a:t>
                </a:r>
                <a:r>
                  <a:rPr lang="en-US" sz="2000" u="sng" dirty="0" err="1">
                    <a:latin typeface="+mn-lt"/>
                  </a:rPr>
                  <a:t>Fiala</a:t>
                </a:r>
                <a:r>
                  <a:rPr lang="en-US" sz="2000" u="sng" dirty="0">
                    <a:latin typeface="+mn-lt"/>
                  </a:rPr>
                  <a:t> ‘81]</a:t>
                </a:r>
                <a:r>
                  <a:rPr lang="en-US" sz="2000" dirty="0">
                    <a:latin typeface="+mn-lt"/>
                  </a:rPr>
                  <a:t>: Let H = (V,E) be a hypergraph , such that every vertex has degree at most t, i.e. every vertex belongs to at most t sets. Then</a:t>
                </a:r>
                <a:endParaRPr lang="en-US" sz="2000" i="1" dirty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𝐷𝑖𝑠𝑐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000" u="sng" dirty="0">
                    <a:latin typeface="+mn-lt"/>
                  </a:rPr>
                  <a:t>Proof</a:t>
                </a:r>
                <a:r>
                  <a:rPr lang="en-US" sz="2000" dirty="0">
                    <a:latin typeface="+mn-lt"/>
                  </a:rPr>
                  <a:t>: Given H with |V|= n vertices write an LP for the discrepancy problem.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subject to</a:t>
                </a:r>
              </a:p>
              <a:p>
                <a:pPr algn="l"/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dirty="0"/>
              </a:p>
              <a:p>
                <a:pPr algn="l"/>
                <a:r>
                  <a:rPr lang="en-US" sz="2000" b="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trike="sngStrik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trike="sngStrik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strike="sngStrik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trike="sngStrike" smtClean="0">
                        <a:latin typeface="Cambria Math" panose="02040503050406030204" pitchFamily="18" charset="0"/>
                      </a:rPr>
                      <m:t>∈{−1,</m:t>
                    </m:r>
                    <m:r>
                      <a:rPr lang="en-US" sz="2000" i="1" strike="sngStrike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trike="sngStrike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 algn="l"/>
                <a:r>
                  <a:rPr lang="en-US" sz="2000" dirty="0">
                    <a:latin typeface="+mn-lt"/>
                  </a:rPr>
                  <a:t>Note that it has a feasible solution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, though it is not very informative.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We would like to convert it into a canonical form. 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Let define new variables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>
                    <a:latin typeface="+mn-lt"/>
                  </a:rPr>
                  <a:t> with the intention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000" dirty="0">
                    <a:latin typeface="+mn-lt"/>
                  </a:rPr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0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dirty="0">
                    <a:latin typeface="+mn-lt"/>
                  </a:rPr>
                  <a:t>Given H with |V|= n vertices write an LP for the discrepancy problem.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subject to</a:t>
                </a:r>
              </a:p>
              <a:p>
                <a:pPr algn="l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dirty="0"/>
              </a:p>
              <a:p>
                <a:pPr algn="l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algn="l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algn="l"/>
                <a:endParaRPr lang="en-US" sz="2000" dirty="0">
                  <a:latin typeface="+mn-lt"/>
                </a:endParaRPr>
              </a:p>
              <a:p>
                <a:pPr algn="l"/>
                <a:r>
                  <a:rPr lang="en-US" sz="2000" dirty="0">
                    <a:latin typeface="+mn-lt"/>
                  </a:rPr>
                  <a:t>The intention is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+mn-lt"/>
                  </a:rPr>
                  <a:t> corresponds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pPr algn="l"/>
                <a:r>
                  <a:rPr lang="en-US" sz="20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corresponds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algn="l"/>
                <a:r>
                  <a:rPr lang="en-US" sz="2000" dirty="0">
                    <a:latin typeface="+mn-lt"/>
                  </a:rPr>
                  <a:t>Q: What would be a trivial solution for this LP?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 b="-32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9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dirty="0">
                    <a:latin typeface="+mn-lt"/>
                  </a:rPr>
                  <a:t>Given H with |V|= n vertices and |E|=m edges write the following LP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with 2n variables and </a:t>
                </a:r>
                <a:r>
                  <a:rPr lang="en-US" sz="2000" dirty="0" err="1">
                    <a:latin typeface="+mn-lt"/>
                  </a:rPr>
                  <a:t>m+n</a:t>
                </a:r>
                <a:r>
                  <a:rPr lang="en-US" sz="2000" dirty="0">
                    <a:latin typeface="+mn-lt"/>
                  </a:rPr>
                  <a:t> constraints.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subject to</a:t>
                </a:r>
              </a:p>
              <a:p>
                <a:pPr algn="l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dirty="0"/>
              </a:p>
              <a:p>
                <a:pPr algn="l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algn="l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algn="l"/>
                <a:endParaRPr lang="en-US" sz="2000" dirty="0">
                  <a:latin typeface="+mn-lt"/>
                </a:endParaRPr>
              </a:p>
              <a:p>
                <a:pPr algn="l"/>
                <a:r>
                  <a:rPr lang="en-US" sz="2000" dirty="0">
                    <a:latin typeface="+mn-lt"/>
                  </a:rPr>
                  <a:t>Update all variables with 0/1 values to constants.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The new constraints become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latin typeface="+mn-lt"/>
                  </a:rPr>
                  <a:t> for some b that depends on the values we set so far.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Furthermore, the sum cannot have more than |b| summands.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 b="-43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7DCFE3-6873-49CD-B7B3-5BE547F837C7}"/>
                  </a:ext>
                </a:extLst>
              </p:cNvPr>
              <p:cNvSpPr txBox="1"/>
              <p:nvPr/>
            </p:nvSpPr>
            <p:spPr>
              <a:xfrm>
                <a:off x="5837274" y="2371060"/>
                <a:ext cx="3342725" cy="2101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The LP is feasible with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4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</a:p>
              <a:p>
                <a:endParaRPr lang="en-US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Therefore , it has a </a:t>
                </a:r>
                <a:r>
                  <a:rPr lang="en-US" sz="2400" dirty="0" err="1">
                    <a:solidFill>
                      <a:schemeClr val="accent5">
                        <a:lumMod val="50000"/>
                      </a:schemeClr>
                    </a:solidFill>
                  </a:rPr>
                  <a:t>bfs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 with at least n-m zeros.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7DCFE3-6873-49CD-B7B3-5BE547F83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274" y="2371060"/>
                <a:ext cx="3342725" cy="2101409"/>
              </a:xfrm>
              <a:prstGeom prst="rect">
                <a:avLst/>
              </a:prstGeom>
              <a:blipFill>
                <a:blip r:embed="rId4"/>
                <a:stretch>
                  <a:fillRect l="-2920" t="-2319" b="-52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2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dirty="0">
                    <a:latin typeface="+mn-lt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subject to</a:t>
                </a:r>
              </a:p>
              <a:p>
                <a:pPr algn="l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dirty="0"/>
              </a:p>
              <a:p>
                <a:pPr algn="l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algn="l"/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algn="l"/>
                <a:r>
                  <a:rPr lang="en-US" sz="2000" dirty="0">
                    <a:latin typeface="+mn-lt"/>
                  </a:rPr>
                  <a:t>The new constraints became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latin typeface="+mn-lt"/>
                  </a:rPr>
                  <a:t> for some b that depends on the values we set so far. Furthermore, the sum cannot have more than |b| summands.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If a constraint has ≤t vertices left, we can discard it, as its discrepancy will be </a:t>
                </a:r>
                <a:r>
                  <a:rPr lang="en-US" sz="2000" dirty="0"/>
                  <a:t>≤</a:t>
                </a:r>
                <a:r>
                  <a:rPr lang="en-US" sz="2000" dirty="0">
                    <a:latin typeface="+mn-lt"/>
                  </a:rPr>
                  <a:t>2t.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If we still have constraints left, then we have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	m’ constraints, each having &gt;t vertices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	n’ vertices, each appearing in at most t constraints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Therefore n’&gt;m’, and we can continue until all variables are set to 0/1.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 r="-206" b="-43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C7DCFE3-6873-49CD-B7B3-5BE547F837C7}"/>
              </a:ext>
            </a:extLst>
          </p:cNvPr>
          <p:cNvSpPr txBox="1"/>
          <p:nvPr/>
        </p:nvSpPr>
        <p:spPr>
          <a:xfrm>
            <a:off x="5720316" y="1712706"/>
            <a:ext cx="3763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 LP is still feasible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Therefore , it has 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bfs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with at least n’-m’&gt;0 zeros.</a:t>
            </a:r>
          </a:p>
        </p:txBody>
      </p:sp>
    </p:spTree>
    <p:extLst>
      <p:ext uri="{BB962C8B-B14F-4D97-AF65-F5344CB8AC3E}">
        <p14:creationId xmlns:p14="http://schemas.microsoft.com/office/powerpoint/2010/main" val="30004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+mn-lt"/>
                  </a:rPr>
                  <a:t>Beck-</a:t>
                </a:r>
                <a:r>
                  <a:rPr lang="en-US" sz="2000" u="sng" dirty="0" err="1">
                    <a:latin typeface="+mn-lt"/>
                  </a:rPr>
                  <a:t>Fiala</a:t>
                </a:r>
                <a:r>
                  <a:rPr lang="en-US" sz="2000" u="sng" dirty="0">
                    <a:latin typeface="+mn-lt"/>
                  </a:rPr>
                  <a:t> Theorem</a:t>
                </a:r>
                <a:r>
                  <a:rPr lang="en-US" sz="2000" dirty="0">
                    <a:latin typeface="+mn-lt"/>
                  </a:rPr>
                  <a:t>: Let H = (V,E), </a:t>
                </a:r>
                <a:r>
                  <a:rPr lang="en-US" sz="2000" dirty="0" err="1">
                    <a:latin typeface="+mn-lt"/>
                  </a:rPr>
                  <a:t>s.t.</a:t>
                </a:r>
                <a:r>
                  <a:rPr lang="en-US" sz="2000" dirty="0">
                    <a:latin typeface="+mn-lt"/>
                  </a:rPr>
                  <a:t> every vertex has degree at most t,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i.e. every vertex belongs to at most t sets.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+mn-lt"/>
                      </a:rPr>
                      <m:t>𝐷𝑖𝑠𝑐</m:t>
                    </m:r>
                    <m:d>
                      <m:dPr>
                        <m:ctrlPr>
                          <a:rPr lang="en-US" sz="2000" i="1">
                            <a:latin typeface="+mn-lt"/>
                          </a:rPr>
                        </m:ctrlPr>
                      </m:dPr>
                      <m:e>
                        <m:r>
                          <a:rPr lang="en-US" sz="2000" i="1">
                            <a:latin typeface="+mn-lt"/>
                          </a:rPr>
                          <m:t>𝐻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+mn-lt"/>
                      </a:rPr>
                      <m:t>2</m:t>
                    </m:r>
                    <m:r>
                      <a:rPr lang="en-US" sz="2000" i="1">
                        <a:latin typeface="+mn-lt"/>
                      </a:rPr>
                      <m:t>𝑡</m:t>
                    </m:r>
                  </m:oMath>
                </a14:m>
                <a:r>
                  <a:rPr lang="en-US" sz="20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000" u="sng" dirty="0">
                    <a:latin typeface="+mn-lt"/>
                  </a:rPr>
                  <a:t>Beck-Fiala Conjecture</a:t>
                </a:r>
                <a:r>
                  <a:rPr lang="en-US" sz="2000" dirty="0">
                    <a:latin typeface="+mn-lt"/>
                  </a:rPr>
                  <a:t>: Let H = (V,E), </a:t>
                </a:r>
                <a:r>
                  <a:rPr lang="en-US" sz="2000" dirty="0" err="1">
                    <a:latin typeface="+mn-lt"/>
                  </a:rPr>
                  <a:t>s.t.</a:t>
                </a:r>
                <a:r>
                  <a:rPr lang="en-US" sz="2000" dirty="0">
                    <a:latin typeface="+mn-lt"/>
                  </a:rPr>
                  <a:t> every vertex has degree at most t,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i.e. every vertex belongs to at most t sets.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+mn-lt"/>
                      </a:rPr>
                      <m:t>𝐷𝑖𝑠𝑐</m:t>
                    </m:r>
                    <m:d>
                      <m:dPr>
                        <m:ctrlPr>
                          <a:rPr lang="en-US" sz="2000" i="1">
                            <a:latin typeface="+mn-lt"/>
                          </a:rPr>
                        </m:ctrlPr>
                      </m:dPr>
                      <m:e>
                        <m:r>
                          <a:rPr lang="en-US" sz="2000" i="1">
                            <a:latin typeface="+mn-lt"/>
                          </a:rPr>
                          <m:t>𝐻</m:t>
                        </m:r>
                      </m:e>
                    </m:d>
                    <m:r>
                      <a:rPr lang="en-US" sz="2000" i="1">
                        <a:latin typeface="+mn-lt"/>
                      </a:rPr>
                      <m:t>&lt;</m:t>
                    </m:r>
                    <m:r>
                      <a:rPr lang="en-US" sz="2000" i="1">
                        <a:latin typeface="+mn-lt"/>
                      </a:rPr>
                      <m:t>𝑂</m:t>
                    </m:r>
                    <m:r>
                      <a:rPr lang="en-US" sz="2000" i="1">
                        <a:latin typeface="+mn-lt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+mn-lt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+mn-lt"/>
                          </a:rPr>
                          <m:t>𝑡</m:t>
                        </m:r>
                      </m:e>
                    </m:rad>
                  </m:oMath>
                </a14:m>
                <a:r>
                  <a:rPr lang="en-US" sz="2000" dirty="0">
                    <a:latin typeface="+mn-lt"/>
                  </a:rPr>
                  <a:t>).</a:t>
                </a:r>
              </a:p>
              <a:p>
                <a:pPr algn="ctr"/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9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Weighted minimum vertex cover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/>
              <a:t>Input</a:t>
            </a:r>
            <a:r>
              <a:rPr lang="en-US" sz="2000" dirty="0"/>
              <a:t>: a graph G=(V,E) , and weights </a:t>
            </a:r>
            <a:r>
              <a:rPr lang="en-US" sz="2000" dirty="0" err="1"/>
              <a:t>w</a:t>
            </a:r>
            <a:r>
              <a:rPr lang="en-US" sz="2000" baseline="-25000" dirty="0" err="1"/>
              <a:t>v</a:t>
            </a:r>
            <a:r>
              <a:rPr lang="en-US" sz="2000" dirty="0"/>
              <a:t>&gt;=0</a:t>
            </a:r>
          </a:p>
          <a:p>
            <a:pPr algn="l"/>
            <a:r>
              <a:rPr lang="en-US" sz="2000" u="sng" dirty="0"/>
              <a:t>Goal</a:t>
            </a:r>
            <a:r>
              <a:rPr lang="en-US" sz="2000" dirty="0"/>
              <a:t>: find  a vertex cover C⊂V of G such that ∑</a:t>
            </a:r>
            <a:r>
              <a:rPr lang="en-US" sz="2000" baseline="-25000" dirty="0" err="1"/>
              <a:t>v∈C</a:t>
            </a:r>
            <a:r>
              <a:rPr lang="en-US" sz="2000" baseline="-25000" dirty="0"/>
              <a:t> </a:t>
            </a:r>
            <a:r>
              <a:rPr lang="en-US" sz="2000" dirty="0" err="1"/>
              <a:t>w</a:t>
            </a:r>
            <a:r>
              <a:rPr lang="en-US" sz="2000" baseline="-25000" dirty="0" err="1"/>
              <a:t>v</a:t>
            </a:r>
            <a:r>
              <a:rPr lang="en-US" sz="2000" dirty="0"/>
              <a:t> is minimized.</a:t>
            </a:r>
          </a:p>
          <a:p>
            <a:pPr algn="l"/>
            <a:r>
              <a:rPr lang="en-US" sz="2000" u="sng" dirty="0"/>
              <a:t>Algorithm</a:t>
            </a:r>
            <a:r>
              <a:rPr lang="en-US" sz="2000" dirty="0"/>
              <a:t>: Consider the following LP:</a:t>
            </a:r>
          </a:p>
          <a:p>
            <a:pPr algn="l"/>
            <a:r>
              <a:rPr lang="en-US" sz="2000" dirty="0"/>
              <a:t>The variables are x</a:t>
            </a:r>
            <a:r>
              <a:rPr lang="en-US" sz="2000" baseline="-25000" dirty="0"/>
              <a:t>v</a:t>
            </a:r>
            <a:r>
              <a:rPr lang="en-US" sz="2000" dirty="0"/>
              <a:t> for each </a:t>
            </a:r>
            <a:r>
              <a:rPr lang="en-US" sz="2000" dirty="0" err="1"/>
              <a:t>v∈V</a:t>
            </a:r>
            <a:endParaRPr lang="en-US" sz="2000" dirty="0"/>
          </a:p>
          <a:p>
            <a:pPr algn="l"/>
            <a:r>
              <a:rPr lang="en-US" sz="2000" dirty="0"/>
              <a:t>	minimize	∑</a:t>
            </a:r>
            <a:r>
              <a:rPr lang="en-US" sz="2000" baseline="-25000" dirty="0" err="1"/>
              <a:t>v∈V</a:t>
            </a:r>
            <a:r>
              <a:rPr lang="en-US" sz="2000" baseline="-25000" dirty="0"/>
              <a:t> </a:t>
            </a:r>
            <a:r>
              <a:rPr lang="en-US" sz="2000" dirty="0" err="1"/>
              <a:t>w</a:t>
            </a:r>
            <a:r>
              <a:rPr lang="en-US" sz="2000" baseline="-25000" dirty="0" err="1"/>
              <a:t>v</a:t>
            </a:r>
            <a:r>
              <a:rPr lang="en-US" sz="2000" dirty="0" err="1"/>
              <a:t>x</a:t>
            </a:r>
            <a:r>
              <a:rPr lang="en-US" sz="2000" baseline="-25000" dirty="0" err="1"/>
              <a:t>v</a:t>
            </a:r>
            <a:endParaRPr lang="en-US" sz="2000" baseline="-25000" dirty="0"/>
          </a:p>
          <a:p>
            <a:pPr algn="l"/>
            <a:r>
              <a:rPr lang="en-US" sz="2000" dirty="0"/>
              <a:t>	subject to	</a:t>
            </a:r>
            <a:r>
              <a:rPr lang="en-US" sz="2000" dirty="0" err="1"/>
              <a:t>x</a:t>
            </a:r>
            <a:r>
              <a:rPr lang="en-US" sz="2000" baseline="-25000" dirty="0" err="1"/>
              <a:t>u</a:t>
            </a:r>
            <a:r>
              <a:rPr lang="en-US" sz="2000" dirty="0" err="1"/>
              <a:t>+x</a:t>
            </a:r>
            <a:r>
              <a:rPr lang="en-US" sz="2000" baseline="-25000" dirty="0" err="1"/>
              <a:t>v</a:t>
            </a:r>
            <a:r>
              <a:rPr lang="en-US" sz="2000" dirty="0"/>
              <a:t> &gt;=1 	for all (</a:t>
            </a:r>
            <a:r>
              <a:rPr lang="en-US" sz="2000" dirty="0" err="1"/>
              <a:t>u,v</a:t>
            </a:r>
            <a:r>
              <a:rPr lang="en-US" sz="2000" dirty="0"/>
              <a:t>) ∈E</a:t>
            </a:r>
          </a:p>
          <a:p>
            <a:pPr algn="l"/>
            <a:r>
              <a:rPr lang="en-US" sz="2000" dirty="0"/>
              <a:t>			0 &lt;= x</a:t>
            </a:r>
            <a:r>
              <a:rPr lang="en-US" sz="2000" baseline="-25000" dirty="0"/>
              <a:t>v</a:t>
            </a:r>
            <a:r>
              <a:rPr lang="en-US" sz="2000" dirty="0"/>
              <a:t> &lt;=1 	for all </a:t>
            </a:r>
            <a:r>
              <a:rPr lang="en-US" sz="2000" dirty="0" err="1"/>
              <a:t>v∈V</a:t>
            </a:r>
            <a:endParaRPr lang="en-US" sz="2000" dirty="0"/>
          </a:p>
          <a:p>
            <a:pPr algn="l"/>
            <a:r>
              <a:rPr lang="en-US" sz="2000" u="sng" dirty="0"/>
              <a:t>Intention</a:t>
            </a:r>
            <a:r>
              <a:rPr lang="en-US" sz="2000" dirty="0"/>
              <a:t>: if C is a  vertex cover, then we can set x</a:t>
            </a:r>
            <a:r>
              <a:rPr lang="en-US" sz="2000" baseline="-25000" dirty="0"/>
              <a:t>v</a:t>
            </a:r>
            <a:r>
              <a:rPr lang="en-US" sz="2000" dirty="0"/>
              <a:t>=1 if </a:t>
            </a:r>
            <a:r>
              <a:rPr lang="en-US" sz="2000" dirty="0" err="1"/>
              <a:t>v∈C</a:t>
            </a:r>
            <a:r>
              <a:rPr lang="en-US" sz="2000" dirty="0"/>
              <a:t> and x</a:t>
            </a:r>
            <a:r>
              <a:rPr lang="en-US" sz="2000" baseline="-25000" dirty="0"/>
              <a:t>v</a:t>
            </a:r>
            <a:r>
              <a:rPr lang="en-US" sz="2000" dirty="0"/>
              <a:t>=0 if </a:t>
            </a:r>
            <a:r>
              <a:rPr lang="en-US" sz="2000" dirty="0" err="1"/>
              <a:t>v∈V</a:t>
            </a:r>
            <a:r>
              <a:rPr lang="en-US" sz="2000" dirty="0"/>
              <a:t>\C.</a:t>
            </a:r>
          </a:p>
          <a:p>
            <a:pPr algn="l"/>
            <a:r>
              <a:rPr lang="en-US" sz="2000" dirty="0"/>
              <a:t>	Therefore, OPT(LP)&lt;=</a:t>
            </a:r>
            <a:r>
              <a:rPr lang="en-US" sz="2000" dirty="0" err="1"/>
              <a:t>minVC</a:t>
            </a:r>
            <a:r>
              <a:rPr lang="en-US" sz="2000" dirty="0"/>
              <a:t>(G)</a:t>
            </a:r>
          </a:p>
          <a:p>
            <a:pPr algn="l"/>
            <a:r>
              <a:rPr lang="en-US" sz="2000" u="sng" dirty="0"/>
              <a:t>Another trivial solution</a:t>
            </a:r>
            <a:r>
              <a:rPr lang="en-US" sz="2000" dirty="0"/>
              <a:t>: x</a:t>
            </a:r>
            <a:r>
              <a:rPr lang="en-US" sz="2000" baseline="-25000" dirty="0"/>
              <a:t>v</a:t>
            </a:r>
            <a:r>
              <a:rPr lang="en-US" sz="2000" dirty="0"/>
              <a:t>=1/2 for all </a:t>
            </a:r>
            <a:r>
              <a:rPr lang="en-US" sz="2000" dirty="0" err="1"/>
              <a:t>v∈V</a:t>
            </a:r>
            <a:r>
              <a:rPr lang="en-US" sz="2000" dirty="0"/>
              <a:t> (this is not very meaningful)</a:t>
            </a:r>
          </a:p>
        </p:txBody>
      </p:sp>
    </p:spTree>
    <p:extLst>
      <p:ext uri="{BB962C8B-B14F-4D97-AF65-F5344CB8AC3E}">
        <p14:creationId xmlns:p14="http://schemas.microsoft.com/office/powerpoint/2010/main" val="17572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808162"/>
          </a:xfrm>
        </p:spPr>
        <p:txBody>
          <a:bodyPr anchorCtr="1"/>
          <a:lstStyle/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19790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Integrality Gaps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>
                    <a:latin typeface="+mn-lt"/>
                  </a:rPr>
                  <a:t>We saw an LP relaxation of the min vertex cover problem.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That is for any graph G the corresponding LP relaxation satisfies</a:t>
                </a:r>
                <a:endParaRPr lang="en-US" sz="2200" b="0" i="1" dirty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𝑚𝑖𝑛𝑉𝐶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Q: how tight is this inequality? 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A: We showed a rounding procedure that given a solution to LP find a vertex cover S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𝐿𝑃</m:t>
                        </m:r>
                      </m:e>
                    </m:d>
                  </m:oMath>
                </a14:m>
                <a:r>
                  <a:rPr lang="en-US" sz="2200" dirty="0">
                    <a:latin typeface="+mn-lt"/>
                  </a:rPr>
                  <a:t>. Therefore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𝑚𝑖𝑛𝑉𝐶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𝐿𝑃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𝑚𝑖𝑛𝑉𝐶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But could it be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𝐿𝑃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𝑚𝑖𝑛𝑉𝐶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𝑚𝑖𝑛𝑉𝐶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?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If true, this would imply a better approximation algorithm.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r="-344" b="-17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5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Integrality Gaps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u="sng" dirty="0">
                    <a:latin typeface="+mn-lt"/>
                  </a:rPr>
                  <a:t>Claim</a:t>
                </a:r>
                <a:r>
                  <a:rPr lang="en-US" sz="2200" dirty="0">
                    <a:latin typeface="+mn-lt"/>
                  </a:rPr>
                  <a:t>: There exists a graph G=(V,E) on n vertices (the clique </a:t>
                </a:r>
                <a:r>
                  <a:rPr lang="en-US" sz="2200" dirty="0" err="1">
                    <a:latin typeface="+mn-lt"/>
                  </a:rPr>
                  <a:t>K</a:t>
                </a:r>
                <a:r>
                  <a:rPr lang="en-US" sz="2200" baseline="-25000" dirty="0" err="1">
                    <a:latin typeface="+mn-lt"/>
                  </a:rPr>
                  <a:t>n</a:t>
                </a:r>
                <a:r>
                  <a:rPr lang="en-US" sz="2200" dirty="0">
                    <a:latin typeface="+mn-lt"/>
                  </a:rPr>
                  <a:t>) </a:t>
                </a:r>
                <a:r>
                  <a:rPr lang="en-US" sz="2200" dirty="0" err="1">
                    <a:latin typeface="+mn-lt"/>
                  </a:rPr>
                  <a:t>s.t.</a:t>
                </a:r>
                <a:r>
                  <a:rPr lang="en-US" sz="2200" dirty="0">
                    <a:latin typeface="+mn-lt"/>
                  </a:rPr>
                  <a:t> </a:t>
                </a:r>
              </a:p>
              <a:p>
                <a:pPr marL="457200" indent="-457200" algn="l">
                  <a:buAutoNum type="arabicParenR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𝑚𝑖𝑛𝑉𝐶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i="1" dirty="0">
                  <a:latin typeface="+mn-lt"/>
                </a:endParaRPr>
              </a:p>
              <a:p>
                <a:pPr marL="457200" indent="-457200" algn="l">
                  <a:buAutoNum type="arabicParenR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="0" dirty="0">
                    <a:latin typeface="+mn-lt"/>
                  </a:rPr>
                  <a:t> [By taking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="0" dirty="0">
                    <a:latin typeface="+mn-lt"/>
                  </a:rPr>
                  <a:t> for all vertices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b="0" dirty="0">
                    <a:latin typeface="+mn-lt"/>
                  </a:rPr>
                  <a:t>]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That is,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𝑚𝑖𝑛𝑉𝐶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400" b="0" dirty="0">
                    <a:latin typeface="+mn-lt"/>
                  </a:rPr>
                  <a:t>.</a:t>
                </a:r>
              </a:p>
              <a:p>
                <a:pPr algn="l"/>
                <a:br>
                  <a:rPr lang="en-US" sz="2400" b="0" dirty="0">
                    <a:latin typeface="+mn-lt"/>
                  </a:rPr>
                </a:br>
                <a:r>
                  <a:rPr lang="en-US" sz="2400" b="0" dirty="0">
                    <a:latin typeface="+mn-lt"/>
                  </a:rPr>
                  <a:t>This means that the correct answer is n-1, but LP thinks that the answer is at most n/2.</a:t>
                </a:r>
              </a:p>
              <a:p>
                <a:pPr algn="l"/>
                <a:r>
                  <a:rPr lang="en-US" sz="2400" b="0" dirty="0">
                    <a:latin typeface="+mn-lt"/>
                  </a:rPr>
                  <a:t>This means that any way we try to round the fractional solution, we will only get an approximation factor more than 2</a:t>
                </a:r>
              </a:p>
              <a:p>
                <a:pPr algn="l"/>
                <a:endParaRPr lang="en-US" sz="22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2065" t="-19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4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Geometry of Polytopes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892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Min cost perfect matching in bipartite graphs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946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200" u="sng" dirty="0">
                <a:latin typeface="+mn-lt"/>
              </a:rPr>
              <a:t>Goal</a:t>
            </a:r>
            <a:r>
              <a:rPr lang="en-US" sz="2200" dirty="0">
                <a:latin typeface="+mn-lt"/>
              </a:rPr>
              <a:t>: Given an edge weighted bipartite graph G find a perfect matching on minimum weight.</a:t>
            </a:r>
          </a:p>
          <a:p>
            <a:pPr algn="l"/>
            <a:endParaRPr lang="en-US" sz="2200" dirty="0">
              <a:latin typeface="+mn-lt"/>
            </a:endParaRPr>
          </a:p>
          <a:p>
            <a:pPr algn="l"/>
            <a:r>
              <a:rPr lang="en-US" sz="2200" dirty="0">
                <a:latin typeface="+mn-lt"/>
              </a:rPr>
              <a:t>We saw a solution that uses the polynomial method.</a:t>
            </a:r>
          </a:p>
          <a:p>
            <a:pPr algn="l"/>
            <a:r>
              <a:rPr lang="en-US" sz="2200" dirty="0">
                <a:latin typeface="+mn-lt"/>
              </a:rPr>
              <a:t>Today we’ll see a solution using LPs.</a:t>
            </a:r>
          </a:p>
        </p:txBody>
      </p:sp>
    </p:spTree>
    <p:extLst>
      <p:ext uri="{BB962C8B-B14F-4D97-AF65-F5344CB8AC3E}">
        <p14:creationId xmlns:p14="http://schemas.microsoft.com/office/powerpoint/2010/main" val="16105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 blackand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../../../Program%20Files%20(x86)/OpenOffice%204/share/template/en-US/layout/lyt-water.otp</Template>
  <TotalTime>5018</TotalTime>
  <Words>3212</Words>
  <Application>Microsoft Office PowerPoint</Application>
  <PresentationFormat>Custom</PresentationFormat>
  <Paragraphs>415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Albany</vt:lpstr>
      <vt:lpstr>Arial</vt:lpstr>
      <vt:lpstr>Calibri</vt:lpstr>
      <vt:lpstr>Cambria Math</vt:lpstr>
      <vt:lpstr>Times New Roman</vt:lpstr>
      <vt:lpstr>water</vt:lpstr>
      <vt:lpstr>lyt blackandwhite</vt:lpstr>
      <vt:lpstr>PowerPoint Presentation</vt:lpstr>
      <vt:lpstr>PowerPoint Presentation</vt:lpstr>
      <vt:lpstr>PowerPoint Presentation</vt:lpstr>
      <vt:lpstr>Weighted minimum vertex cover</vt:lpstr>
      <vt:lpstr>Integrality Gaps</vt:lpstr>
      <vt:lpstr>Integrality Gaps</vt:lpstr>
      <vt:lpstr>PowerPoint Presentation</vt:lpstr>
      <vt:lpstr>PowerPoint Presentation</vt:lpstr>
      <vt:lpstr>Perfect matching in bipartite graphs</vt:lpstr>
      <vt:lpstr>Linear Programming</vt:lpstr>
      <vt:lpstr>Linear Programming</vt:lpstr>
      <vt:lpstr>Linear Programming</vt:lpstr>
      <vt:lpstr>Linear Programming</vt:lpstr>
      <vt:lpstr>Linear Programming</vt:lpstr>
      <vt:lpstr>PowerPoint Presentation</vt:lpstr>
      <vt:lpstr>Min-cost perfect matching in bipartite graphs</vt:lpstr>
      <vt:lpstr>Perfect matching in bipartite graphs</vt:lpstr>
      <vt:lpstr>Perfect matching in bipartite graphs</vt:lpstr>
      <vt:lpstr>Perfect matching in bipartite graphs</vt:lpstr>
      <vt:lpstr>Perfect matching in bipartite graphs</vt:lpstr>
      <vt:lpstr>Perfect matching in bipartite graphs</vt:lpstr>
      <vt:lpstr>Perfect matching in bipartite graphs</vt:lpstr>
      <vt:lpstr>Perfect matching in bipartite graphs</vt:lpstr>
      <vt:lpstr>Perfect matching in bipartite graphs</vt:lpstr>
      <vt:lpstr>Perfect matching in bipartite graphs</vt:lpstr>
      <vt:lpstr>PowerPoint Presentation</vt:lpstr>
      <vt:lpstr>Discrepancy</vt:lpstr>
      <vt:lpstr>Discrepancy</vt:lpstr>
      <vt:lpstr>Discrepancy</vt:lpstr>
      <vt:lpstr>Discrepancy</vt:lpstr>
      <vt:lpstr>PowerPoint Presentation</vt:lpstr>
      <vt:lpstr>Linear Programming (minimization version)</vt:lpstr>
      <vt:lpstr>Linear Programming (minimization version)</vt:lpstr>
      <vt:lpstr>Linear Programming (minimization version)</vt:lpstr>
      <vt:lpstr>Discrepancy</vt:lpstr>
      <vt:lpstr>Discrepancy</vt:lpstr>
      <vt:lpstr>Discrepancy</vt:lpstr>
      <vt:lpstr>Discrepancy</vt:lpstr>
      <vt:lpstr>Discrepancy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Igor Shinkar</dc:creator>
  <cp:lastModifiedBy>Igor Shinkar</cp:lastModifiedBy>
  <cp:revision>1473</cp:revision>
  <dcterms:created xsi:type="dcterms:W3CDTF">2017-07-19T12:15:02Z</dcterms:created>
  <dcterms:modified xsi:type="dcterms:W3CDTF">2020-10-19T19:27:17Z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