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460" r:id="rId4"/>
    <p:sldId id="481" r:id="rId5"/>
    <p:sldId id="478" r:id="rId6"/>
    <p:sldId id="480" r:id="rId7"/>
    <p:sldId id="483" r:id="rId8"/>
    <p:sldId id="485" r:id="rId9"/>
    <p:sldId id="482" r:id="rId10"/>
    <p:sldId id="484" r:id="rId11"/>
    <p:sldId id="486" r:id="rId12"/>
    <p:sldId id="487" r:id="rId13"/>
    <p:sldId id="488" r:id="rId14"/>
    <p:sldId id="384" r:id="rId15"/>
    <p:sldId id="498" r:id="rId16"/>
    <p:sldId id="490" r:id="rId17"/>
    <p:sldId id="496" r:id="rId18"/>
    <p:sldId id="494" r:id="rId19"/>
    <p:sldId id="497" r:id="rId20"/>
    <p:sldId id="499" r:id="rId21"/>
    <p:sldId id="398" r:id="rId2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7" d="100"/>
          <a:sy n="67" d="100"/>
        </p:scale>
        <p:origin x="9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39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71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8211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3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86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0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30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454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63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52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486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14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5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99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58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18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6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14,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&gt;=0.5}.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endParaRPr lang="en-US" sz="2000" dirty="0"/>
          </a:p>
          <a:p>
            <a:pPr algn="l"/>
            <a:r>
              <a:rPr lang="en-US" sz="2000" u="sng" dirty="0"/>
              <a:t>We proved</a:t>
            </a:r>
            <a:r>
              <a:rPr lang="en-US" sz="2000" dirty="0"/>
              <a:t>: 	(1) S is a vertex cover of G 	and 	(2) w(S) &lt;= 2OPT(G).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Therefore, the algorithm is a 2-approximation for the weighted </a:t>
            </a:r>
            <a:r>
              <a:rPr lang="en-US" sz="2000" dirty="0" err="1"/>
              <a:t>minVC</a:t>
            </a:r>
            <a:r>
              <a:rPr lang="en-US" sz="2000" dirty="0"/>
              <a:t> problem.</a:t>
            </a:r>
          </a:p>
        </p:txBody>
      </p:sp>
    </p:spTree>
    <p:extLst>
      <p:ext uri="{BB962C8B-B14F-4D97-AF65-F5344CB8AC3E}">
        <p14:creationId xmlns:p14="http://schemas.microsoft.com/office/powerpoint/2010/main" val="80253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/>
                  <a:t>Some facts about min vertex cover problem.</a:t>
                </a:r>
              </a:p>
              <a:p>
                <a:pPr algn="l"/>
                <a:endParaRPr lang="en-US" sz="2000" dirty="0"/>
              </a:p>
              <a:p>
                <a:pPr algn="l"/>
                <a:r>
                  <a:rPr lang="en-US" sz="2000" u="sng" dirty="0"/>
                  <a:t>Theorem [</a:t>
                </a:r>
                <a:r>
                  <a:rPr lang="en-US" sz="2000" u="sng" dirty="0" err="1"/>
                  <a:t>Karakostas</a:t>
                </a:r>
                <a:r>
                  <a:rPr lang="en-US" sz="2000" u="sng" dirty="0"/>
                  <a:t> ’04]</a:t>
                </a:r>
                <a:r>
                  <a:rPr lang="en-US" sz="2000" dirty="0"/>
                  <a:t>: There exists a poly time algorithm that gives a</a:t>
                </a:r>
                <a:r>
                  <a:rPr lang="en-US" sz="2000" b="0" i="0" dirty="0">
                    <a:latin typeface="Cambria Math" panose="02040503050406030204" pitchFamily="18" charset="0"/>
                  </a:rPr>
                  <a:t/>
                </a:r>
                <a:br>
                  <a:rPr lang="en-US" sz="2000" b="0" i="0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2−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func>
                                  <m:func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000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</m:d>
                                  </m:e>
                                </m:func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en-US" sz="2000" dirty="0"/>
                  <a:t>- approximation.</a:t>
                </a:r>
              </a:p>
              <a:p>
                <a:pPr algn="l"/>
                <a:r>
                  <a:rPr lang="en-US" sz="2000" u="sng" dirty="0"/>
                  <a:t>Theorem [</a:t>
                </a:r>
                <a:r>
                  <a:rPr lang="en-US" sz="2000" u="sng" dirty="0" err="1"/>
                  <a:t>Khot</a:t>
                </a:r>
                <a:r>
                  <a:rPr lang="en-US" sz="2000" u="sng" dirty="0"/>
                  <a:t> Regev ‘08]</a:t>
                </a:r>
                <a:r>
                  <a:rPr lang="en-US" sz="2000" dirty="0"/>
                  <a:t>: Assuming the unique games conjecture it is NP-hard to approximate min vertex cover within a factor 1.9999999</a:t>
                </a:r>
              </a:p>
              <a:p>
                <a:pPr algn="l"/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599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O(ln(n))-approximation for weighted set-cover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34944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marL="642938" indent="-528638" algn="l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de-DE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universe U =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}, and S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</a:t>
            </a:r>
            <a:r>
              <a:rPr lang="en-US" sz="2000" dirty="0" err="1">
                <a:latin typeface="Albany"/>
              </a:rPr>
              <a:t>S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 - m subsets of U with costs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Output</a:t>
            </a:r>
            <a:r>
              <a:rPr lang="en-US" sz="2000" dirty="0">
                <a:latin typeface="Albany"/>
              </a:rPr>
              <a:t>: Find a cheapest collection of sets that cover all elements {a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…a</a:t>
            </a:r>
            <a:r>
              <a:rPr lang="en-US" sz="2000" baseline="-25000" dirty="0">
                <a:latin typeface="Albany"/>
              </a:rPr>
              <a:t>n</a:t>
            </a:r>
            <a:r>
              <a:rPr lang="en-US" sz="2000" dirty="0">
                <a:latin typeface="Albany"/>
              </a:rPr>
              <a:t>}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8C64E5C-D339-4DFB-AA48-12C1EE4EE256}"/>
              </a:ext>
            </a:extLst>
          </p:cNvPr>
          <p:cNvSpPr/>
          <p:nvPr/>
        </p:nvSpPr>
        <p:spPr>
          <a:xfrm>
            <a:off x="3341988" y="4753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30C140-FC3B-46DE-AB8C-4A725502708E}"/>
              </a:ext>
            </a:extLst>
          </p:cNvPr>
          <p:cNvSpPr/>
          <p:nvPr/>
        </p:nvSpPr>
        <p:spPr>
          <a:xfrm>
            <a:off x="3235308" y="40343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82FEDC-388E-4EEB-8620-FC175C09CFD5}"/>
              </a:ext>
            </a:extLst>
          </p:cNvPr>
          <p:cNvSpPr/>
          <p:nvPr/>
        </p:nvSpPr>
        <p:spPr>
          <a:xfrm>
            <a:off x="4066478" y="4372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4F596D-E202-4C71-AF4B-2FDA95F86A0E}"/>
              </a:ext>
            </a:extLst>
          </p:cNvPr>
          <p:cNvSpPr/>
          <p:nvPr/>
        </p:nvSpPr>
        <p:spPr>
          <a:xfrm>
            <a:off x="3235308" y="44407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A93EB2-65C6-45F4-82A9-2502A79137A5}"/>
              </a:ext>
            </a:extLst>
          </p:cNvPr>
          <p:cNvSpPr/>
          <p:nvPr/>
        </p:nvSpPr>
        <p:spPr>
          <a:xfrm>
            <a:off x="4500228" y="4280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3A99BB-C2A2-4A62-94EC-435289AFED4C}"/>
              </a:ext>
            </a:extLst>
          </p:cNvPr>
          <p:cNvSpPr/>
          <p:nvPr/>
        </p:nvSpPr>
        <p:spPr>
          <a:xfrm>
            <a:off x="5438078" y="465663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D776437-7548-472A-94C3-62E3280EA6D3}"/>
              </a:ext>
            </a:extLst>
          </p:cNvPr>
          <p:cNvSpPr/>
          <p:nvPr/>
        </p:nvSpPr>
        <p:spPr>
          <a:xfrm>
            <a:off x="5224718" y="38997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724EE1-BD62-4BA3-9D1E-923B1017D398}"/>
              </a:ext>
            </a:extLst>
          </p:cNvPr>
          <p:cNvSpPr/>
          <p:nvPr/>
        </p:nvSpPr>
        <p:spPr>
          <a:xfrm>
            <a:off x="4393548" y="396829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1757CD-05F3-4630-ACE9-95C2545D8998}"/>
              </a:ext>
            </a:extLst>
          </p:cNvPr>
          <p:cNvSpPr/>
          <p:nvPr/>
        </p:nvSpPr>
        <p:spPr>
          <a:xfrm>
            <a:off x="1987238" y="3381195"/>
            <a:ext cx="19050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3CBAA2-93AA-49A8-B577-B75F763344F1}"/>
              </a:ext>
            </a:extLst>
          </p:cNvPr>
          <p:cNvSpPr/>
          <p:nvPr/>
        </p:nvSpPr>
        <p:spPr>
          <a:xfrm>
            <a:off x="5590478" y="40521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95AAFE-7ADF-45B7-814C-9418A546644A}"/>
              </a:ext>
            </a:extLst>
          </p:cNvPr>
          <p:cNvSpPr/>
          <p:nvPr/>
        </p:nvSpPr>
        <p:spPr>
          <a:xfrm>
            <a:off x="41426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17D465-9482-47B9-A5B8-096283D5FD0E}"/>
              </a:ext>
            </a:extLst>
          </p:cNvPr>
          <p:cNvSpPr/>
          <p:nvPr/>
        </p:nvSpPr>
        <p:spPr>
          <a:xfrm>
            <a:off x="3761678" y="3457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A327D18-56A0-4A7A-A25F-9DD5B1E9E355}"/>
              </a:ext>
            </a:extLst>
          </p:cNvPr>
          <p:cNvSpPr/>
          <p:nvPr/>
        </p:nvSpPr>
        <p:spPr>
          <a:xfrm>
            <a:off x="5133278" y="58961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AA649BD-2564-4A95-AE43-418ADFB396AD}"/>
              </a:ext>
            </a:extLst>
          </p:cNvPr>
          <p:cNvSpPr/>
          <p:nvPr/>
        </p:nvSpPr>
        <p:spPr>
          <a:xfrm>
            <a:off x="3941258" y="5362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B9BC287-E73D-4B86-B80C-73DA08439CF7}"/>
              </a:ext>
            </a:extLst>
          </p:cNvPr>
          <p:cNvSpPr/>
          <p:nvPr/>
        </p:nvSpPr>
        <p:spPr>
          <a:xfrm>
            <a:off x="5514278" y="6124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9463AAD-CAAD-48FE-A998-945B959B8714}"/>
              </a:ext>
            </a:extLst>
          </p:cNvPr>
          <p:cNvSpPr/>
          <p:nvPr/>
        </p:nvSpPr>
        <p:spPr>
          <a:xfrm>
            <a:off x="4295078" y="35339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88AD364-B473-4751-BF93-0B1078FE5075}"/>
              </a:ext>
            </a:extLst>
          </p:cNvPr>
          <p:cNvSpPr/>
          <p:nvPr/>
        </p:nvSpPr>
        <p:spPr>
          <a:xfrm>
            <a:off x="3761678" y="59723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2516622-E43C-4DAA-BE1C-DB704580A3EB}"/>
              </a:ext>
            </a:extLst>
          </p:cNvPr>
          <p:cNvSpPr/>
          <p:nvPr/>
        </p:nvSpPr>
        <p:spPr>
          <a:xfrm>
            <a:off x="4284328" y="4981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FDBE2D-2E08-4549-A956-A585B92B28E5}"/>
              </a:ext>
            </a:extLst>
          </p:cNvPr>
          <p:cNvSpPr/>
          <p:nvPr/>
        </p:nvSpPr>
        <p:spPr>
          <a:xfrm>
            <a:off x="2542478" y="383875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1E048CF-A90B-4782-927F-2DA0DBAEE213}"/>
              </a:ext>
            </a:extLst>
          </p:cNvPr>
          <p:cNvSpPr/>
          <p:nvPr/>
        </p:nvSpPr>
        <p:spPr>
          <a:xfrm>
            <a:off x="3304478" y="5472338"/>
            <a:ext cx="2909820" cy="10773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B84B4C8-E455-4F0B-B77B-10F0C6AF4E1F}"/>
              </a:ext>
            </a:extLst>
          </p:cNvPr>
          <p:cNvSpPr/>
          <p:nvPr/>
        </p:nvSpPr>
        <p:spPr>
          <a:xfrm>
            <a:off x="2467298" y="3152956"/>
            <a:ext cx="1446780" cy="26494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459F610-10BF-43C3-A1E0-474CBB1B974F}"/>
              </a:ext>
            </a:extLst>
          </p:cNvPr>
          <p:cNvSpPr/>
          <p:nvPr/>
        </p:nvSpPr>
        <p:spPr>
          <a:xfrm>
            <a:off x="3311508" y="5479956"/>
            <a:ext cx="2909820" cy="1077366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404A5A-5511-409E-A8C8-126F5F11FD6F}"/>
              </a:ext>
            </a:extLst>
          </p:cNvPr>
          <p:cNvSpPr/>
          <p:nvPr/>
        </p:nvSpPr>
        <p:spPr>
          <a:xfrm>
            <a:off x="2619698" y="3305357"/>
            <a:ext cx="3123180" cy="916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A54C155-18ED-4E68-AC68-1634F5D05215}"/>
              </a:ext>
            </a:extLst>
          </p:cNvPr>
          <p:cNvSpPr/>
          <p:nvPr/>
        </p:nvSpPr>
        <p:spPr>
          <a:xfrm>
            <a:off x="4741528" y="330535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04F98C6-E3CF-465B-81A0-A0DC1BF926E3}"/>
              </a:ext>
            </a:extLst>
          </p:cNvPr>
          <p:cNvSpPr/>
          <p:nvPr/>
        </p:nvSpPr>
        <p:spPr>
          <a:xfrm>
            <a:off x="4689482" y="4971596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284183-F36D-4670-9DB0-79E3910FD84B}"/>
              </a:ext>
            </a:extLst>
          </p:cNvPr>
          <p:cNvSpPr/>
          <p:nvPr/>
        </p:nvSpPr>
        <p:spPr>
          <a:xfrm rot="19185260">
            <a:off x="3482133" y="3066799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D477422-FC8C-40FB-B831-6B930F22BF76}"/>
              </a:ext>
            </a:extLst>
          </p:cNvPr>
          <p:cNvSpPr/>
          <p:nvPr/>
        </p:nvSpPr>
        <p:spPr>
          <a:xfrm>
            <a:off x="3057986" y="4568097"/>
            <a:ext cx="120569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07CFDEC-6404-4675-A026-754DE7E7D519}"/>
              </a:ext>
            </a:extLst>
          </p:cNvPr>
          <p:cNvSpPr/>
          <p:nvPr/>
        </p:nvSpPr>
        <p:spPr>
          <a:xfrm rot="1657543">
            <a:off x="3477363" y="4016749"/>
            <a:ext cx="1205694" cy="24943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E77F699-7A66-43F6-9244-F3D6F602A943}"/>
              </a:ext>
            </a:extLst>
          </p:cNvPr>
          <p:cNvSpPr/>
          <p:nvPr/>
        </p:nvSpPr>
        <p:spPr>
          <a:xfrm>
            <a:off x="2847278" y="3457757"/>
            <a:ext cx="3252344" cy="18182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7176F5-04BD-4686-9E27-1CF24FC41FA7}"/>
              </a:ext>
            </a:extLst>
          </p:cNvPr>
          <p:cNvSpPr/>
          <p:nvPr/>
        </p:nvSpPr>
        <p:spPr>
          <a:xfrm rot="1657543">
            <a:off x="3467830" y="4028820"/>
            <a:ext cx="1205694" cy="2494341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CBE9977-B259-4DED-8384-C671E394D35D}"/>
              </a:ext>
            </a:extLst>
          </p:cNvPr>
          <p:cNvSpPr/>
          <p:nvPr/>
        </p:nvSpPr>
        <p:spPr>
          <a:xfrm>
            <a:off x="4750085" y="3315215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256B665-FD46-45E7-A6C5-9AD26DCE8B61}"/>
              </a:ext>
            </a:extLst>
          </p:cNvPr>
          <p:cNvSpPr/>
          <p:nvPr/>
        </p:nvSpPr>
        <p:spPr>
          <a:xfrm>
            <a:off x="1969055" y="3371093"/>
            <a:ext cx="1905000" cy="2286000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96DCF02-C92C-4137-B96E-224B37211BC7}"/>
              </a:ext>
            </a:extLst>
          </p:cNvPr>
          <p:cNvSpPr/>
          <p:nvPr/>
        </p:nvSpPr>
        <p:spPr>
          <a:xfrm rot="19185260">
            <a:off x="3495130" y="3074418"/>
            <a:ext cx="1205694" cy="1818234"/>
          </a:xfrm>
          <a:prstGeom prst="ellipse">
            <a:avLst/>
          </a:prstGeom>
          <a:solidFill>
            <a:srgbClr val="FFC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564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We saw a ln(n)-approximation for the min Set Cover problem.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Next, we will see an O(ln(n))-approximation for the </a:t>
            </a:r>
            <a:r>
              <a:rPr lang="en-US" sz="2000" i="1" dirty="0">
                <a:latin typeface="Albany"/>
              </a:rPr>
              <a:t>weighted</a:t>
            </a:r>
            <a:r>
              <a:rPr lang="en-US" sz="2000" dirty="0">
                <a:latin typeface="Albany"/>
              </a:rPr>
              <a:t> min Set Cover.</a:t>
            </a:r>
          </a:p>
          <a:p>
            <a:pPr algn="l"/>
            <a:r>
              <a:rPr lang="en-US" sz="2000" dirty="0">
                <a:latin typeface="Albany"/>
              </a:rPr>
              <a:t>In your homework you will improve it to 1.001 ln(n) approximation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0342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Input</a:t>
                </a:r>
                <a:r>
                  <a:rPr lang="en-US" sz="2000" dirty="0">
                    <a:latin typeface="Albany"/>
                  </a:rPr>
                  <a:t>: A universe U={a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}, and S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S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subsets of U with costs w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w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&gt;0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Goal</a:t>
                </a:r>
                <a:r>
                  <a:rPr lang="en-US" sz="2000" dirty="0">
                    <a:latin typeface="Albany"/>
                  </a:rPr>
                  <a:t>: Find a cheapest collection of sets that cover all elements 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</a:t>
                </a:r>
              </a:p>
              <a:p>
                <a:pPr algn="l"/>
                <a:endParaRPr lang="en-US" sz="2000" u="sng" dirty="0"/>
              </a:p>
              <a:p>
                <a:pPr algn="l"/>
                <a:r>
                  <a:rPr lang="en-US" sz="2000" u="sng" dirty="0"/>
                  <a:t>Algorithm</a:t>
                </a:r>
                <a:r>
                  <a:rPr lang="en-US" sz="2000" dirty="0"/>
                  <a:t>: Consider the following LP:</a:t>
                </a:r>
              </a:p>
              <a:p>
                <a:pPr algn="l"/>
                <a:r>
                  <a:rPr lang="en-US" sz="2000" dirty="0"/>
                  <a:t>The variables are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for each set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endParaRPr lang="en-US" sz="2000" baseline="-25000" dirty="0"/>
              </a:p>
              <a:p>
                <a:pPr algn="l"/>
                <a:r>
                  <a:rPr lang="en-US" sz="2000" dirty="0"/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sz="2000" dirty="0"/>
              </a:p>
              <a:p>
                <a:pPr algn="l"/>
                <a:r>
                  <a:rPr lang="en-US" sz="2000" dirty="0"/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sz="2000" baseline="-25000" dirty="0"/>
              </a:p>
              <a:p>
                <a:pPr algn="l"/>
                <a:r>
                  <a:rPr lang="en-US" sz="2000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≤1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sz="2000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trike="sngStrik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strike="sngStrike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trike="sngStrike" smtClean="0">
                        <a:latin typeface="Cambria Math" panose="02040503050406030204" pitchFamily="18" charset="0"/>
                      </a:rPr>
                      <m:t>∈{0,</m:t>
                    </m:r>
                    <m:r>
                      <a:rPr lang="en-US" sz="2000" i="1" strike="sngStrike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trike="sngStrike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/>
              </a:p>
              <a:p>
                <a:pPr algn="l"/>
                <a:r>
                  <a:rPr lang="en-US" sz="2000" u="sng" dirty="0"/>
                  <a:t>Intention</a:t>
                </a:r>
                <a:r>
                  <a:rPr lang="en-US" sz="2000" dirty="0"/>
                  <a:t>: if S is a  set cover,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if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is in the set cover, and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=0 otherwise.</a:t>
                </a:r>
              </a:p>
              <a:p>
                <a:pPr algn="l"/>
                <a:r>
                  <a:rPr lang="en-US" sz="2000" dirty="0"/>
                  <a:t>	Therefore,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𝐿𝑃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𝑚𝑖𝑛𝐶𝑜𝑠𝑡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𝑆𝑒𝑡𝐶𝑜𝑣𝑒𝑟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)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619" b="-42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01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Input</a:t>
                </a:r>
                <a:r>
                  <a:rPr lang="en-US" sz="2000" dirty="0">
                    <a:latin typeface="Albany"/>
                  </a:rPr>
                  <a:t>: A universe U={a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}, and S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S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subsets of U with costs w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</a:t>
                </a:r>
                <a:r>
                  <a:rPr lang="en-US" sz="2000" dirty="0" err="1">
                    <a:latin typeface="Albany"/>
                  </a:rPr>
                  <a:t>w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&gt;0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Goal</a:t>
                </a:r>
                <a:r>
                  <a:rPr lang="en-US" sz="2000" dirty="0">
                    <a:latin typeface="Albany"/>
                  </a:rPr>
                  <a:t>: Find a cheapest collection of sets that cover all elements {a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…a</a:t>
                </a:r>
                <a:r>
                  <a:rPr lang="en-US" sz="2000" baseline="-25000" dirty="0">
                    <a:latin typeface="Albany"/>
                  </a:rPr>
                  <a:t>n</a:t>
                </a:r>
                <a:r>
                  <a:rPr lang="en-US" sz="2000" dirty="0">
                    <a:latin typeface="Albany"/>
                  </a:rPr>
                  <a:t>}</a:t>
                </a:r>
              </a:p>
              <a:p>
                <a:pPr algn="l"/>
                <a:r>
                  <a:rPr lang="en-US" sz="2000" u="sng" dirty="0"/>
                  <a:t>Algorithm</a:t>
                </a:r>
                <a:r>
                  <a:rPr lang="en-US" sz="2000" dirty="0"/>
                  <a:t>: Consider the following LP:</a:t>
                </a:r>
              </a:p>
              <a:p>
                <a:pPr algn="l"/>
                <a:r>
                  <a:rPr lang="en-US" sz="2000" dirty="0"/>
                  <a:t>The variables are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for each set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endParaRPr lang="en-US" sz="2000" baseline="-25000" dirty="0"/>
              </a:p>
              <a:p>
                <a:pPr algn="l"/>
                <a:r>
                  <a:rPr lang="en-US" sz="2000" dirty="0"/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000" dirty="0"/>
                  <a:t/>
                </a:r>
                <a:br>
                  <a:rPr lang="en-US" sz="2000" dirty="0"/>
                </a:br>
                <a:r>
                  <a:rPr lang="en-US" sz="2000" dirty="0"/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sz="2000" dirty="0"/>
                  <a:t/>
                </a:r>
                <a:br>
                  <a:rPr lang="en-US" sz="2000" dirty="0"/>
                </a:br>
                <a:r>
                  <a:rPr lang="en-US" sz="2000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/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Solve the LP, and let x* be the solution found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Choose each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Sup>
                              <m:sSub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</m:oMath>
                </a14:m>
                <a:r>
                  <a:rPr lang="en-US" sz="2000" b="0" i="1" dirty="0"/>
                  <a:t/>
                </a:r>
                <a:br>
                  <a:rPr lang="en-US" sz="2000" b="0" i="1" dirty="0"/>
                </a:br>
                <a:r>
                  <a:rPr lang="en-US" sz="2000" b="0" i="1" dirty="0"/>
                  <a:t>Equivalently: Choose </a:t>
                </a:r>
                <a:r>
                  <a:rPr lang="en-US" sz="2000" b="0" i="1" dirty="0" err="1"/>
                  <a:t>S</a:t>
                </a:r>
                <a:r>
                  <a:rPr lang="en-US" sz="2000" b="0" i="1" baseline="-25000" dirty="0" err="1"/>
                  <a:t>j</a:t>
                </a:r>
                <a:r>
                  <a:rPr lang="en-US" sz="2000" b="0" i="1" dirty="0"/>
                  <a:t> with prob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2000" b="0" i="1" dirty="0"/>
                  <a:t>, repeat 2ln(n) times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Output all chosen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 err="1"/>
                  <a:t>’s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62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23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Claim 1</a:t>
                </a:r>
                <a:r>
                  <a:rPr lang="en-US" sz="2000" dirty="0">
                    <a:latin typeface="Albany"/>
                  </a:rPr>
                  <a:t>: </a:t>
                </a:r>
                <a:r>
                  <a:rPr lang="en-US" sz="2000" dirty="0"/>
                  <a:t>with prob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 all a</a:t>
                </a:r>
                <a:r>
                  <a:rPr lang="en-US" sz="2000" baseline="-25000" dirty="0"/>
                  <a:t>i</a:t>
                </a:r>
                <a:r>
                  <a:rPr lang="en-US" sz="2000" dirty="0"/>
                  <a:t>’s are covered by the rounding procedure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By the rounding procedure for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Albany"/>
                  </a:rPr>
                  <a:t>we have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𝑛𝑜𝑡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𝑐𝑜𝑣𝑒𝑟𝑒𝑑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unc>
                                <m:func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𝑙𝑛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e>
                              </m:func>
                            </m:sup>
                          </m:sSup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∏"/>
                                  <m:sup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bSup>
                                        <m:sSubSupPr>
                                          <m:ctrlP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  <m:sup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d>
                                </m:e>
                              </m:nary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𝑙𝑛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sup>
                      </m:sSup>
                    </m:oMath>
                  </m:oMathPara>
                </a14:m>
                <a:endParaRPr lang="en-US" sz="2000" b="0" i="1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∏"/>
                                <m:supHide m:val="on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sSubSup>
                                      <m:sSubSup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bSup>
                                  </m:sup>
                                </m:sSup>
                              </m:e>
                            </m:nary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en-US" sz="200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sSub>
                                      <m:sSub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bSup>
                                  </m:e>
                                </m:nary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Therefore, by union bound, with probability at least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 all a</a:t>
                </a:r>
                <a:r>
                  <a:rPr lang="en-US" sz="2000" baseline="-25000" dirty="0"/>
                  <a:t>i</a:t>
                </a:r>
                <a:r>
                  <a:rPr lang="en-US" sz="2000" dirty="0"/>
                  <a:t>’s are covered by the rounding procedure.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384" r="-227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94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Claim 2</a:t>
                </a:r>
                <a:r>
                  <a:rPr lang="en-US" sz="2000" dirty="0">
                    <a:latin typeface="Albany"/>
                  </a:rPr>
                  <a:t>: with prob. at least ½ we have a 6ln(n) approximation.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Let C be the cost of all chosen sets. Then the expected cost of C is</a:t>
                </a:r>
                <a:endParaRPr lang="en-US" sz="2000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unc>
                                <m:func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𝑙𝑛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e>
                              </m:func>
                            </m:sup>
                          </m:sSup>
                        </m:e>
                      </m:d>
                    </m:oMath>
                  </m:oMathPara>
                </a14:m>
                <a:endParaRPr lang="en-US" sz="20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∈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b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⋅2</m:t>
                          </m:r>
                          <m:func>
                            <m:func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𝑂𝑃𝑇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:r>
                  <a:rPr lang="en-US" sz="2000" dirty="0"/>
                  <a:t>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𝑂𝑃𝑇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𝐿𝑃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by Markov’s inequality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𝑃𝑟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≥6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𝑂𝑃𝑇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𝐿𝑃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)]≤1/3 </m:t>
                      </m:r>
                    </m:oMath>
                  </m:oMathPara>
                </a14:m>
                <a:endParaRPr lang="en-US" sz="2000" dirty="0"/>
              </a:p>
              <a:p>
                <a:pPr algn="l"/>
                <a:r>
                  <a:rPr lang="en-US" sz="2000" dirty="0"/>
                  <a:t>Thus, with probability at least 2/3-1/n the output will be outputs a set cover with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𝑂𝑃𝑇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𝐿𝑃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≤6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𝑚𝑖𝑛𝐶𝑜𝑠𝑡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𝑆𝑒𝑡𝐶𝑜𝑣𝑒𝑟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lit/>
                        </m:rPr>
                        <a:rPr lang="en-US" sz="2000" i="1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}</m:t>
                      </m:r>
                      <m:r>
                        <m:rPr>
                          <m:nor/>
                        </m:rPr>
                        <a:rPr lang="en-US" sz="2000" dirty="0"/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58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54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O(ln(n)) approximation for weighted Set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/>
                  <a:t>Algorithm</a:t>
                </a:r>
                <a:r>
                  <a:rPr lang="en-US" sz="2000" dirty="0"/>
                  <a:t>: Consider the following LP:</a:t>
                </a:r>
              </a:p>
              <a:p>
                <a:pPr algn="l"/>
                <a:r>
                  <a:rPr lang="en-US" sz="2000" dirty="0"/>
                  <a:t>The variables are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for each set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endParaRPr lang="en-US" sz="2000" baseline="-25000" dirty="0"/>
              </a:p>
              <a:p>
                <a:pPr algn="l"/>
                <a:r>
                  <a:rPr lang="en-US" sz="2000" dirty="0"/>
                  <a:t>	minimize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sz="2000" dirty="0"/>
              </a:p>
              <a:p>
                <a:pPr algn="l"/>
                <a:r>
                  <a:rPr lang="en-US" sz="2000" dirty="0"/>
                  <a:t>	subject to	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sz="2000" baseline="-25000" dirty="0"/>
              </a:p>
              <a:p>
                <a:pPr algn="l"/>
                <a:r>
                  <a:rPr lang="en-US" sz="2000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US" sz="2000" dirty="0"/>
                  <a:t>	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000" i="1" dirty="0"/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Solve the LP, and let x* be the solution found</a:t>
                </a:r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Choose each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Sup>
                              <m:sSub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</m:sup>
                    </m:sSup>
                  </m:oMath>
                </a14:m>
                <a:endParaRPr lang="en-US" sz="2000" b="0" i="1" dirty="0"/>
              </a:p>
              <a:p>
                <a:pPr marL="457200" indent="-457200" algn="l">
                  <a:buFont typeface="+mj-lt"/>
                  <a:buAutoNum type="arabicPeriod"/>
                </a:pPr>
                <a:r>
                  <a:rPr lang="en-US" sz="2000" dirty="0"/>
                  <a:t>Output all chosen </a:t>
                </a:r>
                <a:r>
                  <a:rPr lang="en-US" sz="2000" dirty="0" err="1"/>
                  <a:t>S</a:t>
                </a:r>
                <a:r>
                  <a:rPr lang="en-US" sz="2000" baseline="-25000" dirty="0" err="1"/>
                  <a:t>j</a:t>
                </a:r>
                <a:r>
                  <a:rPr lang="en-US" sz="2000" dirty="0" err="1"/>
                  <a:t>’s</a:t>
                </a:r>
                <a:endParaRPr lang="en-US" sz="2000" dirty="0"/>
              </a:p>
              <a:p>
                <a:pPr algn="l"/>
                <a:r>
                  <a:rPr lang="en-US" sz="2000" u="sng" dirty="0"/>
                  <a:t>Conclusion</a:t>
                </a:r>
                <a:r>
                  <a:rPr lang="en-US" sz="2000" dirty="0"/>
                  <a:t>: With probability &gt;1/2 this algorithm outputs a set cover whose cost is at most 6ln(n)*OPT.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2340" b="-294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751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Applications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2-approximation for weighted</a:t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min vertex cover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9256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/>
              <a:t>We saw a combinatorial algorithm for 2-approximation for vertex cover.</a:t>
            </a:r>
          </a:p>
          <a:p>
            <a:pPr algn="l"/>
            <a:r>
              <a:rPr lang="en-US" sz="2200" dirty="0"/>
              <a:t>Let’s consider the weighted version of the min vertex cover problem.</a:t>
            </a:r>
          </a:p>
          <a:p>
            <a:pPr algn="l"/>
            <a:r>
              <a:rPr lang="en-US" sz="2200" u="sng" dirty="0"/>
              <a:t>Input</a:t>
            </a:r>
            <a:r>
              <a:rPr lang="en-US" sz="2200" dirty="0"/>
              <a:t>: a graph G=(V,E) , and weights </a:t>
            </a:r>
            <a:r>
              <a:rPr lang="en-US" sz="2200" dirty="0" err="1"/>
              <a:t>w</a:t>
            </a:r>
            <a:r>
              <a:rPr lang="en-US" sz="2200" baseline="-25000" dirty="0" err="1"/>
              <a:t>v</a:t>
            </a:r>
            <a:r>
              <a:rPr lang="en-US" sz="2200" dirty="0"/>
              <a:t>&gt;=0</a:t>
            </a:r>
          </a:p>
          <a:p>
            <a:pPr algn="l"/>
            <a:r>
              <a:rPr lang="en-US" sz="2200" u="sng" dirty="0"/>
              <a:t>Goal</a:t>
            </a:r>
            <a:r>
              <a:rPr lang="en-US" sz="2200" dirty="0"/>
              <a:t>: find  a vertex cover C⊂V of G such that ∑</a:t>
            </a:r>
            <a:r>
              <a:rPr lang="en-US" sz="2200" baseline="-25000" dirty="0" err="1"/>
              <a:t>v∈C</a:t>
            </a:r>
            <a:r>
              <a:rPr lang="en-US" sz="2200" baseline="-25000" dirty="0"/>
              <a:t> </a:t>
            </a:r>
            <a:r>
              <a:rPr lang="en-US" sz="2200" dirty="0" err="1"/>
              <a:t>w</a:t>
            </a:r>
            <a:r>
              <a:rPr lang="en-US" sz="2200" baseline="-25000" dirty="0" err="1"/>
              <a:t>v</a:t>
            </a:r>
            <a:r>
              <a:rPr lang="en-US" sz="2200" dirty="0"/>
              <a:t> is minimized.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It is not clear how to solve it </a:t>
            </a:r>
            <a:r>
              <a:rPr lang="en-US" sz="2200" dirty="0" err="1"/>
              <a:t>combinatorially</a:t>
            </a:r>
            <a:r>
              <a:rPr lang="en-US" sz="2200" dirty="0"/>
              <a:t>.</a:t>
            </a:r>
          </a:p>
          <a:p>
            <a:pPr algn="l"/>
            <a:endParaRPr lang="en-US" sz="22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D1F3D01-FBA9-40EF-95BF-B1F71C4F1B65}"/>
              </a:ext>
            </a:extLst>
          </p:cNvPr>
          <p:cNvGrpSpPr/>
          <p:nvPr/>
        </p:nvGrpSpPr>
        <p:grpSpPr>
          <a:xfrm>
            <a:off x="1205349" y="4893832"/>
            <a:ext cx="2094279" cy="1845212"/>
            <a:chOff x="4462913" y="4993346"/>
            <a:chExt cx="2094279" cy="184521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18161ED-F8BC-4830-A1B1-E6C080306DB5}"/>
                </a:ext>
              </a:extLst>
            </p:cNvPr>
            <p:cNvSpPr/>
            <p:nvPr/>
          </p:nvSpPr>
          <p:spPr>
            <a:xfrm>
              <a:off x="5269552" y="5721320"/>
              <a:ext cx="942209" cy="4773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100</a:t>
              </a:r>
              <a:endParaRPr lang="en-CA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3D412C5-01A2-46DD-A5FE-735565FB814C}"/>
                </a:ext>
              </a:extLst>
            </p:cNvPr>
            <p:cNvSpPr/>
            <p:nvPr/>
          </p:nvSpPr>
          <p:spPr>
            <a:xfrm>
              <a:off x="4462913" y="5179997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36F4F2C-210B-477F-A9B1-63FA97EBA4DD}"/>
                </a:ext>
              </a:extLst>
            </p:cNvPr>
            <p:cNvSpPr/>
            <p:nvPr/>
          </p:nvSpPr>
          <p:spPr>
            <a:xfrm>
              <a:off x="4568791" y="630472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8C6F6DF-13DE-4359-87E8-82DF76D04A27}"/>
                </a:ext>
              </a:extLst>
            </p:cNvPr>
            <p:cNvSpPr/>
            <p:nvPr/>
          </p:nvSpPr>
          <p:spPr>
            <a:xfrm>
              <a:off x="6299600" y="6462312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1333344-FE4D-4A50-811C-937F4B8F102D}"/>
                </a:ext>
              </a:extLst>
            </p:cNvPr>
            <p:cNvSpPr/>
            <p:nvPr/>
          </p:nvSpPr>
          <p:spPr>
            <a:xfrm>
              <a:off x="5618608" y="4993346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A20C3BB-8CDE-4F52-9CAE-F2FF004ADFC9}"/>
                </a:ext>
              </a:extLst>
            </p:cNvPr>
            <p:cNvCxnSpPr>
              <a:cxnSpLocks/>
              <a:stCxn id="5" idx="5"/>
              <a:endCxn id="4" idx="1"/>
            </p:cNvCxnSpPr>
            <p:nvPr/>
          </p:nvCxnSpPr>
          <p:spPr>
            <a:xfrm>
              <a:off x="4643658" y="5442898"/>
              <a:ext cx="763877" cy="3483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C0BE9EA-2838-4846-A723-224939478BB2}"/>
                </a:ext>
              </a:extLst>
            </p:cNvPr>
            <p:cNvCxnSpPr>
              <a:cxnSpLocks/>
              <a:stCxn id="4" idx="0"/>
              <a:endCxn id="8" idx="3"/>
            </p:cNvCxnSpPr>
            <p:nvPr/>
          </p:nvCxnSpPr>
          <p:spPr>
            <a:xfrm flipH="1" flipV="1">
              <a:off x="5649619" y="5256247"/>
              <a:ext cx="91038" cy="46507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4B9644C-4E60-49C1-9DE6-89138DE11E55}"/>
                </a:ext>
              </a:extLst>
            </p:cNvPr>
            <p:cNvCxnSpPr>
              <a:cxnSpLocks/>
              <a:stCxn id="4" idx="5"/>
              <a:endCxn id="7" idx="1"/>
            </p:cNvCxnSpPr>
            <p:nvPr/>
          </p:nvCxnSpPr>
          <p:spPr>
            <a:xfrm>
              <a:off x="6073778" y="6128784"/>
              <a:ext cx="256833" cy="37863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819B309-077E-4BDB-843A-E432E89B9099}"/>
                </a:ext>
              </a:extLst>
            </p:cNvPr>
            <p:cNvCxnSpPr>
              <a:cxnSpLocks/>
              <a:stCxn id="4" idx="3"/>
              <a:endCxn id="6" idx="6"/>
            </p:cNvCxnSpPr>
            <p:nvPr/>
          </p:nvCxnSpPr>
          <p:spPr>
            <a:xfrm flipH="1">
              <a:off x="4780547" y="6128784"/>
              <a:ext cx="626988" cy="32994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0C17CB8-735B-4F48-9CE1-CBA4BA377F5D}"/>
                </a:ext>
              </a:extLst>
            </p:cNvPr>
            <p:cNvSpPr/>
            <p:nvPr/>
          </p:nvSpPr>
          <p:spPr>
            <a:xfrm>
              <a:off x="6345436" y="554283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FD47480-0987-4327-926C-F2E90F9200F3}"/>
                </a:ext>
              </a:extLst>
            </p:cNvPr>
            <p:cNvCxnSpPr>
              <a:cxnSpLocks/>
              <a:stCxn id="4" idx="6"/>
              <a:endCxn id="23" idx="3"/>
            </p:cNvCxnSpPr>
            <p:nvPr/>
          </p:nvCxnSpPr>
          <p:spPr>
            <a:xfrm flipV="1">
              <a:off x="6211761" y="5805735"/>
              <a:ext cx="164686" cy="15427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3461188-519E-42E6-91B4-9082799576DE}"/>
                </a:ext>
              </a:extLst>
            </p:cNvPr>
            <p:cNvSpPr/>
            <p:nvPr/>
          </p:nvSpPr>
          <p:spPr>
            <a:xfrm>
              <a:off x="5280794" y="6530550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1529C2A0-1111-421F-AA47-D53D6FEC0B0D}"/>
                </a:ext>
              </a:extLst>
            </p:cNvPr>
            <p:cNvCxnSpPr>
              <a:cxnSpLocks/>
              <a:stCxn id="4" idx="4"/>
              <a:endCxn id="29" idx="7"/>
            </p:cNvCxnSpPr>
            <p:nvPr/>
          </p:nvCxnSpPr>
          <p:spPr>
            <a:xfrm flipH="1">
              <a:off x="5461539" y="6198694"/>
              <a:ext cx="279118" cy="37696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4CC6AC5-1001-40A0-A27D-E0FC6039C904}"/>
              </a:ext>
            </a:extLst>
          </p:cNvPr>
          <p:cNvGrpSpPr/>
          <p:nvPr/>
        </p:nvGrpSpPr>
        <p:grpSpPr>
          <a:xfrm>
            <a:off x="6406249" y="4937589"/>
            <a:ext cx="2575941" cy="1940868"/>
            <a:chOff x="6406249" y="4937589"/>
            <a:chExt cx="2575941" cy="1940868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0321237-4B64-42E1-9AB1-FBFB3D1E5619}"/>
                </a:ext>
              </a:extLst>
            </p:cNvPr>
            <p:cNvGrpSpPr/>
            <p:nvPr/>
          </p:nvGrpSpPr>
          <p:grpSpPr>
            <a:xfrm>
              <a:off x="6675119" y="5004049"/>
              <a:ext cx="2094279" cy="1845212"/>
              <a:chOff x="4462913" y="4993346"/>
              <a:chExt cx="2094279" cy="1845212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3AAC0F9-ED6F-4120-A8F9-041B4397722D}"/>
                  </a:ext>
                </a:extLst>
              </p:cNvPr>
              <p:cNvSpPr/>
              <p:nvPr/>
            </p:nvSpPr>
            <p:spPr>
              <a:xfrm>
                <a:off x="5014879" y="5721320"/>
                <a:ext cx="952784" cy="43015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  <a:endParaRPr lang="en-CA" dirty="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52A8DEB5-8C9F-4622-AA22-A7662B4EBE96}"/>
                  </a:ext>
                </a:extLst>
              </p:cNvPr>
              <p:cNvSpPr/>
              <p:nvPr/>
            </p:nvSpPr>
            <p:spPr>
              <a:xfrm>
                <a:off x="4462913" y="5179997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EAD5F4B1-8F9E-40D3-B5DD-0C0D2B899829}"/>
                  </a:ext>
                </a:extLst>
              </p:cNvPr>
              <p:cNvSpPr/>
              <p:nvPr/>
            </p:nvSpPr>
            <p:spPr>
              <a:xfrm>
                <a:off x="4568791" y="6304729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38033C4B-7076-4D26-9624-97B14C195D16}"/>
                  </a:ext>
                </a:extLst>
              </p:cNvPr>
              <p:cNvSpPr/>
              <p:nvPr/>
            </p:nvSpPr>
            <p:spPr>
              <a:xfrm>
                <a:off x="6299600" y="6462312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797AF486-30F0-44B2-A6CE-AFB95D33DB75}"/>
                  </a:ext>
                </a:extLst>
              </p:cNvPr>
              <p:cNvSpPr/>
              <p:nvPr/>
            </p:nvSpPr>
            <p:spPr>
              <a:xfrm>
                <a:off x="5618608" y="4993346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D9370BF1-B93B-47CF-A3F4-752696F90CA2}"/>
                  </a:ext>
                </a:extLst>
              </p:cNvPr>
              <p:cNvCxnSpPr>
                <a:cxnSpLocks/>
                <a:stCxn id="74" idx="5"/>
                <a:endCxn id="73" idx="1"/>
              </p:cNvCxnSpPr>
              <p:nvPr/>
            </p:nvCxnSpPr>
            <p:spPr>
              <a:xfrm>
                <a:off x="4643658" y="5442898"/>
                <a:ext cx="510753" cy="34141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59BFF344-2CC3-48B4-8989-79A8B18AE2BE}"/>
                  </a:ext>
                </a:extLst>
              </p:cNvPr>
              <p:cNvCxnSpPr>
                <a:cxnSpLocks/>
                <a:stCxn id="73" idx="0"/>
                <a:endCxn id="77" idx="3"/>
              </p:cNvCxnSpPr>
              <p:nvPr/>
            </p:nvCxnSpPr>
            <p:spPr>
              <a:xfrm flipV="1">
                <a:off x="5491271" y="5256247"/>
                <a:ext cx="158348" cy="465073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FDB714D7-607E-4D89-984C-B05B4652CFF9}"/>
                  </a:ext>
                </a:extLst>
              </p:cNvPr>
              <p:cNvCxnSpPr>
                <a:cxnSpLocks/>
                <a:stCxn id="73" idx="5"/>
                <a:endCxn id="76" idx="1"/>
              </p:cNvCxnSpPr>
              <p:nvPr/>
            </p:nvCxnSpPr>
            <p:spPr>
              <a:xfrm>
                <a:off x="5828131" y="6088477"/>
                <a:ext cx="502480" cy="418942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864D772-A03D-423D-914A-034DA8647C12}"/>
                  </a:ext>
                </a:extLst>
              </p:cNvPr>
              <p:cNvCxnSpPr>
                <a:cxnSpLocks/>
                <a:stCxn id="73" idx="3"/>
                <a:endCxn id="75" idx="6"/>
              </p:cNvCxnSpPr>
              <p:nvPr/>
            </p:nvCxnSpPr>
            <p:spPr>
              <a:xfrm flipH="1">
                <a:off x="4780547" y="6088477"/>
                <a:ext cx="373864" cy="37025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E7DDA4C9-4737-4BFD-8695-9F4059DA1A60}"/>
                  </a:ext>
                </a:extLst>
              </p:cNvPr>
              <p:cNvSpPr/>
              <p:nvPr/>
            </p:nvSpPr>
            <p:spPr>
              <a:xfrm>
                <a:off x="6345436" y="5542834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F449390C-9F47-4536-992B-A6A170A0EC24}"/>
                  </a:ext>
                </a:extLst>
              </p:cNvPr>
              <p:cNvCxnSpPr>
                <a:cxnSpLocks/>
                <a:stCxn id="73" idx="6"/>
                <a:endCxn id="82" idx="3"/>
              </p:cNvCxnSpPr>
              <p:nvPr/>
            </p:nvCxnSpPr>
            <p:spPr>
              <a:xfrm flipV="1">
                <a:off x="5967663" y="5805735"/>
                <a:ext cx="408784" cy="13066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BDCE590D-065A-4F26-A8C9-29896C1A97AD}"/>
                  </a:ext>
                </a:extLst>
              </p:cNvPr>
              <p:cNvSpPr/>
              <p:nvPr/>
            </p:nvSpPr>
            <p:spPr>
              <a:xfrm>
                <a:off x="5280794" y="6530550"/>
                <a:ext cx="211756" cy="30800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</a:t>
                </a:r>
                <a:endParaRPr lang="en-CA" dirty="0"/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6FC26DD-19CB-4A50-BDF0-02855B8FF435}"/>
                  </a:ext>
                </a:extLst>
              </p:cNvPr>
              <p:cNvCxnSpPr>
                <a:cxnSpLocks/>
                <a:stCxn id="73" idx="4"/>
                <a:endCxn id="84" idx="7"/>
              </p:cNvCxnSpPr>
              <p:nvPr/>
            </p:nvCxnSpPr>
            <p:spPr>
              <a:xfrm flipH="1">
                <a:off x="5461539" y="6151471"/>
                <a:ext cx="29732" cy="42418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B415955-C704-4BA5-AE8B-D3EEDD57057A}"/>
                </a:ext>
              </a:extLst>
            </p:cNvPr>
            <p:cNvSpPr/>
            <p:nvPr/>
          </p:nvSpPr>
          <p:spPr>
            <a:xfrm>
              <a:off x="8604713" y="5051631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9778EC03-BED4-4A9B-AABC-51ADD0D2AD67}"/>
                </a:ext>
              </a:extLst>
            </p:cNvPr>
            <p:cNvCxnSpPr>
              <a:cxnSpLocks/>
              <a:stCxn id="73" idx="7"/>
              <a:endCxn id="100" idx="3"/>
            </p:cNvCxnSpPr>
            <p:nvPr/>
          </p:nvCxnSpPr>
          <p:spPr>
            <a:xfrm flipV="1">
              <a:off x="8040337" y="5314532"/>
              <a:ext cx="595387" cy="48048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C466FC7-3EA2-47CE-B0B6-6F7DFD42E04D}"/>
                </a:ext>
              </a:extLst>
            </p:cNvPr>
            <p:cNvSpPr/>
            <p:nvPr/>
          </p:nvSpPr>
          <p:spPr>
            <a:xfrm>
              <a:off x="8770434" y="599365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45B3DCA-C72C-436C-8492-24BB3539FEFB}"/>
                </a:ext>
              </a:extLst>
            </p:cNvPr>
            <p:cNvCxnSpPr>
              <a:cxnSpLocks/>
              <a:stCxn id="73" idx="6"/>
              <a:endCxn id="103" idx="3"/>
            </p:cNvCxnSpPr>
            <p:nvPr/>
          </p:nvCxnSpPr>
          <p:spPr>
            <a:xfrm>
              <a:off x="8179869" y="5947099"/>
              <a:ext cx="621576" cy="30946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C1687C0A-9A5C-482A-96A2-BAE3F8AA831E}"/>
                </a:ext>
              </a:extLst>
            </p:cNvPr>
            <p:cNvSpPr/>
            <p:nvPr/>
          </p:nvSpPr>
          <p:spPr>
            <a:xfrm>
              <a:off x="7227085" y="493758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128576D-F5E4-4F9A-9BD8-CA259D793F7C}"/>
                </a:ext>
              </a:extLst>
            </p:cNvPr>
            <p:cNvCxnSpPr>
              <a:cxnSpLocks/>
              <a:stCxn id="73" idx="1"/>
              <a:endCxn id="107" idx="3"/>
            </p:cNvCxnSpPr>
            <p:nvPr/>
          </p:nvCxnSpPr>
          <p:spPr>
            <a:xfrm flipH="1" flipV="1">
              <a:off x="7258096" y="5200490"/>
              <a:ext cx="108521" cy="5945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1661909-901E-48D8-869C-C99A4541E267}"/>
                </a:ext>
              </a:extLst>
            </p:cNvPr>
            <p:cNvSpPr/>
            <p:nvPr/>
          </p:nvSpPr>
          <p:spPr>
            <a:xfrm>
              <a:off x="6406249" y="5817874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FAE7BAB-BFE5-4EB3-8039-C9DC3D9755DD}"/>
                </a:ext>
              </a:extLst>
            </p:cNvPr>
            <p:cNvCxnSpPr>
              <a:cxnSpLocks/>
              <a:stCxn id="73" idx="2"/>
              <a:endCxn id="111" idx="6"/>
            </p:cNvCxnSpPr>
            <p:nvPr/>
          </p:nvCxnSpPr>
          <p:spPr>
            <a:xfrm flipH="1">
              <a:off x="6618005" y="5947099"/>
              <a:ext cx="609080" cy="2477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B06CC79-32F3-47ED-B95F-C0649D2262BA}"/>
                </a:ext>
              </a:extLst>
            </p:cNvPr>
            <p:cNvSpPr/>
            <p:nvPr/>
          </p:nvSpPr>
          <p:spPr>
            <a:xfrm>
              <a:off x="8179869" y="6570449"/>
              <a:ext cx="211756" cy="308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  <a:endParaRPr lang="en-CA" dirty="0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18BA687E-F78D-4544-92F4-D48C588E16FC}"/>
                </a:ext>
              </a:extLst>
            </p:cNvPr>
            <p:cNvCxnSpPr>
              <a:cxnSpLocks/>
              <a:stCxn id="73" idx="4"/>
            </p:cNvCxnSpPr>
            <p:nvPr/>
          </p:nvCxnSpPr>
          <p:spPr>
            <a:xfrm>
              <a:off x="7703477" y="6162174"/>
              <a:ext cx="536482" cy="46126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673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&gt;=0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u="sng" dirty="0"/>
              <a:t>Intention</a:t>
            </a:r>
            <a:r>
              <a:rPr lang="en-US" sz="2000" dirty="0"/>
              <a:t>: if C is a  vertex cover, then we can 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\C.</a:t>
            </a:r>
          </a:p>
          <a:p>
            <a:pPr algn="l"/>
            <a:r>
              <a:rPr lang="en-US" sz="2000" dirty="0"/>
              <a:t>	Therefore, OPT(LP)&lt;=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u="sng" dirty="0"/>
              <a:t>Another trivial solution</a:t>
            </a:r>
            <a:r>
              <a:rPr lang="en-US" sz="2000" dirty="0"/>
              <a:t>: x</a:t>
            </a:r>
            <a:r>
              <a:rPr lang="en-US" sz="2000" baseline="-25000" dirty="0"/>
              <a:t>v</a:t>
            </a:r>
            <a:r>
              <a:rPr lang="en-US" sz="2000" dirty="0"/>
              <a:t>=1/2 for all </a:t>
            </a:r>
            <a:r>
              <a:rPr lang="en-US" sz="2000" dirty="0" err="1"/>
              <a:t>v∈V</a:t>
            </a:r>
            <a:r>
              <a:rPr lang="en-US" sz="2000" dirty="0"/>
              <a:t> (this is </a:t>
            </a:r>
            <a:r>
              <a:rPr lang="en-US" sz="2000"/>
              <a:t>not very </a:t>
            </a:r>
            <a:r>
              <a:rPr lang="en-US" sz="2000" dirty="0"/>
              <a:t>meaningful)</a:t>
            </a:r>
          </a:p>
        </p:txBody>
      </p:sp>
    </p:spTree>
    <p:extLst>
      <p:ext uri="{BB962C8B-B14F-4D97-AF65-F5344CB8AC3E}">
        <p14:creationId xmlns:p14="http://schemas.microsoft.com/office/powerpoint/2010/main" val="175727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Input</a:t>
            </a:r>
            <a:r>
              <a:rPr lang="en-US" sz="2000" dirty="0"/>
              <a:t>: a graph G=(V,E) , and weights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&gt;=0</a:t>
            </a:r>
          </a:p>
          <a:p>
            <a:pPr algn="l"/>
            <a:r>
              <a:rPr lang="en-US" sz="2000" u="sng" dirty="0"/>
              <a:t>Goal</a:t>
            </a:r>
            <a:r>
              <a:rPr lang="en-US" sz="2000" dirty="0"/>
              <a:t>: find  a vertex cover C⊂V of G such that ∑</a:t>
            </a:r>
            <a:r>
              <a:rPr lang="en-US" sz="2000" baseline="-25000" dirty="0" err="1"/>
              <a:t>v∈C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is minimized.</a:t>
            </a:r>
          </a:p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</a:p>
          <a:p>
            <a:pPr algn="l"/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&gt;=0.5}.</a:t>
            </a:r>
          </a:p>
          <a:p>
            <a:pPr algn="l"/>
            <a:r>
              <a:rPr lang="en-US" sz="2000" dirty="0"/>
              <a:t>Output S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718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/>
              <a:t>Algorithm</a:t>
            </a:r>
            <a:r>
              <a:rPr lang="en-US" sz="2000" dirty="0"/>
              <a:t>: Consider the following LP:</a:t>
            </a:r>
          </a:p>
          <a:p>
            <a:pPr algn="l"/>
            <a:r>
              <a:rPr lang="en-US" sz="2000" dirty="0"/>
              <a:t>The variables are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</a:p>
          <a:p>
            <a:pPr algn="l"/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Before we continue let’s make the following observation:</a:t>
            </a:r>
          </a:p>
          <a:p>
            <a:pPr algn="l"/>
            <a:r>
              <a:rPr lang="en-US" sz="2000" u="sng" dirty="0"/>
              <a:t>Observation</a:t>
            </a:r>
            <a:r>
              <a:rPr lang="en-US" sz="2000" dirty="0"/>
              <a:t>: OPT(LP) &lt;= </a:t>
            </a:r>
            <a:r>
              <a:rPr lang="en-US" sz="2000" dirty="0" err="1"/>
              <a:t>minVC</a:t>
            </a:r>
            <a:r>
              <a:rPr lang="en-US" sz="2000" dirty="0"/>
              <a:t>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x* be the optimal solution to LP, and let C be a min vertex cover of G.</a:t>
            </a:r>
          </a:p>
          <a:p>
            <a:pPr algn="l"/>
            <a:r>
              <a:rPr lang="en-US" sz="2000" dirty="0"/>
              <a:t>Then we can set x</a:t>
            </a:r>
            <a:r>
              <a:rPr lang="en-US" sz="2000" baseline="-25000" dirty="0"/>
              <a:t>v</a:t>
            </a:r>
            <a:r>
              <a:rPr lang="en-US" sz="2000" dirty="0"/>
              <a:t>=1 if </a:t>
            </a:r>
            <a:r>
              <a:rPr lang="en-US" sz="2000" dirty="0" err="1"/>
              <a:t>v∈C</a:t>
            </a:r>
            <a:r>
              <a:rPr lang="en-US" sz="2000" dirty="0"/>
              <a:t> and x</a:t>
            </a:r>
            <a:r>
              <a:rPr lang="en-US" sz="2000" baseline="-25000" dirty="0"/>
              <a:t>v</a:t>
            </a:r>
            <a:r>
              <a:rPr lang="en-US" sz="2000" dirty="0"/>
              <a:t>=0 if </a:t>
            </a:r>
            <a:r>
              <a:rPr lang="en-US" sz="2000" dirty="0" err="1"/>
              <a:t>v∈V</a:t>
            </a:r>
            <a:r>
              <a:rPr lang="en-US" sz="2000" dirty="0"/>
              <a:t>\C (be an integer solution)</a:t>
            </a:r>
          </a:p>
          <a:p>
            <a:pPr algn="l"/>
            <a:r>
              <a:rPr lang="en-US" sz="2000" dirty="0"/>
              <a:t>	Therefore, OPT(LP) =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&lt;=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/>
              <a:t> = 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849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&gt;=0.5}.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Claim1</a:t>
            </a:r>
            <a:r>
              <a:rPr lang="en-US" sz="2000" dirty="0"/>
              <a:t>: S is vertex cover.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 be any feasible solution. Then for any (</a:t>
            </a:r>
            <a:r>
              <a:rPr lang="en-US" sz="2000" dirty="0" err="1"/>
              <a:t>u,v</a:t>
            </a:r>
            <a:r>
              <a:rPr lang="en-US" sz="2000" dirty="0"/>
              <a:t>) ∈E we have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&gt;=1.</a:t>
            </a:r>
          </a:p>
          <a:p>
            <a:pPr algn="l"/>
            <a:r>
              <a:rPr lang="en-US" sz="2000" dirty="0"/>
              <a:t>Therefore, either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 or x</a:t>
            </a:r>
            <a:r>
              <a:rPr lang="en-US" sz="2000" baseline="-25000" dirty="0"/>
              <a:t>v</a:t>
            </a:r>
            <a:r>
              <a:rPr lang="en-US" sz="2000" dirty="0"/>
              <a:t> are at least ½, and hence one of them is in S.</a:t>
            </a:r>
          </a:p>
        </p:txBody>
      </p:sp>
    </p:spTree>
    <p:extLst>
      <p:ext uri="{BB962C8B-B14F-4D97-AF65-F5344CB8AC3E}">
        <p14:creationId xmlns:p14="http://schemas.microsoft.com/office/powerpoint/2010/main" val="194089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Weighted minimum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&gt;=1 	for all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0 &lt;= x</a:t>
            </a:r>
            <a:r>
              <a:rPr lang="en-US" sz="2000" baseline="-25000" dirty="0"/>
              <a:t>v</a:t>
            </a:r>
            <a:r>
              <a:rPr lang="en-US" sz="2000" dirty="0"/>
              <a:t> &lt;=1 	for all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Solve the LP.</a:t>
            </a:r>
            <a:br>
              <a:rPr lang="en-US" sz="2000" dirty="0"/>
            </a:br>
            <a:r>
              <a:rPr lang="en-US" sz="2000" dirty="0"/>
              <a:t>Let S  = {</a:t>
            </a:r>
            <a:r>
              <a:rPr lang="en-US" sz="2000" dirty="0" err="1"/>
              <a:t>v∈V</a:t>
            </a:r>
            <a:r>
              <a:rPr lang="en-US" sz="2000" dirty="0"/>
              <a:t> : x</a:t>
            </a:r>
            <a:r>
              <a:rPr lang="en-US" sz="2000" baseline="-25000" dirty="0"/>
              <a:t>v</a:t>
            </a:r>
            <a:r>
              <a:rPr lang="en-US" sz="2000" dirty="0"/>
              <a:t>&gt;=0.5}.</a:t>
            </a:r>
            <a:br>
              <a:rPr lang="en-US" sz="2000" dirty="0"/>
            </a:br>
            <a:r>
              <a:rPr lang="en-US" sz="2000" dirty="0"/>
              <a:t>Output S</a:t>
            </a:r>
          </a:p>
          <a:p>
            <a:pPr algn="l"/>
            <a:r>
              <a:rPr lang="en-US" sz="2000" u="sng" dirty="0"/>
              <a:t>Claim2</a:t>
            </a:r>
            <a:r>
              <a:rPr lang="en-US" sz="2000" dirty="0"/>
              <a:t>: w(S) &lt;= 2OPT(LP) &lt;= 2minVC(G).</a:t>
            </a:r>
          </a:p>
          <a:p>
            <a:pPr algn="l"/>
            <a:r>
              <a:rPr lang="en-US" sz="2000" u="sng" dirty="0"/>
              <a:t>Proof</a:t>
            </a:r>
            <a:r>
              <a:rPr lang="en-US" sz="2000" dirty="0"/>
              <a:t>: Let x* be the optimal solution</a:t>
            </a:r>
          </a:p>
          <a:p>
            <a:pPr algn="l"/>
            <a:r>
              <a:rPr lang="en-US" sz="2000" dirty="0"/>
              <a:t>OPT(LP) = 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&gt;= 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dirty="0"/>
              <a:t>*</a:t>
            </a:r>
            <a:r>
              <a:rPr lang="en-US" sz="2000" baseline="-25000" dirty="0"/>
              <a:t>v</a:t>
            </a:r>
            <a:r>
              <a:rPr lang="en-US" sz="2000" dirty="0"/>
              <a:t> &gt;= 0.5*∑</a:t>
            </a:r>
            <a:r>
              <a:rPr lang="en-US" sz="2000" baseline="-25000" dirty="0" err="1"/>
              <a:t>v∈S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= 0.5*w(S)</a:t>
            </a:r>
          </a:p>
          <a:p>
            <a:pPr algn="l"/>
            <a:r>
              <a:rPr lang="en-US" sz="2000" dirty="0"/>
              <a:t>Therefore, w(S) &lt;= 2OPT(LP),</a:t>
            </a:r>
          </a:p>
          <a:p>
            <a:pPr algn="l"/>
            <a:r>
              <a:rPr lang="en-US" sz="2000" dirty="0"/>
              <a:t>And by the observation from before we have 2OPT(LP)&lt;=2minVC(G).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200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4076</TotalTime>
  <Words>2063</Words>
  <Application>Microsoft Office PowerPoint</Application>
  <PresentationFormat>Custom</PresentationFormat>
  <Paragraphs>156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water</vt:lpstr>
      <vt:lpstr>lyt blackandwhite</vt:lpstr>
      <vt:lpstr>PowerPoint Presentation</vt:lpstr>
      <vt:lpstr>PowerPoint Presentation</vt:lpstr>
      <vt:lpstr>PowerPoint Presentation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Weighted minimum vertex cover</vt:lpstr>
      <vt:lpstr>PowerPoint Presentation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O(ln(n)) approximation for weighted Set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1290</cp:revision>
  <dcterms:created xsi:type="dcterms:W3CDTF">2017-07-19T12:15:02Z</dcterms:created>
  <dcterms:modified xsi:type="dcterms:W3CDTF">2020-10-14T18:31:26Z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