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445" r:id="rId4"/>
    <p:sldId id="362" r:id="rId5"/>
    <p:sldId id="460" r:id="rId6"/>
    <p:sldId id="461" r:id="rId7"/>
    <p:sldId id="462" r:id="rId8"/>
    <p:sldId id="463" r:id="rId9"/>
    <p:sldId id="466" r:id="rId10"/>
    <p:sldId id="467" r:id="rId11"/>
    <p:sldId id="469" r:id="rId12"/>
    <p:sldId id="468" r:id="rId13"/>
    <p:sldId id="470" r:id="rId14"/>
    <p:sldId id="471" r:id="rId15"/>
    <p:sldId id="472" r:id="rId16"/>
    <p:sldId id="473" r:id="rId17"/>
    <p:sldId id="475" r:id="rId18"/>
    <p:sldId id="476" r:id="rId19"/>
    <p:sldId id="398" r:id="rId20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879" autoAdjust="0"/>
  </p:normalViewPr>
  <p:slideViewPr>
    <p:cSldViewPr snapToGrid="0">
      <p:cViewPr varScale="1">
        <p:scale>
          <a:sx n="54" d="100"/>
          <a:sy n="54" d="100"/>
        </p:scale>
        <p:origin x="14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882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778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82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002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3489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019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075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385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39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12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08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03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5562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32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30,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Isolation Lemma</a:t>
            </a:r>
            <a:r>
              <a:rPr lang="en-US" sz="2000" dirty="0">
                <a:latin typeface="Albany"/>
              </a:rPr>
              <a:t>: Fix a set U, let T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, T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…⊆U. Fix an integer S.</a:t>
            </a:r>
          </a:p>
          <a:p>
            <a:pPr algn="l"/>
            <a:r>
              <a:rPr lang="en-US" sz="2000" dirty="0">
                <a:latin typeface="Albany"/>
              </a:rPr>
              <a:t>For each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 choose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∈{1,2,…S} uniformly independently.</a:t>
            </a:r>
          </a:p>
          <a:p>
            <a:pPr algn="l"/>
            <a:r>
              <a:rPr lang="en-US" sz="2000" dirty="0">
                <a:latin typeface="Albany"/>
              </a:rPr>
              <a:t>For each T define w(T) = 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T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ctr"/>
            <a:r>
              <a:rPr lang="en-US" sz="2000" dirty="0">
                <a:latin typeface="Albany"/>
              </a:rPr>
              <a:t>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 – U/S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Let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be the event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Claim1</a:t>
            </a:r>
            <a:r>
              <a:rPr lang="en-US" sz="2000" dirty="0">
                <a:latin typeface="Albany"/>
              </a:rPr>
              <a:t>: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 &lt;= 1/S for all </a:t>
            </a:r>
            <a:r>
              <a:rPr lang="en-US" sz="2000" dirty="0" err="1">
                <a:latin typeface="Albany"/>
              </a:rPr>
              <a:t>x∈U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Claim2</a:t>
            </a:r>
            <a:r>
              <a:rPr lang="en-US" sz="2000" dirty="0">
                <a:latin typeface="Albany"/>
              </a:rPr>
              <a:t>: If none of the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holds, then 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 weight.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Therefore,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1-𝛴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U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]&gt;1-U/S.</a:t>
            </a:r>
          </a:p>
        </p:txBody>
      </p:sp>
    </p:spTree>
    <p:extLst>
      <p:ext uri="{BB962C8B-B14F-4D97-AF65-F5344CB8AC3E}">
        <p14:creationId xmlns:p14="http://schemas.microsoft.com/office/powerpoint/2010/main" val="272234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Let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be the event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Claim1</a:t>
            </a:r>
            <a:r>
              <a:rPr lang="en-US" sz="2000" dirty="0">
                <a:latin typeface="Albany"/>
              </a:rPr>
              <a:t>: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 &lt;= 1/S for all </a:t>
            </a:r>
            <a:r>
              <a:rPr lang="en-US" sz="2000" dirty="0" err="1">
                <a:latin typeface="Albany"/>
              </a:rPr>
              <a:t>x∈U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Fix all random choices of w’s except for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So we are only left with sampling the value of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Then A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is defined, and it is independent of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Also, denoted B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\{x})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is defined and independent of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Furthermore,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B +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Hence, for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to happen, we need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= A-B.</a:t>
            </a:r>
          </a:p>
          <a:p>
            <a:pPr algn="l"/>
            <a:r>
              <a:rPr lang="en-US" sz="2000" dirty="0">
                <a:latin typeface="Albany"/>
              </a:rPr>
              <a:t>Therefore,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 =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= A-B] &lt;= 1/S.</a:t>
            </a:r>
          </a:p>
        </p:txBody>
      </p:sp>
    </p:spTree>
    <p:extLst>
      <p:ext uri="{BB962C8B-B14F-4D97-AF65-F5344CB8AC3E}">
        <p14:creationId xmlns:p14="http://schemas.microsoft.com/office/powerpoint/2010/main" val="3743652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Let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be the event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Claim2</a:t>
            </a:r>
            <a:r>
              <a:rPr lang="en-US" sz="2000" dirty="0">
                <a:latin typeface="Albany"/>
              </a:rPr>
              <a:t>: If none of the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holds, then 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 weight.</a:t>
            </a: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We prove the contrapositive. Namely, we show that if the minimum is not unique, then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 for some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Suppose toward contradiction that 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= 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) for some </a:t>
            </a:r>
            <a:r>
              <a:rPr lang="en-US" sz="2000" dirty="0" err="1">
                <a:latin typeface="Albany"/>
              </a:rPr>
              <a:t>i≠j</a:t>
            </a:r>
            <a:r>
              <a:rPr lang="en-US" sz="2000" dirty="0">
                <a:latin typeface="Albany"/>
              </a:rPr>
              <a:t> have both minimum weight.</a:t>
            </a:r>
          </a:p>
          <a:p>
            <a:pPr algn="l"/>
            <a:r>
              <a:rPr lang="en-US" sz="2000" dirty="0">
                <a:latin typeface="Albany"/>
              </a:rPr>
              <a:t>In particular, there exists some x in one of the sets but not in the other.</a:t>
            </a:r>
          </a:p>
          <a:p>
            <a:pPr algn="l"/>
            <a:r>
              <a:rPr lang="en-US" sz="2000" dirty="0">
                <a:latin typeface="Albany"/>
              </a:rPr>
              <a:t>Let’s say x ∈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but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Since both are of min weight, it follows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}=min{w(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}.</a:t>
            </a:r>
          </a:p>
          <a:p>
            <a:pPr algn="l"/>
            <a:r>
              <a:rPr lang="en-US" sz="2000" dirty="0">
                <a:latin typeface="Albany"/>
              </a:rPr>
              <a:t>Therefore,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holds.</a:t>
            </a:r>
          </a:p>
        </p:txBody>
      </p:sp>
    </p:spTree>
    <p:extLst>
      <p:ext uri="{BB962C8B-B14F-4D97-AF65-F5344CB8AC3E}">
        <p14:creationId xmlns:p14="http://schemas.microsoft.com/office/powerpoint/2010/main" val="341406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Isolation Lemma</a:t>
            </a:r>
            <a:r>
              <a:rPr lang="en-US" sz="2000" dirty="0">
                <a:latin typeface="Albany"/>
              </a:rPr>
              <a:t>: Fix a set U, let T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, T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…⊆U. Fix an integer S.</a:t>
            </a:r>
          </a:p>
          <a:p>
            <a:pPr algn="l"/>
            <a:r>
              <a:rPr lang="en-US" sz="2000" dirty="0">
                <a:latin typeface="Albany"/>
              </a:rPr>
              <a:t>For each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 choose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∈{1,2,…S} uniformly independently.</a:t>
            </a:r>
          </a:p>
          <a:p>
            <a:pPr algn="l"/>
            <a:r>
              <a:rPr lang="en-US" sz="2000" dirty="0">
                <a:latin typeface="Albany"/>
              </a:rPr>
              <a:t>For each T define w(T) = 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T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ctr"/>
            <a:r>
              <a:rPr lang="en-US" sz="2000" dirty="0">
                <a:latin typeface="Albany"/>
              </a:rPr>
              <a:t>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 – U/S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Let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be the event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Claim1</a:t>
            </a:r>
            <a:r>
              <a:rPr lang="en-US" sz="2000" dirty="0">
                <a:latin typeface="Albany"/>
              </a:rPr>
              <a:t>: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 &lt;= 1/S for all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u="sng" dirty="0">
                <a:latin typeface="Albany"/>
              </a:rPr>
              <a:t>Claim2</a:t>
            </a:r>
            <a:r>
              <a:rPr lang="en-US" sz="2000" dirty="0">
                <a:latin typeface="Albany"/>
              </a:rPr>
              <a:t>: If none of the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holds, then 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 weight.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Therefore,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1-𝛴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]&gt;1-U/S.</a:t>
            </a:r>
          </a:p>
        </p:txBody>
      </p:sp>
    </p:spTree>
    <p:extLst>
      <p:ext uri="{BB962C8B-B14F-4D97-AF65-F5344CB8AC3E}">
        <p14:creationId xmlns:p14="http://schemas.microsoft.com/office/powerpoint/2010/main" val="266411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Finding a minimum weight perfect matching in bipartite graphs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82891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bipartite graph G = (U,V,E) with |U| = |V| = n and integer weights w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Goal (min value version)</a:t>
            </a:r>
            <a:r>
              <a:rPr lang="en-US" sz="2000" dirty="0">
                <a:latin typeface="Albany"/>
              </a:rPr>
              <a:t>: Output the weight of a min-weight perfect matching.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For each edge </a:t>
            </a:r>
            <a:r>
              <a:rPr lang="en-US" sz="2000" dirty="0" err="1">
                <a:latin typeface="Albany"/>
              </a:rPr>
              <a:t>e∈E</a:t>
            </a:r>
            <a:r>
              <a:rPr lang="en-US" sz="2000" dirty="0">
                <a:latin typeface="Albany"/>
              </a:rPr>
              <a:t> choose a random r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∈{1…S}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Define w*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 = w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⋅(Sn+1) + r</a:t>
            </a:r>
            <a:r>
              <a:rPr lang="en-US" sz="2000" baseline="-25000" dirty="0">
                <a:latin typeface="Albany"/>
              </a:rPr>
              <a:t>e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Define </a:t>
            </a:r>
            <a:r>
              <a:rPr lang="en-US" sz="2000" dirty="0" err="1">
                <a:latin typeface="Albany"/>
              </a:rPr>
              <a:t>nxn</a:t>
            </a:r>
            <a:r>
              <a:rPr lang="en-US" sz="2000" dirty="0">
                <a:latin typeface="Albany"/>
              </a:rPr>
              <a:t> matrix A over reals as </a:t>
            </a:r>
            <a:r>
              <a:rPr lang="en-US" sz="2000" dirty="0" err="1">
                <a:latin typeface="Albany"/>
              </a:rPr>
              <a:t>A</a:t>
            </a:r>
            <a:r>
              <a:rPr lang="en-US" sz="2000" baseline="-25000" dirty="0" err="1">
                <a:latin typeface="Albany"/>
              </a:rPr>
              <a:t>i,j</a:t>
            </a:r>
            <a:r>
              <a:rPr lang="en-US" sz="2000" dirty="0">
                <a:latin typeface="Albany"/>
              </a:rPr>
              <a:t> = 10</a:t>
            </a:r>
            <a:r>
              <a:rPr lang="en-US" sz="2000" baseline="50000" dirty="0">
                <a:latin typeface="Albany"/>
              </a:rPr>
              <a:t>w*</a:t>
            </a:r>
            <a:r>
              <a:rPr lang="en-US" sz="2000" baseline="30000" dirty="0" err="1">
                <a:latin typeface="Albany"/>
              </a:rPr>
              <a:t>ij</a:t>
            </a:r>
            <a:endParaRPr lang="en-US" sz="2000" baseline="30000" dirty="0">
              <a:latin typeface="Albany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Compute the determinant of A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Let k be maximal such that such that det(A) is divisible by 10</a:t>
            </a:r>
            <a:r>
              <a:rPr lang="en-US" sz="2000" baseline="30000" dirty="0">
                <a:latin typeface="Albany"/>
              </a:rPr>
              <a:t>k 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Output round-down[ k/(Sn+1) ]</a:t>
            </a:r>
          </a:p>
          <a:p>
            <a:pPr marL="457200" indent="-457200" algn="l">
              <a:buFont typeface="+mj-lt"/>
              <a:buAutoNum type="arabicPeriod"/>
            </a:pPr>
            <a:endParaRPr lang="en-US" sz="2000" baseline="-25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86938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Analysis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For each perfect matching M in G we have</a:t>
            </a:r>
          </a:p>
          <a:p>
            <a:pPr algn="ctr"/>
            <a:r>
              <a:rPr lang="en-US" sz="2000" dirty="0">
                <a:latin typeface="Albany"/>
              </a:rPr>
              <a:t>w*(M) = 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dirty="0">
                <a:latin typeface="Albany"/>
              </a:rPr>
              <a:t>*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 = (nS+1)𝛴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e</a:t>
            </a:r>
            <a:r>
              <a:rPr lang="en-US" sz="2000" dirty="0">
                <a:latin typeface="Albany"/>
              </a:rPr>
              <a:t> + 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r</a:t>
            </a:r>
            <a:r>
              <a:rPr lang="en-US" sz="2000" baseline="-25000" dirty="0" err="1">
                <a:latin typeface="Albany"/>
              </a:rPr>
              <a:t>e</a:t>
            </a:r>
            <a:r>
              <a:rPr lang="en-US" sz="2000" dirty="0">
                <a:latin typeface="Albany"/>
              </a:rPr>
              <a:t>= (nS+1)w(M) + 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r</a:t>
            </a:r>
            <a:r>
              <a:rPr lang="en-US" sz="2000" baseline="-25000" dirty="0" err="1">
                <a:latin typeface="Albany"/>
              </a:rPr>
              <a:t>e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Note that 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r</a:t>
            </a:r>
            <a:r>
              <a:rPr lang="en-US" sz="2000" baseline="-25000" dirty="0" err="1">
                <a:latin typeface="Albany"/>
              </a:rPr>
              <a:t>e</a:t>
            </a:r>
            <a:r>
              <a:rPr lang="en-US" sz="2000" dirty="0">
                <a:latin typeface="Albany"/>
              </a:rPr>
              <a:t>&lt;</a:t>
            </a:r>
            <a:r>
              <a:rPr lang="en-US" sz="2000" dirty="0" err="1">
                <a:latin typeface="Albany"/>
              </a:rPr>
              <a:t>nS</a:t>
            </a:r>
            <a:r>
              <a:rPr lang="en-US" sz="2000" dirty="0">
                <a:latin typeface="Albany"/>
              </a:rPr>
              <a:t>, and hence if we know w*(M), then</a:t>
            </a:r>
          </a:p>
          <a:p>
            <a:pPr algn="ctr"/>
            <a:r>
              <a:rPr lang="en-US" sz="2000" dirty="0">
                <a:latin typeface="Albany"/>
              </a:rPr>
              <a:t>w(M) = round-down[w*(M)/(nS+1)]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Furthermore, by Isolation Lemma, if S=n</a:t>
            </a:r>
            <a:r>
              <a:rPr lang="en-US" sz="2000" baseline="30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, then</a:t>
            </a:r>
          </a:p>
          <a:p>
            <a:pPr algn="ctr"/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PM </a:t>
            </a:r>
            <a:r>
              <a:rPr lang="en-US" sz="2000" dirty="0" err="1">
                <a:latin typeface="Albany"/>
              </a:rPr>
              <a:t>w.r.t.</a:t>
            </a:r>
            <a:r>
              <a:rPr lang="en-US" sz="2000" dirty="0">
                <a:latin typeface="Albany"/>
              </a:rPr>
              <a:t> w*] &gt; 1 – |E|/S&gt;1-1/n.</a:t>
            </a:r>
          </a:p>
          <a:p>
            <a:pPr algn="l"/>
            <a:r>
              <a:rPr lang="en-US" sz="2000" dirty="0">
                <a:latin typeface="Albany"/>
              </a:rPr>
              <a:t>Therefore, with probability at least 1-|E|/S the algorithm will output the weight of the min-weight perfect matching in G.</a:t>
            </a:r>
          </a:p>
        </p:txBody>
      </p:sp>
    </p:spTree>
    <p:extLst>
      <p:ext uri="{BB962C8B-B14F-4D97-AF65-F5344CB8AC3E}">
        <p14:creationId xmlns:p14="http://schemas.microsoft.com/office/powerpoint/2010/main" val="140733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Perfect matching in general graphs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So far, we have discussed perfect matchings in bipartite graphs.</a:t>
            </a:r>
          </a:p>
          <a:p>
            <a:pPr algn="l"/>
            <a:r>
              <a:rPr lang="en-US" sz="2000" dirty="0">
                <a:latin typeface="Albany"/>
              </a:rPr>
              <a:t>In HW2 you will design an algorithm that finds a perfect matching in general (non-bipartite) graphs.</a:t>
            </a:r>
          </a:p>
        </p:txBody>
      </p:sp>
    </p:spTree>
    <p:extLst>
      <p:ext uri="{BB962C8B-B14F-4D97-AF65-F5344CB8AC3E}">
        <p14:creationId xmlns:p14="http://schemas.microsoft.com/office/powerpoint/2010/main" val="165049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108039"/>
          </a:xfrm>
        </p:spPr>
        <p:txBody>
          <a:bodyPr/>
          <a:lstStyle/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First assignment is online.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Submit your solutions to Coursys by October 7, 2020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Office hours: Wednesdays 11:30, after the lecture.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Link to zoom on course homepage</a:t>
            </a:r>
          </a:p>
        </p:txBody>
      </p:sp>
    </p:spTree>
    <p:extLst>
      <p:ext uri="{BB962C8B-B14F-4D97-AF65-F5344CB8AC3E}">
        <p14:creationId xmlns:p14="http://schemas.microsoft.com/office/powerpoint/2010/main" val="315050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Min weight perfect matching in bipartite graphs</a:t>
            </a: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Finding a minimum weight perfect matching in bipartite graphs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bipartite graph G = (U,V,E) with weights on the edges.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Find a perfect matching in G of minimal weight.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We may assume that the graph is a complete bipartite graph, and missing edges have some huge weight.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101204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bipartite graph G = (U,V,E) with |U| = |V| = n and integer weights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i,j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Goal (min value version)</a:t>
            </a:r>
            <a:r>
              <a:rPr lang="en-US" sz="2000" dirty="0">
                <a:latin typeface="Albany"/>
              </a:rPr>
              <a:t>: Output the weight of a min-weight perfect matching.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 simplifying (though weird) assumption</a:t>
            </a:r>
            <a:r>
              <a:rPr lang="en-US" sz="2000" dirty="0">
                <a:latin typeface="Albany"/>
              </a:rPr>
              <a:t>: Suppose that G has a unique perfect matching of minimal weight.</a:t>
            </a:r>
          </a:p>
          <a:p>
            <a:pPr algn="l"/>
            <a:r>
              <a:rPr lang="en-US" sz="2000" u="sng" dirty="0">
                <a:latin typeface="Albany"/>
              </a:rPr>
              <a:t>Algorithm for the min value version</a:t>
            </a:r>
            <a:r>
              <a:rPr lang="en-US" sz="2000" dirty="0">
                <a:latin typeface="Albany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Define </a:t>
            </a:r>
            <a:r>
              <a:rPr lang="en-US" sz="2000" dirty="0" err="1">
                <a:latin typeface="Albany"/>
              </a:rPr>
              <a:t>nxn</a:t>
            </a:r>
            <a:r>
              <a:rPr lang="en-US" sz="2000" dirty="0">
                <a:latin typeface="Albany"/>
              </a:rPr>
              <a:t> matrix A over reals as </a:t>
            </a:r>
            <a:r>
              <a:rPr lang="en-US" sz="2000" dirty="0" err="1">
                <a:latin typeface="Albany"/>
              </a:rPr>
              <a:t>A</a:t>
            </a:r>
            <a:r>
              <a:rPr lang="en-US" sz="2000" baseline="-25000" dirty="0" err="1">
                <a:latin typeface="Albany"/>
              </a:rPr>
              <a:t>i,j</a:t>
            </a:r>
            <a:r>
              <a:rPr lang="en-US" sz="2000" dirty="0">
                <a:latin typeface="Albany"/>
              </a:rPr>
              <a:t> = 10</a:t>
            </a:r>
            <a:r>
              <a:rPr lang="en-US" sz="2000" baseline="50000" dirty="0">
                <a:latin typeface="Albany"/>
              </a:rPr>
              <a:t>w</a:t>
            </a:r>
            <a:r>
              <a:rPr lang="en-US" sz="2000" baseline="30000" dirty="0">
                <a:latin typeface="Albany"/>
              </a:rPr>
              <a:t>ij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Compute the determinant of A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Output the largest k such that det(A) is divisible by 10</a:t>
            </a:r>
            <a:r>
              <a:rPr lang="en-US" sz="2000" baseline="30000" dirty="0">
                <a:latin typeface="Albany"/>
              </a:rPr>
              <a:t>k </a:t>
            </a:r>
          </a:p>
          <a:p>
            <a:pPr marL="457200" indent="-457200" algn="l">
              <a:buAutoNum type="arabicPeriod"/>
            </a:pPr>
            <a:endParaRPr lang="en-US" sz="2000" baseline="30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Example, if det(A) = 4150100, then we output 2 (because 10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divides det(A))</a:t>
            </a:r>
            <a:endParaRPr lang="en-US" sz="2000" baseline="30000" dirty="0">
              <a:latin typeface="Albany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6276E676-7A7A-441C-AB40-9A3AC84F6AD7}"/>
              </a:ext>
            </a:extLst>
          </p:cNvPr>
          <p:cNvSpPr/>
          <p:nvPr/>
        </p:nvSpPr>
        <p:spPr>
          <a:xfrm>
            <a:off x="6243262" y="3907939"/>
            <a:ext cx="3477345" cy="84536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What’s going on here???</a:t>
            </a:r>
          </a:p>
        </p:txBody>
      </p:sp>
    </p:spTree>
    <p:extLst>
      <p:ext uri="{BB962C8B-B14F-4D97-AF65-F5344CB8AC3E}">
        <p14:creationId xmlns:p14="http://schemas.microsoft.com/office/powerpoint/2010/main" val="318385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6358616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Recall: Given a </a:t>
                </a:r>
                <a:r>
                  <a:rPr lang="en-US" sz="2000" dirty="0" err="1">
                    <a:latin typeface="Albany"/>
                  </a:rPr>
                  <a:t>nxn</a:t>
                </a:r>
                <a:r>
                  <a:rPr lang="en-US" sz="2000" dirty="0">
                    <a:latin typeface="Albany"/>
                  </a:rPr>
                  <a:t> matrix A the determinant of A is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𝐷𝑒𝑡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→[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𝑠𝑖𝑔𝑛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nary>
                            <m:naryPr>
                              <m:chr m:val="∏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  <m:d>
                                    <m:d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</m:d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Again, we use the one-to-one correspondence between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perfect matchings in G and </a:t>
                </a:r>
                <a:r>
                  <a:rPr lang="el-GR" sz="2000" dirty="0">
                    <a:latin typeface="Albany"/>
                  </a:rPr>
                  <a:t>σ</a:t>
                </a:r>
                <a:r>
                  <a:rPr lang="en-US" sz="2000" dirty="0">
                    <a:latin typeface="Albany"/>
                  </a:rPr>
                  <a:t>’s in the sum.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Each perfect matching M contributes to the sum</a:t>
                </a:r>
              </a:p>
              <a:p>
                <a:pPr algn="ctr"/>
                <a:r>
                  <a:rPr lang="en-US" sz="2000" dirty="0">
                    <a:latin typeface="Albany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  <m:nary>
                      <m:naryPr>
                        <m:chr m:val="∏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  <m:d>
                                      <m:d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</m:d>
                                  </m:sub>
                                </m:sSub>
                              </m:e>
                            </m:nary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</m:e>
                    </m:nary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2000" baseline="30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Therefore , if the min-weight matching in G has weight k and it is unique, then it will contribute 10</a:t>
                </a:r>
                <a:r>
                  <a:rPr lang="en-US" sz="2000" baseline="30000" dirty="0">
                    <a:latin typeface="Albany"/>
                  </a:rPr>
                  <a:t>k</a:t>
                </a:r>
                <a:r>
                  <a:rPr lang="en-US" sz="2000" dirty="0">
                    <a:latin typeface="Albany"/>
                  </a:rPr>
                  <a:t>,  and all others will contribute a multiples of 10*10</a:t>
                </a:r>
                <a:r>
                  <a:rPr lang="en-US" sz="2000" baseline="30000" dirty="0">
                    <a:latin typeface="Albany"/>
                  </a:rPr>
                  <a:t>k</a:t>
                </a:r>
                <a:r>
                  <a:rPr lang="en-US" sz="2000" dirty="0">
                    <a:latin typeface="Albany"/>
                  </a:rPr>
                  <a:t>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It is easy to find such minimal k (assuming that it is unique).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6358616"/>
              </a:xfrm>
              <a:blipFill>
                <a:blip r:embed="rId3"/>
                <a:stretch>
                  <a:fillRect l="-1721" t="-1151" r="-61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587D4CCF-C9E0-47CF-ABEA-2DE8F6C6B6AB}"/>
              </a:ext>
            </a:extLst>
          </p:cNvPr>
          <p:cNvSpPr/>
          <p:nvPr/>
        </p:nvSpPr>
        <p:spPr>
          <a:xfrm>
            <a:off x="2925554" y="2291938"/>
            <a:ext cx="4444530" cy="99752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Why can we assume that</a:t>
            </a:r>
            <a:br>
              <a:rPr lang="en-US" dirty="0"/>
            </a:br>
            <a:r>
              <a:rPr lang="en-US" dirty="0"/>
              <a:t>the min-weight PM is unique?</a:t>
            </a:r>
          </a:p>
        </p:txBody>
      </p:sp>
    </p:spTree>
    <p:extLst>
      <p:ext uri="{BB962C8B-B14F-4D97-AF65-F5344CB8AC3E}">
        <p14:creationId xmlns:p14="http://schemas.microsoft.com/office/powerpoint/2010/main" val="258007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60551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Isolation Lemma</a:t>
            </a:r>
            <a:r>
              <a:rPr lang="en-US" sz="2000" dirty="0">
                <a:latin typeface="Albany"/>
              </a:rPr>
              <a:t>: Fix a set U, let T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, T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…⊆U. Fix an integer S.</a:t>
            </a:r>
          </a:p>
          <a:p>
            <a:pPr algn="l"/>
            <a:r>
              <a:rPr lang="en-US" sz="2000" dirty="0">
                <a:latin typeface="Albany"/>
              </a:rPr>
              <a:t>For each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 choose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∈{1,2,…S} uniformly independently.</a:t>
            </a:r>
          </a:p>
          <a:p>
            <a:pPr algn="l"/>
            <a:r>
              <a:rPr lang="en-US" sz="2000" dirty="0">
                <a:latin typeface="Albany"/>
              </a:rPr>
              <a:t>For each T define w(T) = 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T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ctr"/>
            <a:r>
              <a:rPr lang="en-US" sz="2000" dirty="0">
                <a:latin typeface="Albany"/>
              </a:rPr>
              <a:t>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 – U/S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Note that the probability is independent of the number of sets</a:t>
            </a:r>
          </a:p>
          <a:p>
            <a:pPr algn="l"/>
            <a:r>
              <a:rPr lang="en-US" sz="2000" dirty="0">
                <a:latin typeface="Albany"/>
              </a:rPr>
              <a:t>	(which is pretty surprising)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For our applications, the edges of G will be associated with the set U,</a:t>
            </a:r>
          </a:p>
          <a:p>
            <a:pPr algn="l"/>
            <a:r>
              <a:rPr lang="en-US" sz="2000" dirty="0">
                <a:latin typeface="Albany"/>
              </a:rPr>
              <a:t>and each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will correspond to some perfect matching in G.</a:t>
            </a:r>
          </a:p>
        </p:txBody>
      </p:sp>
    </p:spTree>
    <p:extLst>
      <p:ext uri="{BB962C8B-B14F-4D97-AF65-F5344CB8AC3E}">
        <p14:creationId xmlns:p14="http://schemas.microsoft.com/office/powerpoint/2010/main" val="319066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3645</TotalTime>
  <Words>1491</Words>
  <Application>Microsoft Office PowerPoint</Application>
  <PresentationFormat>Custom</PresentationFormat>
  <Paragraphs>125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Albany</vt:lpstr>
      <vt:lpstr>Arial</vt:lpstr>
      <vt:lpstr>Calibri</vt:lpstr>
      <vt:lpstr>Cambria Math</vt:lpstr>
      <vt:lpstr>Times New Roman</vt:lpstr>
      <vt:lpstr>water</vt:lpstr>
      <vt:lpstr>lyt blackandwhite</vt:lpstr>
      <vt:lpstr>PowerPoint Presentation</vt:lpstr>
      <vt:lpstr>Announcements</vt:lpstr>
      <vt:lpstr>Plan for today</vt:lpstr>
      <vt:lpstr>PowerPoint Presentation</vt:lpstr>
      <vt:lpstr>Min-weight perfect matchings</vt:lpstr>
      <vt:lpstr>Min-weight perfect matchings</vt:lpstr>
      <vt:lpstr>Min-weight perfect matchings</vt:lpstr>
      <vt:lpstr>PowerPoint Presentation</vt:lpstr>
      <vt:lpstr>Isolation Lemma</vt:lpstr>
      <vt:lpstr>Isolation Lemma</vt:lpstr>
      <vt:lpstr>Isolation Lemma</vt:lpstr>
      <vt:lpstr>Isolation Lemma</vt:lpstr>
      <vt:lpstr>Isolation Lemma</vt:lpstr>
      <vt:lpstr>PowerPoint Presentation</vt:lpstr>
      <vt:lpstr>Min-weight perfect matchings</vt:lpstr>
      <vt:lpstr>Min-weight perfect matchings</vt:lpstr>
      <vt:lpstr>Perfect matching in general graphs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1002</cp:revision>
  <dcterms:created xsi:type="dcterms:W3CDTF">2017-07-19T12:15:02Z</dcterms:created>
  <dcterms:modified xsi:type="dcterms:W3CDTF">2020-10-19T02:58:05Z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