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56" r:id="rId3"/>
    <p:sldId id="445" r:id="rId4"/>
    <p:sldId id="362" r:id="rId5"/>
    <p:sldId id="374" r:id="rId6"/>
    <p:sldId id="412" r:id="rId7"/>
    <p:sldId id="446" r:id="rId8"/>
    <p:sldId id="450" r:id="rId9"/>
    <p:sldId id="448" r:id="rId10"/>
    <p:sldId id="447" r:id="rId11"/>
    <p:sldId id="464" r:id="rId12"/>
    <p:sldId id="368" r:id="rId13"/>
    <p:sldId id="449" r:id="rId14"/>
    <p:sldId id="451" r:id="rId15"/>
    <p:sldId id="452" r:id="rId16"/>
    <p:sldId id="453" r:id="rId17"/>
    <p:sldId id="454" r:id="rId18"/>
    <p:sldId id="456" r:id="rId19"/>
    <p:sldId id="457" r:id="rId20"/>
    <p:sldId id="458" r:id="rId21"/>
    <p:sldId id="459" r:id="rId22"/>
    <p:sldId id="460" r:id="rId23"/>
    <p:sldId id="461" r:id="rId24"/>
    <p:sldId id="462" r:id="rId25"/>
    <p:sldId id="463" r:id="rId26"/>
    <p:sldId id="465" r:id="rId27"/>
    <p:sldId id="398" r:id="rId28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79" autoAdjust="0"/>
  </p:normalViewPr>
  <p:slideViewPr>
    <p:cSldViewPr snapToGrid="0">
      <p:cViewPr varScale="1">
        <p:scale>
          <a:sx n="51" d="100"/>
          <a:sy n="51" d="100"/>
        </p:scale>
        <p:origin x="15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9053" y="0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658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9053" y="10157658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05275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62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2000" b="0" i="0" u="none" strike="noStrike" kern="1200" cap="none" spc="0" baseline="0">
        <a:solidFill>
          <a:srgbClr val="000000"/>
        </a:solidFill>
        <a:uFillTx/>
        <a:latin typeface="Arial" pitchFamily="18"/>
        <a:ea typeface="Arial Unicode MS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864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28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50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925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14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24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84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48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39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3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9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14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2946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12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087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031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658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96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11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308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21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74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13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27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9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9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0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110410" y="720720"/>
            <a:ext cx="2070101" cy="575944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900117" y="720720"/>
            <a:ext cx="6057899" cy="575944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48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156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484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238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20720" y="1949445"/>
            <a:ext cx="4351336" cy="38100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224460" y="1949445"/>
            <a:ext cx="4351336" cy="38100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241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31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378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54068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16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82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37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535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362821" y="684208"/>
            <a:ext cx="2212976" cy="5075240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720720" y="684208"/>
            <a:ext cx="6489697" cy="50752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08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6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00117" y="1979611"/>
            <a:ext cx="4063995" cy="45005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116516" y="1979611"/>
            <a:ext cx="4063995" cy="45005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6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1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0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3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1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99998" y="719998"/>
            <a:ext cx="8280001" cy="10799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99998" y="1979996"/>
            <a:ext cx="8280001" cy="45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719998" y="683998"/>
            <a:ext cx="8460001" cy="10234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de-D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19998" y="1949043"/>
            <a:ext cx="8855643" cy="38109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39998" y="631872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267361" y="6347161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831363" y="6347161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4400" b="0" i="0" u="none" strike="noStrike" kern="0" cap="none" spc="0" baseline="0">
          <a:solidFill>
            <a:srgbClr val="000000"/>
          </a:solidFill>
          <a:uFillTx/>
          <a:latin typeface="Albany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en-US" sz="3200" b="0" i="0" u="none" strike="noStrike" kern="0" cap="none" spc="0" baseline="0">
          <a:solidFill>
            <a:srgbClr val="000000"/>
          </a:solidFill>
          <a:uFillTx/>
          <a:latin typeface="Albany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719998" y="1445035"/>
            <a:ext cx="8855643" cy="5509200"/>
          </a:xfrm>
        </p:spPr>
        <p:txBody>
          <a:bodyPr>
            <a:spAutoFit/>
          </a:bodyPr>
          <a:lstStyle/>
          <a:p>
            <a:pPr lvl="0" algn="ctr"/>
            <a:endParaRPr lang="de-DE" sz="36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DE" sz="3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CMPT 409/815</a:t>
            </a:r>
          </a:p>
          <a:p>
            <a:pPr lvl="0" algn="ctr"/>
            <a:br>
              <a:rPr lang="de-DE" sz="3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Algorithms</a:t>
            </a:r>
          </a:p>
          <a:p>
            <a:pPr lvl="0" algn="ctr"/>
            <a:endParaRPr lang="de-DE" sz="36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DE" sz="3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28, 2020</a:t>
            </a:r>
          </a:p>
          <a:p>
            <a:pPr lvl="0" algn="ctr"/>
            <a:endParaRPr lang="de-DE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DE" sz="3600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endParaRPr lang="en-US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Verifying matrix multiplication - revisited</a:t>
            </a:r>
            <a:endParaRPr lang="de-DE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999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Verifying matrix multiplication - revisited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r>
              <a:rPr lang="en-US" sz="2000" u="sng" dirty="0"/>
              <a:t>Input</a:t>
            </a:r>
            <a:r>
              <a:rPr lang="en-US" sz="2000" dirty="0"/>
              <a:t>: Three </a:t>
            </a:r>
            <a:r>
              <a:rPr lang="en-US" sz="2000" dirty="0" err="1"/>
              <a:t>NxN</a:t>
            </a:r>
            <a:r>
              <a:rPr lang="en-US" sz="2000" dirty="0"/>
              <a:t> (real/integer) matrices A,B,C</a:t>
            </a:r>
          </a:p>
          <a:p>
            <a:r>
              <a:rPr lang="en-US" sz="2000" u="sng" dirty="0"/>
              <a:t>Goal</a:t>
            </a:r>
            <a:r>
              <a:rPr lang="en-US" sz="2000" dirty="0"/>
              <a:t>: check if A*B = C</a:t>
            </a:r>
          </a:p>
          <a:p>
            <a:r>
              <a:rPr lang="en-US" sz="2000" u="sng" dirty="0"/>
              <a:t>Theorem</a:t>
            </a:r>
            <a:r>
              <a:rPr lang="en-US" sz="2000" dirty="0"/>
              <a:t>: There exists an algorithm that runs in O(N</a:t>
            </a:r>
            <a:r>
              <a:rPr lang="en-US" sz="2000" baseline="30000" dirty="0"/>
              <a:t>2</a:t>
            </a:r>
            <a:r>
              <a:rPr lang="en-US" sz="2000" dirty="0"/>
              <a:t>) time and returns the correct answer with probability &gt; 0.999.</a:t>
            </a:r>
          </a:p>
          <a:p>
            <a:r>
              <a:rPr lang="en-US" sz="2000" u="sng" dirty="0" err="1"/>
              <a:t>Freivalds</a:t>
            </a:r>
            <a:r>
              <a:rPr lang="en-US" sz="2000" u="sng" dirty="0"/>
              <a:t>' algorithm</a:t>
            </a:r>
            <a:r>
              <a:rPr lang="en-US" sz="2000" dirty="0"/>
              <a:t>: On input A,B,C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Repeat 10 times</a:t>
            </a:r>
          </a:p>
          <a:p>
            <a:pPr marL="1143000" lvl="1" indent="-457200">
              <a:buFont typeface="+mj-lt"/>
              <a:buAutoNum type="arabicPeriod"/>
            </a:pPr>
            <a:r>
              <a:rPr lang="en-US" sz="2000" dirty="0"/>
              <a:t>Sample v∈{0,1}</a:t>
            </a:r>
            <a:r>
              <a:rPr lang="en-US" sz="2000" baseline="30000" dirty="0"/>
              <a:t>N</a:t>
            </a:r>
            <a:r>
              <a:rPr lang="en-US" sz="2000" dirty="0"/>
              <a:t> by picking each v</a:t>
            </a:r>
            <a:r>
              <a:rPr lang="en-US" sz="2000" baseline="-25000" dirty="0"/>
              <a:t>i</a:t>
            </a:r>
            <a:r>
              <a:rPr lang="en-US" sz="2000" dirty="0"/>
              <a:t> to be 0/1 </a:t>
            </a:r>
            <a:r>
              <a:rPr lang="en-US" sz="2000" dirty="0" err="1"/>
              <a:t>w.p.</a:t>
            </a:r>
            <a:r>
              <a:rPr lang="en-US" sz="2000" dirty="0"/>
              <a:t> ½ independently</a:t>
            </a:r>
          </a:p>
          <a:p>
            <a:pPr marL="1143000" lvl="1" indent="-457200">
              <a:buFont typeface="+mj-lt"/>
              <a:buAutoNum type="arabicPeriod"/>
            </a:pPr>
            <a:r>
              <a:rPr lang="en-US" sz="2000" dirty="0"/>
              <a:t>Compute z = A*B*v  (in O(N</a:t>
            </a:r>
            <a:r>
              <a:rPr lang="en-US" sz="2000" baseline="30000" dirty="0"/>
              <a:t>2</a:t>
            </a:r>
            <a:r>
              <a:rPr lang="en-US" sz="2000" dirty="0"/>
              <a:t>) time)</a:t>
            </a:r>
          </a:p>
          <a:p>
            <a:pPr marL="1143000" lvl="1" indent="-457200">
              <a:buFont typeface="+mj-lt"/>
              <a:buAutoNum type="arabicPeriod"/>
            </a:pPr>
            <a:r>
              <a:rPr lang="en-US" sz="2000" dirty="0"/>
              <a:t>Compute z’ = C*v  (in O(N</a:t>
            </a:r>
            <a:r>
              <a:rPr lang="en-US" sz="2000" baseline="30000" dirty="0"/>
              <a:t>2</a:t>
            </a:r>
            <a:r>
              <a:rPr lang="en-US" sz="2000" dirty="0"/>
              <a:t>) time)</a:t>
            </a:r>
          </a:p>
          <a:p>
            <a:pPr marL="1143000" lvl="1" indent="-457200">
              <a:buFont typeface="+mj-lt"/>
              <a:buAutoNum type="arabicPeriod"/>
            </a:pPr>
            <a:r>
              <a:rPr lang="en-US" sz="2000" dirty="0"/>
              <a:t>If </a:t>
            </a:r>
            <a:r>
              <a:rPr lang="en-US" sz="2000" dirty="0" err="1"/>
              <a:t>z≠z</a:t>
            </a:r>
            <a:r>
              <a:rPr lang="en-US" sz="2000" dirty="0"/>
              <a:t>’ return “NOT EQUAL”</a:t>
            </a:r>
          </a:p>
          <a:p>
            <a:pPr marL="1143000" lvl="1" indent="-4572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reached here, return “EQUAL”</a:t>
            </a:r>
          </a:p>
        </p:txBody>
      </p:sp>
    </p:spTree>
    <p:extLst>
      <p:ext uri="{BB962C8B-B14F-4D97-AF65-F5344CB8AC3E}">
        <p14:creationId xmlns:p14="http://schemas.microsoft.com/office/powerpoint/2010/main" val="221488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Verifying matrix multiplication - revisited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r>
              <a:rPr lang="en-US" sz="2000" u="sng" dirty="0"/>
              <a:t>Goal</a:t>
            </a:r>
            <a:r>
              <a:rPr lang="en-US" sz="2000" dirty="0"/>
              <a:t>: Given three </a:t>
            </a:r>
            <a:r>
              <a:rPr lang="en-US" sz="2000" dirty="0" err="1"/>
              <a:t>NxN</a:t>
            </a:r>
            <a:r>
              <a:rPr lang="en-US" sz="2000" dirty="0"/>
              <a:t> (real/integer) matrices A,B,C, check if A*B = C</a:t>
            </a:r>
          </a:p>
          <a:p>
            <a:r>
              <a:rPr lang="en-US" sz="2000" u="sng" dirty="0"/>
              <a:t>Theorem</a:t>
            </a:r>
            <a:r>
              <a:rPr lang="en-US" sz="2000" dirty="0"/>
              <a:t>: There exists an algorithm that runs in O(N</a:t>
            </a:r>
            <a:r>
              <a:rPr lang="en-US" sz="2000" baseline="30000" dirty="0"/>
              <a:t>2</a:t>
            </a:r>
            <a:r>
              <a:rPr lang="en-US" sz="2000" dirty="0"/>
              <a:t>) time and returns the correct answer with probability &gt; 0.999.</a:t>
            </a:r>
          </a:p>
          <a:p>
            <a:r>
              <a:rPr lang="en-US" sz="2000" u="sng" dirty="0"/>
              <a:t>Recall</a:t>
            </a:r>
            <a:r>
              <a:rPr lang="en-US" sz="2000" dirty="0"/>
              <a:t>: The analysis boils down to checking if a given matrix </a:t>
            </a:r>
            <a:r>
              <a:rPr lang="en-US" sz="2000" dirty="0" err="1"/>
              <a:t>D</a:t>
            </a:r>
            <a:r>
              <a:rPr lang="en-US" sz="2000" dirty="0" err="1">
                <a:latin typeface="Albany"/>
              </a:rPr>
              <a:t>∈R</a:t>
            </a:r>
            <a:r>
              <a:rPr lang="en-US" sz="2000" baseline="30000" dirty="0" err="1">
                <a:latin typeface="Albany"/>
              </a:rPr>
              <a:t>NxN</a:t>
            </a:r>
            <a:r>
              <a:rPr lang="en-US" sz="2000" dirty="0"/>
              <a:t> is identically zero or not.</a:t>
            </a:r>
          </a:p>
          <a:p>
            <a:r>
              <a:rPr lang="en-US" sz="2000" dirty="0"/>
              <a:t>We do it by picking a random </a:t>
            </a:r>
            <a:r>
              <a:rPr lang="en-US" sz="2000" dirty="0" err="1"/>
              <a:t>v</a:t>
            </a:r>
            <a:r>
              <a:rPr lang="en-US" sz="2000" dirty="0" err="1">
                <a:latin typeface="Albany"/>
              </a:rPr>
              <a:t>∈S</a:t>
            </a:r>
            <a:r>
              <a:rPr lang="en-US" sz="2000" baseline="30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 and checking if </a:t>
            </a:r>
            <a:r>
              <a:rPr lang="en-US" sz="2000" dirty="0" err="1">
                <a:latin typeface="Albany"/>
              </a:rPr>
              <a:t>Dv</a:t>
            </a:r>
            <a:r>
              <a:rPr lang="en-US" sz="2000" dirty="0">
                <a:latin typeface="Albany"/>
              </a:rPr>
              <a:t> is the all-zero vector.</a:t>
            </a:r>
          </a:p>
          <a:p>
            <a:endParaRPr lang="en-US" sz="2000" dirty="0">
              <a:latin typeface="Albany"/>
            </a:endParaRPr>
          </a:p>
          <a:p>
            <a:r>
              <a:rPr lang="en-US" sz="2000" dirty="0">
                <a:latin typeface="Albany"/>
              </a:rPr>
              <a:t>Equivalently, we can phrase the problem as polynomial identity testing:</a:t>
            </a:r>
          </a:p>
          <a:p>
            <a:r>
              <a:rPr lang="en-US" sz="2000" dirty="0">
                <a:latin typeface="Albany"/>
              </a:rPr>
              <a:t>Let p</a:t>
            </a:r>
            <a:r>
              <a:rPr lang="en-US" sz="2000" baseline="-25000" dirty="0">
                <a:latin typeface="Albany"/>
              </a:rPr>
              <a:t>i</a:t>
            </a:r>
            <a:r>
              <a:rPr lang="en-US" sz="2000" dirty="0">
                <a:latin typeface="Albany"/>
              </a:rPr>
              <a:t>(v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,v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v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) = D</a:t>
            </a:r>
            <a:r>
              <a:rPr lang="en-US" sz="2000" baseline="-25000" dirty="0">
                <a:latin typeface="Albany"/>
              </a:rPr>
              <a:t>i,1</a:t>
            </a:r>
            <a:r>
              <a:rPr lang="en-US" sz="2000" dirty="0">
                <a:latin typeface="Albany"/>
              </a:rPr>
              <a:t>v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 + D</a:t>
            </a:r>
            <a:r>
              <a:rPr lang="en-US" sz="2000" baseline="-25000" dirty="0">
                <a:latin typeface="Albany"/>
              </a:rPr>
              <a:t>i,2</a:t>
            </a:r>
            <a:r>
              <a:rPr lang="en-US" sz="2000" dirty="0">
                <a:latin typeface="Albany"/>
              </a:rPr>
              <a:t>v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 + … </a:t>
            </a:r>
            <a:r>
              <a:rPr lang="en-US" sz="2000" dirty="0" err="1">
                <a:latin typeface="Albany"/>
              </a:rPr>
              <a:t>D</a:t>
            </a:r>
            <a:r>
              <a:rPr lang="en-US" sz="2000" baseline="-25000" dirty="0" err="1">
                <a:latin typeface="Albany"/>
              </a:rPr>
              <a:t>i,n</a:t>
            </a:r>
            <a:r>
              <a:rPr lang="en-US" sz="2000" dirty="0" err="1">
                <a:latin typeface="Albany"/>
              </a:rPr>
              <a:t>v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 be the inner product with the </a:t>
            </a:r>
            <a:r>
              <a:rPr lang="en-US" sz="2000" dirty="0" err="1">
                <a:latin typeface="Albany"/>
              </a:rPr>
              <a:t>i'th</a:t>
            </a:r>
            <a:r>
              <a:rPr lang="en-US" sz="2000" dirty="0">
                <a:latin typeface="Albany"/>
              </a:rPr>
              <a:t> row.</a:t>
            </a:r>
          </a:p>
          <a:p>
            <a:r>
              <a:rPr lang="en-US" sz="2000" dirty="0">
                <a:latin typeface="Albany"/>
              </a:rPr>
              <a:t>If one of the p</a:t>
            </a:r>
            <a:r>
              <a:rPr lang="en-US" sz="2000" baseline="-25000" dirty="0">
                <a:latin typeface="Albany"/>
              </a:rPr>
              <a:t>i</a:t>
            </a:r>
            <a:r>
              <a:rPr lang="en-US" sz="2000" dirty="0">
                <a:latin typeface="Albany"/>
              </a:rPr>
              <a:t>’s is not zero, then </a:t>
            </a:r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[p</a:t>
            </a:r>
            <a:r>
              <a:rPr lang="en-US" sz="2000" baseline="-25000" dirty="0">
                <a:latin typeface="Albany"/>
              </a:rPr>
              <a:t>i</a:t>
            </a:r>
            <a:r>
              <a:rPr lang="en-US" sz="2000" dirty="0">
                <a:latin typeface="Albany"/>
              </a:rPr>
              <a:t>(v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,v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v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) = 0] &lt; 1/|S| </a:t>
            </a:r>
          </a:p>
        </p:txBody>
      </p:sp>
    </p:spTree>
    <p:extLst>
      <p:ext uri="{BB962C8B-B14F-4D97-AF65-F5344CB8AC3E}">
        <p14:creationId xmlns:p14="http://schemas.microsoft.com/office/powerpoint/2010/main" val="116487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Finding a perfect matching in a bipartite graph</a:t>
            </a:r>
            <a:endParaRPr lang="de-DE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24465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Perfect matching in a bipartite graph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Input</a:t>
            </a:r>
            <a:r>
              <a:rPr lang="en-US" sz="2000" dirty="0">
                <a:latin typeface="Albany"/>
              </a:rPr>
              <a:t>: A bipartite graph G = (U,V,E).</a:t>
            </a:r>
          </a:p>
          <a:p>
            <a:pPr algn="l"/>
            <a:r>
              <a:rPr lang="en-US" sz="2000" u="sng" dirty="0">
                <a:latin typeface="Albany"/>
              </a:rPr>
              <a:t>Goal</a:t>
            </a:r>
            <a:r>
              <a:rPr lang="en-US" sz="2000" dirty="0">
                <a:latin typeface="Albany"/>
              </a:rPr>
              <a:t>: Find a perfect matching in G, or report that there is no perfect matching.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You can probably solve it using max flow algorithms.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Today, we’ll see a different method that uses the polynomial method</a:t>
            </a:r>
          </a:p>
        </p:txBody>
      </p:sp>
      <p:pic>
        <p:nvPicPr>
          <p:cNvPr id="1028" name="Picture 4" descr="Edge-coloring of bipartite graphs - Mathematics Stack Exchange">
            <a:extLst>
              <a:ext uri="{FF2B5EF4-FFF2-40B4-BE49-F238E27FC236}">
                <a16:creationId xmlns:a16="http://schemas.microsoft.com/office/drawing/2014/main" id="{115DF4EE-3AC8-4D38-A557-131C36989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00" y="2894168"/>
            <a:ext cx="4468835" cy="216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99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Perfect matching in a bipartite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u="sng" dirty="0">
                    <a:latin typeface="Albany"/>
                  </a:rPr>
                  <a:t>Input</a:t>
                </a:r>
                <a:r>
                  <a:rPr lang="en-US" sz="2000" dirty="0">
                    <a:latin typeface="Albany"/>
                  </a:rPr>
                  <a:t>: A bipartite graph G = (U,V,E) with n vertices on each side.</a:t>
                </a:r>
              </a:p>
              <a:p>
                <a:pPr algn="l"/>
                <a:r>
                  <a:rPr lang="en-US" sz="2000" u="sng" dirty="0">
                    <a:latin typeface="Albany"/>
                  </a:rPr>
                  <a:t>Goal</a:t>
                </a:r>
                <a:r>
                  <a:rPr lang="en-US" sz="2000" dirty="0">
                    <a:latin typeface="Albany"/>
                  </a:rPr>
                  <a:t>: Find a perfect matching in G, or report that there is no perfect matching.</a:t>
                </a:r>
              </a:p>
              <a:p>
                <a:pPr algn="l"/>
                <a:r>
                  <a:rPr lang="en-US" sz="2000" u="sng" dirty="0">
                    <a:latin typeface="Albany"/>
                  </a:rPr>
                  <a:t>A decision version</a:t>
                </a:r>
                <a:r>
                  <a:rPr lang="en-US" sz="2000" dirty="0">
                    <a:latin typeface="Albany"/>
                  </a:rPr>
                  <a:t>: Decide whether G contains a perfect matching.</a:t>
                </a:r>
              </a:p>
              <a:p>
                <a:pPr algn="l"/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u="sng" dirty="0">
                    <a:latin typeface="Albany"/>
                  </a:rPr>
                  <a:t>Algorithm for the decision version</a:t>
                </a:r>
                <a:r>
                  <a:rPr lang="en-US" sz="2000" dirty="0">
                    <a:latin typeface="Albany"/>
                  </a:rPr>
                  <a:t>:</a:t>
                </a:r>
              </a:p>
              <a:p>
                <a:pPr marL="457200" indent="-457200" algn="l">
                  <a:buAutoNum type="arabicPeriod"/>
                </a:pPr>
                <a:r>
                  <a:rPr lang="en-US" sz="2000" dirty="0">
                    <a:latin typeface="Albany"/>
                  </a:rPr>
                  <a:t>Define </a:t>
                </a:r>
                <a:r>
                  <a:rPr lang="en-US" sz="2000" dirty="0" err="1">
                    <a:latin typeface="Albany"/>
                  </a:rPr>
                  <a:t>nxn</a:t>
                </a:r>
                <a:r>
                  <a:rPr lang="en-US" sz="2000" dirty="0">
                    <a:latin typeface="Albany"/>
                  </a:rPr>
                  <a:t> matrix A over formal variables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          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endParaRPr lang="en-US" sz="2000" dirty="0">
                  <a:latin typeface="Albany"/>
                </a:endParaRPr>
              </a:p>
              <a:p>
                <a:pPr marL="457200" indent="-457200" algn="l">
                  <a:buAutoNum type="arabicPeriod"/>
                </a:pPr>
                <a:r>
                  <a:rPr lang="en-US" sz="2000" dirty="0">
                    <a:latin typeface="Albany"/>
                  </a:rPr>
                  <a:t>For each </a:t>
                </a:r>
                <a:r>
                  <a:rPr lang="en-US" sz="2000" dirty="0" err="1">
                    <a:latin typeface="Albany"/>
                  </a:rPr>
                  <a:t>X</a:t>
                </a:r>
                <a:r>
                  <a:rPr lang="en-US" sz="2000" baseline="-25000" dirty="0" err="1">
                    <a:latin typeface="Albany"/>
                  </a:rPr>
                  <a:t>i,j</a:t>
                </a:r>
                <a:r>
                  <a:rPr lang="en-US" sz="2000" dirty="0">
                    <a:latin typeface="Albany"/>
                  </a:rPr>
                  <a:t> choose a value in {1,…,T} independently for some large T</a:t>
                </a:r>
              </a:p>
              <a:p>
                <a:pPr marL="457200" indent="-457200" algn="l">
                  <a:buAutoNum type="arabicPeriod"/>
                </a:pPr>
                <a:r>
                  <a:rPr lang="en-US" sz="2000" dirty="0">
                    <a:latin typeface="Albany"/>
                  </a:rPr>
                  <a:t>Compute the determinant of A</a:t>
                </a:r>
              </a:p>
              <a:p>
                <a:pPr marL="457200" indent="-457200" algn="l">
                  <a:buAutoNum type="arabicPeriod"/>
                </a:pPr>
                <a:r>
                  <a:rPr lang="en-US" sz="2000" dirty="0">
                    <a:latin typeface="Albany"/>
                  </a:rPr>
                  <a:t>If det(A) ≠0 output “G contains a perfect matching”</a:t>
                </a:r>
              </a:p>
              <a:p>
                <a:pPr marL="457200" indent="-457200" algn="l">
                  <a:buFontTx/>
                  <a:buAutoNum type="arabicPeriod"/>
                </a:pPr>
                <a:r>
                  <a:rPr lang="en-US" sz="2000" dirty="0">
                    <a:latin typeface="Albany"/>
                  </a:rPr>
                  <a:t>Else, output “No perfect matching found”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536" r="-413" b="-52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71DB01EE-8F2B-48BB-9E40-9E7DEEC7BF74}"/>
              </a:ext>
            </a:extLst>
          </p:cNvPr>
          <p:cNvSpPr/>
          <p:nvPr/>
        </p:nvSpPr>
        <p:spPr>
          <a:xfrm>
            <a:off x="4705105" y="3314043"/>
            <a:ext cx="5063364" cy="9315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runtime of this algorithm?</a:t>
            </a:r>
          </a:p>
        </p:txBody>
      </p:sp>
    </p:spTree>
    <p:extLst>
      <p:ext uri="{BB962C8B-B14F-4D97-AF65-F5344CB8AC3E}">
        <p14:creationId xmlns:p14="http://schemas.microsoft.com/office/powerpoint/2010/main" val="262754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Perfect matching in a bipartite graph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Q</a:t>
            </a:r>
            <a:r>
              <a:rPr lang="en-US" sz="2000" dirty="0">
                <a:latin typeface="Albany"/>
              </a:rPr>
              <a:t>: How can we solve the search version using the decision version?</a:t>
            </a:r>
          </a:p>
          <a:p>
            <a:pPr algn="l"/>
            <a:r>
              <a:rPr lang="en-US" sz="2000" dirty="0">
                <a:latin typeface="Albany"/>
              </a:rPr>
              <a:t>Suppose we have a decision version outputs the correct answer </a:t>
            </a:r>
            <a:r>
              <a:rPr lang="en-US" sz="2000" dirty="0" err="1">
                <a:latin typeface="Albany"/>
              </a:rPr>
              <a:t>w.h.p</a:t>
            </a:r>
            <a:r>
              <a:rPr lang="en-US" sz="2000" dirty="0">
                <a:latin typeface="Albany"/>
              </a:rPr>
              <a:t>.</a:t>
            </a:r>
          </a:p>
          <a:p>
            <a:pPr marL="457200" indent="-457200" algn="l">
              <a:buFontTx/>
              <a:buAutoNum type="arabicPeriod"/>
            </a:pPr>
            <a:r>
              <a:rPr lang="en-US" sz="2000" dirty="0">
                <a:latin typeface="Albany"/>
              </a:rPr>
              <a:t>Run the decision algorithm on G. </a:t>
            </a:r>
          </a:p>
          <a:p>
            <a:pPr marL="457200" indent="-457200" algn="l">
              <a:buFontTx/>
              <a:buAutoNum type="arabicPeriod"/>
            </a:pPr>
            <a:r>
              <a:rPr lang="en-US" sz="2000" dirty="0">
                <a:latin typeface="Albany"/>
              </a:rPr>
              <a:t>If G has no perfect matching -&gt; OUTPUT “NO PERFECT MATCHING”</a:t>
            </a:r>
          </a:p>
          <a:p>
            <a:pPr marL="457200" indent="-457200" algn="l">
              <a:buFontTx/>
              <a:buAutoNum type="arabicPeriod"/>
            </a:pPr>
            <a:r>
              <a:rPr lang="en-US" sz="2000" dirty="0">
                <a:latin typeface="Albany"/>
              </a:rPr>
              <a:t>Choose an edge 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 ∈E, and let G’ be the graph obtained from G by removing 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 and all edges touching them.</a:t>
            </a:r>
          </a:p>
          <a:p>
            <a:pPr marL="457200" indent="-457200" algn="l">
              <a:buFontTx/>
              <a:buAutoNum type="arabicPeriod"/>
            </a:pPr>
            <a:r>
              <a:rPr lang="en-US" sz="2000" dirty="0">
                <a:latin typeface="Albany"/>
              </a:rPr>
              <a:t>Run the decision algorithm on G’.</a:t>
            </a:r>
          </a:p>
          <a:p>
            <a:pPr marL="457200" indent="-457200" algn="l">
              <a:buFontTx/>
              <a:buAutoNum type="arabicPeriod"/>
            </a:pPr>
            <a:r>
              <a:rPr lang="en-US" sz="2000" dirty="0">
                <a:latin typeface="Albany"/>
              </a:rPr>
              <a:t>If G’ has a perfect matching</a:t>
            </a:r>
            <a:br>
              <a:rPr lang="en-US" sz="2000" dirty="0">
                <a:latin typeface="Albany"/>
              </a:rPr>
            </a:br>
            <a:r>
              <a:rPr lang="en-US" sz="2000" dirty="0">
                <a:latin typeface="Albany"/>
              </a:rPr>
              <a:t>	Find a perfect matching M’ in G’, and output M’ augmented with 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</a:t>
            </a:r>
          </a:p>
          <a:p>
            <a:pPr marL="457200" indent="-457200" algn="l">
              <a:buFontTx/>
              <a:buAutoNum type="arabicPeriod"/>
            </a:pPr>
            <a:r>
              <a:rPr lang="en-US" sz="2000" dirty="0">
                <a:latin typeface="Albany"/>
              </a:rPr>
              <a:t>Otherwise</a:t>
            </a:r>
            <a:br>
              <a:rPr lang="en-US" sz="2000" dirty="0">
                <a:latin typeface="Albany"/>
              </a:rPr>
            </a:br>
            <a:r>
              <a:rPr lang="en-US" sz="2000" dirty="0">
                <a:latin typeface="Albany"/>
              </a:rPr>
              <a:t>	Remove 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 from G, and recurse on G without the edge 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B4D46A6A-8E49-4C45-B36A-370E5AF7C6DD}"/>
              </a:ext>
            </a:extLst>
          </p:cNvPr>
          <p:cNvSpPr/>
          <p:nvPr/>
        </p:nvSpPr>
        <p:spPr>
          <a:xfrm>
            <a:off x="3578831" y="1477075"/>
            <a:ext cx="5996810" cy="13887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HW2</a:t>
            </a:r>
            <a:r>
              <a:rPr lang="en-US" dirty="0"/>
              <a:t>: Prove that if the decision algorithm outputs the correct answer </a:t>
            </a:r>
            <a:r>
              <a:rPr lang="en-US" dirty="0" err="1"/>
              <a:t>w.h.p</a:t>
            </a:r>
            <a:r>
              <a:rPr lang="en-US" dirty="0"/>
              <a:t>.,</a:t>
            </a:r>
            <a:br>
              <a:rPr lang="en-US" dirty="0"/>
            </a:br>
            <a:r>
              <a:rPr lang="en-US" dirty="0"/>
              <a:t>then the decision algorithm succeeds </a:t>
            </a:r>
            <a:r>
              <a:rPr lang="en-US" dirty="0" err="1"/>
              <a:t>w.h.p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748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Perfect matching in a bipartite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u="sng" dirty="0">
                    <a:latin typeface="Albany"/>
                  </a:rPr>
                  <a:t>Input</a:t>
                </a:r>
                <a:r>
                  <a:rPr lang="en-US" sz="2000" dirty="0">
                    <a:latin typeface="Albany"/>
                  </a:rPr>
                  <a:t>: A bipartite graph G = (U,V,E) with n vertices on each side.</a:t>
                </a:r>
              </a:p>
              <a:p>
                <a:pPr algn="l"/>
                <a:r>
                  <a:rPr lang="en-US" sz="2000" u="sng" dirty="0">
                    <a:latin typeface="Albany"/>
                  </a:rPr>
                  <a:t>Goal</a:t>
                </a:r>
                <a:r>
                  <a:rPr lang="en-US" sz="2000" dirty="0">
                    <a:latin typeface="Albany"/>
                  </a:rPr>
                  <a:t>: Decide whether G contains a perfect matching.</a:t>
                </a:r>
              </a:p>
              <a:p>
                <a:pPr algn="l"/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u="sng" dirty="0">
                    <a:latin typeface="Albany"/>
                  </a:rPr>
                  <a:t>Algorithm </a:t>
                </a:r>
                <a:r>
                  <a:rPr lang="en-US" sz="2000" dirty="0">
                    <a:latin typeface="Albany"/>
                  </a:rPr>
                  <a:t>:</a:t>
                </a:r>
              </a:p>
              <a:p>
                <a:pPr marL="457200" indent="-457200" algn="l">
                  <a:buAutoNum type="arabicPeriod"/>
                </a:pPr>
                <a:r>
                  <a:rPr lang="en-US" sz="2000" dirty="0">
                    <a:latin typeface="Albany"/>
                  </a:rPr>
                  <a:t>Define </a:t>
                </a:r>
                <a:r>
                  <a:rPr lang="en-US" sz="2000" dirty="0" err="1">
                    <a:latin typeface="Albany"/>
                  </a:rPr>
                  <a:t>nxn</a:t>
                </a:r>
                <a:r>
                  <a:rPr lang="en-US" sz="2000" dirty="0">
                    <a:latin typeface="Albany"/>
                  </a:rPr>
                  <a:t> matrix A over formal variables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          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endParaRPr lang="en-US" sz="2000" dirty="0">
                  <a:latin typeface="Albany"/>
                </a:endParaRPr>
              </a:p>
              <a:p>
                <a:pPr marL="457200" indent="-457200" algn="l">
                  <a:buAutoNum type="arabicPeriod"/>
                </a:pPr>
                <a:r>
                  <a:rPr lang="en-US" sz="2000" dirty="0">
                    <a:latin typeface="Albany"/>
                  </a:rPr>
                  <a:t>For each </a:t>
                </a:r>
                <a:r>
                  <a:rPr lang="en-US" sz="2000" dirty="0" err="1">
                    <a:latin typeface="Albany"/>
                  </a:rPr>
                  <a:t>X</a:t>
                </a:r>
                <a:r>
                  <a:rPr lang="en-US" sz="2000" baseline="-25000" dirty="0" err="1">
                    <a:latin typeface="Albany"/>
                  </a:rPr>
                  <a:t>i,j</a:t>
                </a:r>
                <a:r>
                  <a:rPr lang="en-US" sz="2000" dirty="0">
                    <a:latin typeface="Albany"/>
                  </a:rPr>
                  <a:t> choose a value in {1,…,T} independently for some large T</a:t>
                </a:r>
              </a:p>
              <a:p>
                <a:pPr marL="457200" indent="-457200" algn="l">
                  <a:buAutoNum type="arabicPeriod"/>
                </a:pPr>
                <a:r>
                  <a:rPr lang="en-US" sz="2000" dirty="0">
                    <a:latin typeface="Albany"/>
                  </a:rPr>
                  <a:t>Compute the determinant of A</a:t>
                </a:r>
              </a:p>
              <a:p>
                <a:pPr marL="457200" indent="-457200" algn="l">
                  <a:buAutoNum type="arabicPeriod"/>
                </a:pPr>
                <a:r>
                  <a:rPr lang="en-US" sz="2000" dirty="0">
                    <a:latin typeface="Albany"/>
                  </a:rPr>
                  <a:t>If det(A) ≠0 output “G contains a perfect matching”</a:t>
                </a:r>
              </a:p>
              <a:p>
                <a:pPr marL="457200" indent="-457200" algn="l">
                  <a:buFontTx/>
                  <a:buAutoNum type="arabicPeriod"/>
                </a:pPr>
                <a:r>
                  <a:rPr lang="en-US" sz="2000" dirty="0">
                    <a:latin typeface="Albany"/>
                  </a:rPr>
                  <a:t>Else, output “No perfect matching found”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5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71DB01EE-8F2B-48BB-9E40-9E7DEEC7BF74}"/>
              </a:ext>
            </a:extLst>
          </p:cNvPr>
          <p:cNvSpPr/>
          <p:nvPr/>
        </p:nvSpPr>
        <p:spPr>
          <a:xfrm>
            <a:off x="4949998" y="2934475"/>
            <a:ext cx="3758671" cy="8453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What’s going on here???</a:t>
            </a:r>
          </a:p>
        </p:txBody>
      </p:sp>
    </p:spTree>
    <p:extLst>
      <p:ext uri="{BB962C8B-B14F-4D97-AF65-F5344CB8AC3E}">
        <p14:creationId xmlns:p14="http://schemas.microsoft.com/office/powerpoint/2010/main" val="169777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Perfect matching in a bipartite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u="sng" dirty="0">
                    <a:latin typeface="Albany"/>
                  </a:rPr>
                  <a:t>Analysis</a:t>
                </a:r>
                <a:r>
                  <a:rPr lang="en-US" sz="2000" dirty="0">
                    <a:latin typeface="Albany"/>
                  </a:rPr>
                  <a:t>: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Recall: Given a </a:t>
                </a:r>
                <a:r>
                  <a:rPr lang="en-US" sz="2000" dirty="0" err="1">
                    <a:latin typeface="Albany"/>
                  </a:rPr>
                  <a:t>nxn</a:t>
                </a:r>
                <a:r>
                  <a:rPr lang="en-US" sz="2000" dirty="0">
                    <a:latin typeface="Albany"/>
                  </a:rPr>
                  <a:t> matrix A the determinant of A is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𝐷𝑒𝑡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→[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𝑠𝑖𝑔𝑛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dirty="0">
                    <a:latin typeface="Albany"/>
                  </a:rPr>
                  <a:t>Where sign() is some function that outputs either 1 or -1.</a:t>
                </a:r>
              </a:p>
              <a:p>
                <a:pPr algn="l"/>
                <a:r>
                  <a:rPr lang="en-US" sz="2000" u="sng" dirty="0">
                    <a:latin typeface="Albany"/>
                  </a:rPr>
                  <a:t>Observation</a:t>
                </a:r>
                <a:r>
                  <a:rPr lang="en-US" sz="2000" dirty="0">
                    <a:latin typeface="Albany"/>
                  </a:rPr>
                  <a:t>: There is a one-to-one correspondence between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perfect matchings in G and </a:t>
                </a:r>
                <a:r>
                  <a:rPr lang="el-GR" sz="2000" dirty="0">
                    <a:latin typeface="Albany"/>
                  </a:rPr>
                  <a:t>σ</a:t>
                </a:r>
                <a:r>
                  <a:rPr lang="en-US" sz="2000" dirty="0">
                    <a:latin typeface="Albany"/>
                  </a:rPr>
                  <a:t>’s in the sum.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Specifically, if we have a matching (1,</a:t>
                </a:r>
                <a:r>
                  <a:rPr lang="el-GR" sz="2000" dirty="0">
                    <a:latin typeface="Albany"/>
                  </a:rPr>
                  <a:t> σ</a:t>
                </a:r>
                <a:r>
                  <a:rPr lang="en-US" sz="2000" dirty="0">
                    <a:latin typeface="Albany"/>
                  </a:rPr>
                  <a:t>(1)), (2,</a:t>
                </a:r>
                <a:r>
                  <a:rPr lang="el-GR" sz="2000" dirty="0">
                    <a:latin typeface="Albany"/>
                  </a:rPr>
                  <a:t> σ</a:t>
                </a:r>
                <a:r>
                  <a:rPr lang="en-US" sz="2000" dirty="0">
                    <a:latin typeface="Albany"/>
                  </a:rPr>
                  <a:t>(2))…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Then the corresponding product is the product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b>
                        </m:sSub>
                      </m:e>
                    </m:nary>
                  </m:oMath>
                </a14:m>
                <a:r>
                  <a:rPr lang="en-US" sz="2000" dirty="0">
                    <a:latin typeface="Albany"/>
                  </a:rPr>
                  <a:t> </a:t>
                </a:r>
              </a:p>
              <a:p>
                <a:pPr algn="l"/>
                <a:r>
                  <a:rPr lang="en-US" sz="2000" u="sng" dirty="0">
                    <a:latin typeface="Albany"/>
                  </a:rPr>
                  <a:t>Thus</a:t>
                </a:r>
                <a:r>
                  <a:rPr lang="en-US" sz="2000" dirty="0">
                    <a:latin typeface="Albany"/>
                  </a:rPr>
                  <a:t>: G has a perfect matching if and only if det(A) is a non-zero polynomial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536" b="-38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363EA84C-2559-4937-A47E-B4A6C9BD3411}"/>
              </a:ext>
            </a:extLst>
          </p:cNvPr>
          <p:cNvSpPr/>
          <p:nvPr/>
        </p:nvSpPr>
        <p:spPr>
          <a:xfrm>
            <a:off x="2442116" y="1526362"/>
            <a:ext cx="6620568" cy="8453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Still, computing det(A) can be done in O(n</a:t>
            </a:r>
            <a:r>
              <a:rPr lang="en-US" baseline="30000" dirty="0"/>
              <a:t>3</a:t>
            </a:r>
            <a:r>
              <a:rPr lang="en-US" dirty="0"/>
              <a:t>) time.</a:t>
            </a:r>
          </a:p>
        </p:txBody>
      </p:sp>
    </p:spTree>
    <p:extLst>
      <p:ext uri="{BB962C8B-B14F-4D97-AF65-F5344CB8AC3E}">
        <p14:creationId xmlns:p14="http://schemas.microsoft.com/office/powerpoint/2010/main" val="378266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Perfect matching in a bipartite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dirty="0">
                    <a:latin typeface="Albany"/>
                  </a:rPr>
                  <a:t>We define </a:t>
                </a:r>
                <a:r>
                  <a:rPr lang="en-US" sz="2000" dirty="0" err="1">
                    <a:latin typeface="Albany"/>
                  </a:rPr>
                  <a:t>nxn</a:t>
                </a:r>
                <a:r>
                  <a:rPr lang="en-US" sz="2000" dirty="0">
                    <a:latin typeface="Albany"/>
                  </a:rPr>
                  <a:t> matrix A over formal variables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          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dirty="0">
                    <a:latin typeface="Albany"/>
                  </a:rPr>
                  <a:t>G has a perfect matching if and only if det(A) is a non-zero polynomial</a:t>
                </a:r>
              </a:p>
              <a:p>
                <a:pPr algn="l"/>
                <a:endParaRPr lang="en-US" sz="2000" u="sng" dirty="0">
                  <a:latin typeface="Albany"/>
                </a:endParaRPr>
              </a:p>
              <a:p>
                <a:pPr algn="l"/>
                <a:r>
                  <a:rPr lang="en-US" sz="2000" u="sng" dirty="0">
                    <a:latin typeface="Albany"/>
                  </a:rPr>
                  <a:t>Case 1: G has a perfect matching</a:t>
                </a:r>
                <a:r>
                  <a:rPr lang="en-US" sz="2000" dirty="0">
                    <a:latin typeface="Albany"/>
                  </a:rPr>
                  <a:t>,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then det(A) is non-zero polynomial in n</a:t>
                </a:r>
                <a:r>
                  <a:rPr lang="en-US" sz="2000" baseline="30000" dirty="0">
                    <a:latin typeface="Albany"/>
                  </a:rPr>
                  <a:t>2</a:t>
                </a:r>
                <a:r>
                  <a:rPr lang="en-US" sz="2000" dirty="0">
                    <a:latin typeface="Albany"/>
                  </a:rPr>
                  <a:t> variables (</a:t>
                </a:r>
                <a:r>
                  <a:rPr lang="en-US" sz="2000" dirty="0" err="1">
                    <a:latin typeface="Albany"/>
                  </a:rPr>
                  <a:t>X</a:t>
                </a:r>
                <a:r>
                  <a:rPr lang="en-US" sz="2000" baseline="-25000" dirty="0" err="1">
                    <a:latin typeface="Albany"/>
                  </a:rPr>
                  <a:t>i,j</a:t>
                </a:r>
                <a:r>
                  <a:rPr lang="en-US" sz="2000" dirty="0">
                    <a:latin typeface="Albany"/>
                  </a:rPr>
                  <a:t>) of degree at most n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Therefore, if we choose T large enough, and set the value of each </a:t>
                </a:r>
                <a:r>
                  <a:rPr lang="en-US" sz="2000" dirty="0" err="1">
                    <a:latin typeface="Albany"/>
                  </a:rPr>
                  <a:t>X</a:t>
                </a:r>
                <a:r>
                  <a:rPr lang="en-US" sz="2000" baseline="-25000" dirty="0" err="1">
                    <a:latin typeface="Albany"/>
                  </a:rPr>
                  <a:t>i,j</a:t>
                </a:r>
                <a:r>
                  <a:rPr lang="en-US" sz="2000" dirty="0">
                    <a:latin typeface="Albany"/>
                  </a:rPr>
                  <a:t> randomly from {1,…,T} independently, then </a:t>
                </a:r>
                <a:r>
                  <a:rPr lang="en-US" sz="2000" dirty="0" err="1">
                    <a:latin typeface="Albany"/>
                  </a:rPr>
                  <a:t>Pr</a:t>
                </a:r>
                <a:r>
                  <a:rPr lang="en-US" sz="2000" dirty="0">
                    <a:latin typeface="Albany"/>
                  </a:rPr>
                  <a:t>[det(A) = 0] &lt; n/T.</a:t>
                </a:r>
              </a:p>
              <a:p>
                <a:pPr algn="l"/>
                <a:endParaRPr lang="en-US" sz="2000" u="sng" dirty="0">
                  <a:latin typeface="Albany"/>
                </a:endParaRPr>
              </a:p>
              <a:p>
                <a:pPr algn="l"/>
                <a:r>
                  <a:rPr lang="en-US" sz="2000" u="sng" dirty="0">
                    <a:latin typeface="Albany"/>
                  </a:rPr>
                  <a:t>Case 2: G has no perfect matching</a:t>
                </a:r>
                <a:r>
                  <a:rPr lang="en-US" sz="2000" dirty="0">
                    <a:latin typeface="Albany"/>
                  </a:rPr>
                  <a:t>,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then det(A) is the all zero polynomial. Therefore </a:t>
                </a:r>
                <a:r>
                  <a:rPr lang="en-US" sz="2000" dirty="0" err="1">
                    <a:latin typeface="Albany"/>
                  </a:rPr>
                  <a:t>Pr</a:t>
                </a:r>
                <a:r>
                  <a:rPr lang="en-US" sz="2000" dirty="0">
                    <a:latin typeface="Albany"/>
                  </a:rPr>
                  <a:t>[det(A) = 0] = 1</a:t>
                </a:r>
              </a:p>
              <a:p>
                <a:pPr algn="l"/>
                <a:endParaRPr lang="en-US" sz="2000" dirty="0">
                  <a:latin typeface="Albany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b="-14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42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lvl="0"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Announcements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5108039"/>
          </a:xfrm>
        </p:spPr>
        <p:txBody>
          <a:bodyPr/>
          <a:lstStyle/>
          <a:p>
            <a:pPr marL="342900" lvl="0" indent="-342900">
              <a:buSzPct val="100000"/>
              <a:buFont typeface="Arial" panose="020B0604020202020204" pitchFamily="34" charset="0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First assignment is online.</a:t>
            </a: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Submit your solutions to Coursys by October 7, 2020</a:t>
            </a: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Office hours: Wednesdays 11:30, after the lecture.</a:t>
            </a: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Link to zoom on course homepage</a:t>
            </a:r>
          </a:p>
        </p:txBody>
      </p:sp>
    </p:spTree>
    <p:extLst>
      <p:ext uri="{BB962C8B-B14F-4D97-AF65-F5344CB8AC3E}">
        <p14:creationId xmlns:p14="http://schemas.microsoft.com/office/powerpoint/2010/main" val="315050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Perfect matching in a bipartite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u="sng" dirty="0">
                    <a:latin typeface="Albany"/>
                  </a:rPr>
                  <a:t>Input</a:t>
                </a:r>
                <a:r>
                  <a:rPr lang="en-US" sz="2000" dirty="0">
                    <a:latin typeface="Albany"/>
                  </a:rPr>
                  <a:t>: A bipartite graph G = (U,V,E) with n vertices on each side.</a:t>
                </a:r>
              </a:p>
              <a:p>
                <a:pPr algn="l"/>
                <a:r>
                  <a:rPr lang="en-US" sz="2000" u="sng" dirty="0">
                    <a:latin typeface="Albany"/>
                  </a:rPr>
                  <a:t>Goal</a:t>
                </a:r>
                <a:r>
                  <a:rPr lang="en-US" sz="2000" dirty="0">
                    <a:latin typeface="Albany"/>
                  </a:rPr>
                  <a:t>: Decide whether G contains a perfect matching.</a:t>
                </a:r>
              </a:p>
              <a:p>
                <a:pPr algn="l"/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u="sng" dirty="0">
                    <a:latin typeface="Albany"/>
                  </a:rPr>
                  <a:t>Algorithm for the decision version</a:t>
                </a:r>
                <a:r>
                  <a:rPr lang="en-US" sz="2000" dirty="0">
                    <a:latin typeface="Albany"/>
                  </a:rPr>
                  <a:t>:</a:t>
                </a:r>
              </a:p>
              <a:p>
                <a:pPr marL="457200" indent="-457200" algn="l">
                  <a:buAutoNum type="arabicPeriod"/>
                </a:pPr>
                <a:r>
                  <a:rPr lang="en-US" sz="2000" dirty="0">
                    <a:latin typeface="Albany"/>
                  </a:rPr>
                  <a:t>Define </a:t>
                </a:r>
                <a:r>
                  <a:rPr lang="en-US" sz="2000" dirty="0" err="1">
                    <a:latin typeface="Albany"/>
                  </a:rPr>
                  <a:t>nxn</a:t>
                </a:r>
                <a:r>
                  <a:rPr lang="en-US" sz="2000" dirty="0">
                    <a:latin typeface="Albany"/>
                  </a:rPr>
                  <a:t> matrix A over formal variables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          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endParaRPr lang="en-US" sz="2000" dirty="0">
                  <a:latin typeface="Albany"/>
                </a:endParaRPr>
              </a:p>
              <a:p>
                <a:pPr marL="457200" indent="-457200" algn="l">
                  <a:buAutoNum type="arabicPeriod"/>
                </a:pPr>
                <a:r>
                  <a:rPr lang="en-US" sz="2000" dirty="0">
                    <a:latin typeface="Albany"/>
                  </a:rPr>
                  <a:t>For each </a:t>
                </a:r>
                <a:r>
                  <a:rPr lang="en-US" sz="2000" dirty="0" err="1">
                    <a:latin typeface="Albany"/>
                  </a:rPr>
                  <a:t>X</a:t>
                </a:r>
                <a:r>
                  <a:rPr lang="en-US" sz="2000" baseline="-25000" dirty="0" err="1">
                    <a:latin typeface="Albany"/>
                  </a:rPr>
                  <a:t>i,j</a:t>
                </a:r>
                <a:r>
                  <a:rPr lang="en-US" sz="2000" dirty="0">
                    <a:latin typeface="Albany"/>
                  </a:rPr>
                  <a:t> choose a value in {1,…,T} independently for some large T</a:t>
                </a:r>
              </a:p>
              <a:p>
                <a:pPr marL="457200" indent="-457200" algn="l">
                  <a:buAutoNum type="arabicPeriod"/>
                </a:pPr>
                <a:r>
                  <a:rPr lang="en-US" sz="2000" dirty="0">
                    <a:latin typeface="Albany"/>
                  </a:rPr>
                  <a:t>Compute the determinant of A</a:t>
                </a:r>
              </a:p>
              <a:p>
                <a:pPr marL="457200" indent="-457200" algn="l">
                  <a:buAutoNum type="arabicPeriod"/>
                </a:pPr>
                <a:r>
                  <a:rPr lang="en-US" sz="2000" dirty="0">
                    <a:latin typeface="Albany"/>
                  </a:rPr>
                  <a:t>If det(A) ≠0 output “G contains a perfect matching”</a:t>
                </a:r>
              </a:p>
              <a:p>
                <a:pPr marL="457200" indent="-457200" algn="l">
                  <a:buFontTx/>
                  <a:buAutoNum type="arabicPeriod"/>
                </a:pPr>
                <a:r>
                  <a:rPr lang="en-US" sz="2000" dirty="0">
                    <a:latin typeface="Albany"/>
                  </a:rPr>
                  <a:t>Else, output “No perfect matching found”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5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68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Finding a minimum weight perfect matching in bipartite graphs</a:t>
            </a:r>
            <a:endParaRPr lang="de-DE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51543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Min-weight perfect matchings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Input</a:t>
            </a:r>
            <a:r>
              <a:rPr lang="en-US" sz="2000" dirty="0">
                <a:latin typeface="Albany"/>
              </a:rPr>
              <a:t>: A bipartite graph G = (U,V,E) with weights on the edges.</a:t>
            </a:r>
          </a:p>
          <a:p>
            <a:pPr algn="l"/>
            <a:r>
              <a:rPr lang="en-US" sz="2000" u="sng" dirty="0">
                <a:latin typeface="Albany"/>
              </a:rPr>
              <a:t>Goal</a:t>
            </a:r>
            <a:r>
              <a:rPr lang="en-US" sz="2000" dirty="0">
                <a:latin typeface="Albany"/>
              </a:rPr>
              <a:t>: Find a perfect matching in G of minimal weight.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We may assume that the graph is a complete bipartite graph, and missing edges have some huge weight.</a:t>
            </a:r>
          </a:p>
          <a:p>
            <a:pPr algn="l"/>
            <a:endParaRPr lang="en-US" sz="2000" dirty="0">
              <a:latin typeface="Albany"/>
            </a:endParaRPr>
          </a:p>
        </p:txBody>
      </p:sp>
    </p:spTree>
    <p:extLst>
      <p:ext uri="{BB962C8B-B14F-4D97-AF65-F5344CB8AC3E}">
        <p14:creationId xmlns:p14="http://schemas.microsoft.com/office/powerpoint/2010/main" val="10120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Min-weight perfect matchings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Input</a:t>
            </a:r>
            <a:r>
              <a:rPr lang="en-US" sz="2000" dirty="0">
                <a:latin typeface="Albany"/>
              </a:rPr>
              <a:t>: A bipartite graph G = (U,V,E) with |U| = |V| = n and integer weights </a:t>
            </a:r>
            <a:r>
              <a:rPr lang="en-US" sz="2000" dirty="0" err="1">
                <a:latin typeface="Albany"/>
              </a:rPr>
              <a:t>w</a:t>
            </a:r>
            <a:r>
              <a:rPr lang="en-US" sz="2000" baseline="-25000" dirty="0" err="1">
                <a:latin typeface="Albany"/>
              </a:rPr>
              <a:t>i,j</a:t>
            </a:r>
            <a:r>
              <a:rPr lang="en-US" sz="2000" dirty="0">
                <a:latin typeface="Albany"/>
              </a:rPr>
              <a:t>&gt;0</a:t>
            </a:r>
          </a:p>
          <a:p>
            <a:pPr algn="l"/>
            <a:r>
              <a:rPr lang="en-US" sz="2000" u="sng" dirty="0">
                <a:latin typeface="Albany"/>
              </a:rPr>
              <a:t>Goal (min value version)</a:t>
            </a:r>
            <a:r>
              <a:rPr lang="en-US" sz="2000" dirty="0">
                <a:latin typeface="Albany"/>
              </a:rPr>
              <a:t>: Output the weight of a min-weight perfect matching.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A simplifying (though weird) assumption</a:t>
            </a:r>
            <a:r>
              <a:rPr lang="en-US" sz="2000" dirty="0">
                <a:latin typeface="Albany"/>
              </a:rPr>
              <a:t>: Suppose that G has a unique perfect matching of minimal weight.</a:t>
            </a:r>
          </a:p>
          <a:p>
            <a:pPr algn="l"/>
            <a:r>
              <a:rPr lang="en-US" sz="2000" u="sng" dirty="0">
                <a:latin typeface="Albany"/>
              </a:rPr>
              <a:t>Algorithm for the min value version</a:t>
            </a:r>
            <a:r>
              <a:rPr lang="en-US" sz="2000" dirty="0">
                <a:latin typeface="Albany"/>
              </a:rPr>
              <a:t>:</a:t>
            </a:r>
          </a:p>
          <a:p>
            <a:pPr marL="457200" indent="-457200" algn="l">
              <a:buAutoNum type="arabicPeriod"/>
            </a:pPr>
            <a:r>
              <a:rPr lang="en-US" sz="2000" dirty="0">
                <a:latin typeface="Albany"/>
              </a:rPr>
              <a:t>Define </a:t>
            </a:r>
            <a:r>
              <a:rPr lang="en-US" sz="2000" dirty="0" err="1">
                <a:latin typeface="Albany"/>
              </a:rPr>
              <a:t>nxn</a:t>
            </a:r>
            <a:r>
              <a:rPr lang="en-US" sz="2000" dirty="0">
                <a:latin typeface="Albany"/>
              </a:rPr>
              <a:t> matrix A over reals as </a:t>
            </a:r>
            <a:r>
              <a:rPr lang="en-US" sz="2000" dirty="0" err="1">
                <a:latin typeface="Albany"/>
              </a:rPr>
              <a:t>A</a:t>
            </a:r>
            <a:r>
              <a:rPr lang="en-US" sz="2000" baseline="-25000" dirty="0" err="1">
                <a:latin typeface="Albany"/>
              </a:rPr>
              <a:t>i,j</a:t>
            </a:r>
            <a:r>
              <a:rPr lang="en-US" sz="2000" dirty="0">
                <a:latin typeface="Albany"/>
              </a:rPr>
              <a:t> = 10</a:t>
            </a:r>
            <a:r>
              <a:rPr lang="en-US" sz="2000" baseline="50000" dirty="0">
                <a:latin typeface="Albany"/>
              </a:rPr>
              <a:t>w</a:t>
            </a:r>
            <a:r>
              <a:rPr lang="en-US" sz="2000" baseline="30000" dirty="0">
                <a:latin typeface="Albany"/>
              </a:rPr>
              <a:t>ij</a:t>
            </a:r>
          </a:p>
          <a:p>
            <a:pPr marL="457200" indent="-457200" algn="l">
              <a:buAutoNum type="arabicPeriod"/>
            </a:pPr>
            <a:r>
              <a:rPr lang="en-US" sz="2000" dirty="0">
                <a:latin typeface="Albany"/>
              </a:rPr>
              <a:t>Compute the determinant of A</a:t>
            </a:r>
          </a:p>
          <a:p>
            <a:pPr marL="457200" indent="-457200" algn="l">
              <a:buAutoNum type="arabicPeriod"/>
            </a:pPr>
            <a:r>
              <a:rPr lang="en-US" sz="2000" dirty="0">
                <a:latin typeface="Albany"/>
              </a:rPr>
              <a:t>Output the largest k such that det(A) is divisible by 10</a:t>
            </a:r>
            <a:r>
              <a:rPr lang="en-US" sz="2000" baseline="30000" dirty="0">
                <a:latin typeface="Albany"/>
              </a:rPr>
              <a:t>k </a:t>
            </a:r>
          </a:p>
          <a:p>
            <a:pPr marL="457200" indent="-457200" algn="l">
              <a:buAutoNum type="arabicPeriod"/>
            </a:pPr>
            <a:endParaRPr lang="en-US" sz="2000" baseline="30000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Example, if det(A) = 41507000, then we output 3 (because 10</a:t>
            </a:r>
            <a:r>
              <a:rPr lang="en-US" sz="2000" baseline="30000" dirty="0">
                <a:latin typeface="Albany"/>
              </a:rPr>
              <a:t>3</a:t>
            </a:r>
            <a:r>
              <a:rPr lang="en-US" sz="2000" dirty="0">
                <a:latin typeface="Albany"/>
              </a:rPr>
              <a:t> divides det(A))</a:t>
            </a:r>
            <a:endParaRPr lang="en-US" sz="2000" baseline="30000" dirty="0">
              <a:latin typeface="Albany"/>
            </a:endParaRP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6276E676-7A7A-441C-AB40-9A3AC84F6AD7}"/>
              </a:ext>
            </a:extLst>
          </p:cNvPr>
          <p:cNvSpPr/>
          <p:nvPr/>
        </p:nvSpPr>
        <p:spPr>
          <a:xfrm>
            <a:off x="6243262" y="3907939"/>
            <a:ext cx="3477345" cy="8453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What’s going on here???</a:t>
            </a:r>
          </a:p>
        </p:txBody>
      </p:sp>
    </p:spTree>
    <p:extLst>
      <p:ext uri="{BB962C8B-B14F-4D97-AF65-F5344CB8AC3E}">
        <p14:creationId xmlns:p14="http://schemas.microsoft.com/office/powerpoint/2010/main" val="318385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Min-weight perfect matchings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6358616"/>
              </a:xfrm>
            </p:spPr>
            <p:txBody>
              <a:bodyPr/>
              <a:lstStyle/>
              <a:p>
                <a:pPr algn="l"/>
                <a:r>
                  <a:rPr lang="en-US" sz="2000" dirty="0">
                    <a:latin typeface="Albany"/>
                  </a:rPr>
                  <a:t>Recall: Given a </a:t>
                </a:r>
                <a:r>
                  <a:rPr lang="en-US" sz="2000" dirty="0" err="1">
                    <a:latin typeface="Albany"/>
                  </a:rPr>
                  <a:t>nxn</a:t>
                </a:r>
                <a:r>
                  <a:rPr lang="en-US" sz="2000" dirty="0">
                    <a:latin typeface="Albany"/>
                  </a:rPr>
                  <a:t> matrix A the determinant of A is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𝐷𝑒𝑡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→[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𝑠𝑖𝑔𝑛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dirty="0">
                    <a:latin typeface="Albany"/>
                  </a:rPr>
                  <a:t>Again, we use the one-to-one correspondence between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perfect matchings in G and </a:t>
                </a:r>
                <a:r>
                  <a:rPr lang="el-GR" sz="2000" dirty="0">
                    <a:latin typeface="Albany"/>
                  </a:rPr>
                  <a:t>σ</a:t>
                </a:r>
                <a:r>
                  <a:rPr lang="en-US" sz="2000" dirty="0">
                    <a:latin typeface="Albany"/>
                  </a:rPr>
                  <a:t>’s in the sum.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Each perfect matching M contributes to the sum</a:t>
                </a:r>
              </a:p>
              <a:p>
                <a:pPr algn="ctr"/>
                <a:r>
                  <a:rPr lang="en-US" sz="2000" dirty="0">
                    <a:latin typeface="Albany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chr m:val="∏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b>
                                </m:sSub>
                              </m:e>
                            </m:nary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000" baseline="30000" dirty="0">
                  <a:latin typeface="Albany"/>
                </a:endParaRPr>
              </a:p>
              <a:p>
                <a:pPr algn="l"/>
                <a:r>
                  <a:rPr lang="en-US" sz="2000" dirty="0">
                    <a:latin typeface="Albany"/>
                  </a:rPr>
                  <a:t>Therefore , if the min-weight matching in G has weight k and it is unique, then it will contribute 10</a:t>
                </a:r>
                <a:r>
                  <a:rPr lang="en-US" sz="2000" baseline="30000" dirty="0">
                    <a:latin typeface="Albany"/>
                  </a:rPr>
                  <a:t>k</a:t>
                </a:r>
                <a:r>
                  <a:rPr lang="en-US" sz="2000" dirty="0">
                    <a:latin typeface="Albany"/>
                  </a:rPr>
                  <a:t>,  and all others will contribute a multiples of 10*10</a:t>
                </a:r>
                <a:r>
                  <a:rPr lang="en-US" sz="2000" baseline="30000" dirty="0">
                    <a:latin typeface="Albany"/>
                  </a:rPr>
                  <a:t>k</a:t>
                </a:r>
                <a:r>
                  <a:rPr lang="en-US" sz="2000" dirty="0">
                    <a:latin typeface="Albany"/>
                  </a:rPr>
                  <a:t>.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It is easy to find such minimal k (assuming that it is unique).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6358616"/>
              </a:xfrm>
              <a:blipFill>
                <a:blip r:embed="rId3"/>
                <a:stretch>
                  <a:fillRect l="-1721" t="-1151" r="-6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07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Min-weight perfect matchings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937785"/>
          </a:xfrm>
        </p:spPr>
        <p:txBody>
          <a:bodyPr/>
          <a:lstStyle/>
          <a:p>
            <a:pPr algn="l"/>
            <a:r>
              <a:rPr lang="en-US" sz="2000" dirty="0">
                <a:latin typeface="Albany"/>
              </a:rPr>
              <a:t>Next time: we’ll see how to get rid of the assumption that the min-weight matching is unique.</a:t>
            </a:r>
          </a:p>
          <a:p>
            <a:pPr algn="l"/>
            <a:r>
              <a:rPr lang="en-US" sz="2000" dirty="0">
                <a:latin typeface="Albany"/>
              </a:rPr>
              <a:t>We’ll do it by adding to the weight of each edge some O(1/n</a:t>
            </a:r>
            <a:r>
              <a:rPr lang="en-US" sz="2000" baseline="30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) random noise.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Since the weight of each matching is a sum of n integers, the weight of the noisy graph will allow us to recover the weight of the original graph.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Isolation lemma: we’ll see a </a:t>
            </a:r>
            <a:r>
              <a:rPr lang="en-US" sz="2000">
                <a:latin typeface="Albany"/>
              </a:rPr>
              <a:t>lemma saying </a:t>
            </a:r>
            <a:r>
              <a:rPr lang="en-US" sz="2000" dirty="0">
                <a:latin typeface="Albany"/>
              </a:rPr>
              <a:t>that with high probability we will “isolate” one min-weight perfect matching.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Then we’ll apply the algorithm on this graph with noisy weights</a:t>
            </a:r>
          </a:p>
        </p:txBody>
      </p:sp>
    </p:spTree>
    <p:extLst>
      <p:ext uri="{BB962C8B-B14F-4D97-AF65-F5344CB8AC3E}">
        <p14:creationId xmlns:p14="http://schemas.microsoft.com/office/powerpoint/2010/main" val="116728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808162"/>
          </a:xfrm>
        </p:spPr>
        <p:txBody>
          <a:bodyPr anchorCtr="1"/>
          <a:lstStyle/>
          <a:p>
            <a:pPr lvl="0" algn="ctr"/>
            <a:r>
              <a:rPr lang="de-DE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pPr lvl="0" algn="ctr"/>
            <a:r>
              <a:rPr lang="de-DE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1197905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lvl="0"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Plan for today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5051163"/>
          </a:xfrm>
        </p:spPr>
        <p:txBody>
          <a:bodyPr/>
          <a:lstStyle/>
          <a:p>
            <a:pPr lvl="0"/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Polynomial identity testing</a:t>
            </a:r>
          </a:p>
          <a:p>
            <a:pPr lvl="0"/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Applications: Finding perfect matching in bipartite graphs</a:t>
            </a:r>
          </a:p>
        </p:txBody>
      </p:sp>
    </p:spTree>
    <p:extLst>
      <p:ext uri="{BB962C8B-B14F-4D97-AF65-F5344CB8AC3E}">
        <p14:creationId xmlns:p14="http://schemas.microsoft.com/office/powerpoint/2010/main" val="134840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de-DE" sz="6000" dirty="0">
                <a:latin typeface="Arial" panose="020B0604020202020204" pitchFamily="34" charset="0"/>
                <a:cs typeface="Arial" panose="020B0604020202020204" pitchFamily="34" charset="0"/>
              </a:rPr>
              <a:t>lynomial Identity Testing</a:t>
            </a:r>
          </a:p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endParaRPr lang="de-DE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0262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Polynomial Identity Testing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Easy Fact</a:t>
            </a:r>
            <a:r>
              <a:rPr lang="en-US" sz="2000" dirty="0">
                <a:latin typeface="Albany"/>
              </a:rPr>
              <a:t>: Let p:F</a:t>
            </a:r>
            <a:r>
              <a:rPr lang="en-US" sz="2000" dirty="0">
                <a:latin typeface="Albany"/>
                <a:sym typeface="Wingdings" panose="05000000000000000000" pitchFamily="2" charset="2"/>
              </a:rPr>
              <a:t> F</a:t>
            </a:r>
            <a:r>
              <a:rPr lang="en-US" sz="2000" dirty="0">
                <a:latin typeface="Albany"/>
              </a:rPr>
              <a:t> be a non-zero polynomial of degree at most d.</a:t>
            </a:r>
          </a:p>
          <a:p>
            <a:pPr algn="l"/>
            <a:r>
              <a:rPr lang="en-US" sz="2000" dirty="0">
                <a:latin typeface="Albany"/>
              </a:rPr>
              <a:t>Then, p has at most d zeros.</a:t>
            </a:r>
          </a:p>
          <a:p>
            <a:pPr algn="l"/>
            <a:r>
              <a:rPr lang="en-US" sz="2000" u="sng" dirty="0">
                <a:latin typeface="Albany"/>
              </a:rPr>
              <a:t>For example</a:t>
            </a:r>
            <a:r>
              <a:rPr lang="en-US" sz="2000" dirty="0">
                <a:latin typeface="Albany"/>
              </a:rPr>
              <a:t>: p(x) = x</a:t>
            </a:r>
            <a:r>
              <a:rPr lang="en-US" sz="2000" baseline="30000" dirty="0">
                <a:latin typeface="Albany"/>
              </a:rPr>
              <a:t>3</a:t>
            </a:r>
            <a:r>
              <a:rPr lang="en-US" sz="2000" dirty="0">
                <a:latin typeface="Albany"/>
              </a:rPr>
              <a:t>+ 4x+1 has at most 3 zeros.</a:t>
            </a:r>
          </a:p>
          <a:p>
            <a:pPr algn="l"/>
            <a:r>
              <a:rPr lang="en-US" sz="2000" dirty="0">
                <a:latin typeface="Albany"/>
              </a:rPr>
              <a:t>Stated differently:</a:t>
            </a:r>
          </a:p>
          <a:p>
            <a:pPr algn="l"/>
            <a:r>
              <a:rPr lang="en-US" sz="2000" dirty="0">
                <a:latin typeface="Albany"/>
              </a:rPr>
              <a:t>For any set S⊆F if we choose </a:t>
            </a:r>
            <a:r>
              <a:rPr lang="en-US" sz="2000" dirty="0" err="1">
                <a:latin typeface="Albany"/>
              </a:rPr>
              <a:t>x∈S</a:t>
            </a:r>
            <a:r>
              <a:rPr lang="en-US" sz="2000" dirty="0">
                <a:latin typeface="Albany"/>
              </a:rPr>
              <a:t> uniformly, then </a:t>
            </a:r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[p(x) = 0] &lt;= d/|S|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Schwartz-Zippel Lemma</a:t>
            </a:r>
            <a:r>
              <a:rPr lang="en-US" sz="2000" dirty="0">
                <a:latin typeface="Albany"/>
              </a:rPr>
              <a:t>: Let p(x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) be a non-zero polynomial of total degree at most d. Let S⊆F be a subset of the field F.</a:t>
            </a:r>
          </a:p>
          <a:p>
            <a:pPr algn="l"/>
            <a:r>
              <a:rPr lang="en-US" sz="2000" dirty="0">
                <a:latin typeface="Albany"/>
              </a:rPr>
              <a:t>If we choose 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 err="1">
                <a:latin typeface="Albany"/>
              </a:rPr>
              <a:t>∈S</a:t>
            </a:r>
            <a:r>
              <a:rPr lang="en-US" sz="2000" dirty="0">
                <a:latin typeface="Albany"/>
              </a:rPr>
              <a:t> uniformly, independently, then</a:t>
            </a:r>
          </a:p>
          <a:p>
            <a:pPr algn="ctr"/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[p(x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) = 0] &lt; d/|S|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A67AAFCB-5E6A-4469-A637-54BBCF340F31}"/>
              </a:ext>
            </a:extLst>
          </p:cNvPr>
          <p:cNvSpPr/>
          <p:nvPr/>
        </p:nvSpPr>
        <p:spPr>
          <a:xfrm>
            <a:off x="2620537" y="2856378"/>
            <a:ext cx="6032809" cy="16598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Examples</a:t>
            </a:r>
            <a:r>
              <a:rPr lang="en-US" dirty="0"/>
              <a:t>:</a:t>
            </a:r>
          </a:p>
          <a:p>
            <a:r>
              <a:rPr lang="en-US" dirty="0"/>
              <a:t>p(</a:t>
            </a:r>
            <a:r>
              <a:rPr lang="en-US" dirty="0" err="1"/>
              <a:t>x,y</a:t>
            </a:r>
            <a:r>
              <a:rPr lang="en-US" dirty="0"/>
              <a:t>) = x</a:t>
            </a:r>
            <a:r>
              <a:rPr lang="en-US" baseline="30000" dirty="0"/>
              <a:t>4</a:t>
            </a:r>
            <a:r>
              <a:rPr lang="en-US" dirty="0"/>
              <a:t> + y</a:t>
            </a:r>
            <a:r>
              <a:rPr lang="en-US" baseline="30000" dirty="0"/>
              <a:t>2</a:t>
            </a:r>
            <a:r>
              <a:rPr lang="en-US" dirty="0"/>
              <a:t> + 4xy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aseline="30000" dirty="0"/>
              <a:t> </a:t>
            </a:r>
            <a:r>
              <a:rPr lang="en-US" dirty="0"/>
              <a:t>has degree 4</a:t>
            </a:r>
          </a:p>
          <a:p>
            <a:r>
              <a:rPr lang="en-US" dirty="0"/>
              <a:t>q(</a:t>
            </a:r>
            <a:r>
              <a:rPr lang="en-US" dirty="0" err="1"/>
              <a:t>x,y,z</a:t>
            </a:r>
            <a:r>
              <a:rPr lang="en-US" dirty="0"/>
              <a:t>) = x</a:t>
            </a:r>
            <a:r>
              <a:rPr lang="en-US" baseline="30000" dirty="0"/>
              <a:t>2</a:t>
            </a:r>
            <a:r>
              <a:rPr lang="en-US" dirty="0"/>
              <a:t>y + x</a:t>
            </a:r>
            <a:r>
              <a:rPr lang="en-US" baseline="30000" dirty="0"/>
              <a:t>2</a:t>
            </a:r>
            <a:r>
              <a:rPr lang="en-US" dirty="0"/>
              <a:t>yz</a:t>
            </a:r>
            <a:r>
              <a:rPr lang="en-US" baseline="30000" dirty="0"/>
              <a:t>3</a:t>
            </a:r>
            <a:r>
              <a:rPr lang="en-US" dirty="0"/>
              <a:t> + 7y</a:t>
            </a:r>
            <a:r>
              <a:rPr lang="en-US" baseline="30000" dirty="0"/>
              <a:t>2 </a:t>
            </a:r>
            <a:r>
              <a:rPr lang="en-US" dirty="0"/>
              <a:t>- 4x</a:t>
            </a:r>
            <a:r>
              <a:rPr lang="en-US" baseline="30000" dirty="0"/>
              <a:t>2</a:t>
            </a:r>
            <a:r>
              <a:rPr lang="en-US" dirty="0"/>
              <a:t>z</a:t>
            </a:r>
            <a:r>
              <a:rPr lang="en-US" baseline="30000" dirty="0"/>
              <a:t>2</a:t>
            </a:r>
            <a:r>
              <a:rPr lang="en-US" dirty="0"/>
              <a:t> has degree 6</a:t>
            </a:r>
          </a:p>
          <a:p>
            <a:r>
              <a:rPr lang="en-US" dirty="0"/>
              <a:t>r(</a:t>
            </a:r>
            <a:r>
              <a:rPr lang="en-US" dirty="0" err="1"/>
              <a:t>x,y,z</a:t>
            </a:r>
            <a:r>
              <a:rPr lang="en-US" dirty="0"/>
              <a:t>) = x + y + </a:t>
            </a:r>
            <a:r>
              <a:rPr lang="en-US" dirty="0" err="1"/>
              <a:t>xy</a:t>
            </a:r>
            <a:r>
              <a:rPr lang="en-US" dirty="0"/>
              <a:t> + </a:t>
            </a:r>
            <a:r>
              <a:rPr lang="en-US" dirty="0" err="1"/>
              <a:t>xz</a:t>
            </a:r>
            <a:r>
              <a:rPr lang="en-US" dirty="0"/>
              <a:t> has degree 2</a:t>
            </a:r>
          </a:p>
        </p:txBody>
      </p:sp>
    </p:spTree>
    <p:extLst>
      <p:ext uri="{BB962C8B-B14F-4D97-AF65-F5344CB8AC3E}">
        <p14:creationId xmlns:p14="http://schemas.microsoft.com/office/powerpoint/2010/main" val="427463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Polynomial Identity Testing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Schwartz-Zippel Lemma</a:t>
            </a:r>
            <a:r>
              <a:rPr lang="en-US" sz="2000" dirty="0">
                <a:latin typeface="Albany"/>
              </a:rPr>
              <a:t>: Let p(x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) be a non-zero polynomial of total degree at most d. Let S⊆F be a subset of the field F.</a:t>
            </a:r>
          </a:p>
          <a:p>
            <a:pPr algn="l"/>
            <a:r>
              <a:rPr lang="en-US" sz="2000" dirty="0">
                <a:latin typeface="Albany"/>
              </a:rPr>
              <a:t>If we choose 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 err="1">
                <a:latin typeface="Albany"/>
              </a:rPr>
              <a:t>∈S</a:t>
            </a:r>
            <a:r>
              <a:rPr lang="en-US" sz="2000" dirty="0">
                <a:latin typeface="Albany"/>
              </a:rPr>
              <a:t> uniformly, independently, then</a:t>
            </a:r>
          </a:p>
          <a:p>
            <a:pPr algn="ctr"/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[p(x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) = 0] &lt; d/|S|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This looks very useful:</a:t>
            </a:r>
          </a:p>
          <a:p>
            <a:pPr algn="l"/>
            <a:r>
              <a:rPr lang="en-US" sz="2000" dirty="0">
                <a:latin typeface="Albany"/>
              </a:rPr>
              <a:t>If we can phrase a problem as a checking if a polynomial is identically zero, then we can check by choosing a large enough S, and checking p(x) at a random point </a:t>
            </a:r>
            <a:r>
              <a:rPr lang="en-US" sz="2000" dirty="0" err="1">
                <a:latin typeface="Albany"/>
              </a:rPr>
              <a:t>x∈S</a:t>
            </a:r>
            <a:r>
              <a:rPr lang="en-US" sz="2000" baseline="30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If p is not identically zero, then it is highly unlikely that p(x) will be zero.</a:t>
            </a:r>
          </a:p>
        </p:txBody>
      </p:sp>
    </p:spTree>
    <p:extLst>
      <p:ext uri="{BB962C8B-B14F-4D97-AF65-F5344CB8AC3E}">
        <p14:creationId xmlns:p14="http://schemas.microsoft.com/office/powerpoint/2010/main" val="344652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Polynomial Identity Testing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Schwartz-Zippel Lemma</a:t>
            </a:r>
            <a:r>
              <a:rPr lang="en-US" sz="2000" dirty="0">
                <a:latin typeface="Albany"/>
              </a:rPr>
              <a:t>: Let p(x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) be a non-zero polynomial of total degree at most d. Let S⊆F be a subset of the field F.</a:t>
            </a:r>
          </a:p>
          <a:p>
            <a:pPr algn="l"/>
            <a:r>
              <a:rPr lang="en-US" sz="2000" dirty="0">
                <a:latin typeface="Albany"/>
              </a:rPr>
              <a:t>If we choose 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 err="1">
                <a:latin typeface="Albany"/>
              </a:rPr>
              <a:t>∈S</a:t>
            </a:r>
            <a:r>
              <a:rPr lang="en-US" sz="2000" dirty="0">
                <a:latin typeface="Albany"/>
              </a:rPr>
              <a:t> uniformly, independently, then</a:t>
            </a:r>
          </a:p>
          <a:p>
            <a:pPr algn="ctr"/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[p(x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) = 0] &lt; d/|S|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Equivalently</a:t>
            </a:r>
            <a:r>
              <a:rPr lang="en-US" sz="2000" dirty="0">
                <a:latin typeface="Albany"/>
              </a:rPr>
              <a:t>: Let p(x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) and q(x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) be two distinct polynomials of total degree at most d. Let S⊆F be a subset of the field F.</a:t>
            </a:r>
          </a:p>
          <a:p>
            <a:pPr algn="l"/>
            <a:r>
              <a:rPr lang="en-US" sz="2000" dirty="0">
                <a:latin typeface="Albany"/>
              </a:rPr>
              <a:t>If we choose 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 err="1">
                <a:latin typeface="Albany"/>
              </a:rPr>
              <a:t>∈S</a:t>
            </a:r>
            <a:r>
              <a:rPr lang="en-US" sz="2000" dirty="0">
                <a:latin typeface="Albany"/>
              </a:rPr>
              <a:t> uniformly, independently, then</a:t>
            </a:r>
          </a:p>
          <a:p>
            <a:pPr algn="ctr"/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[p(x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) = q(x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)] &lt; d/|S|</a:t>
            </a:r>
          </a:p>
          <a:p>
            <a:pPr algn="l"/>
            <a:endParaRPr lang="en-US" sz="2000" dirty="0">
              <a:latin typeface="Albany"/>
            </a:endParaRPr>
          </a:p>
        </p:txBody>
      </p:sp>
    </p:spTree>
    <p:extLst>
      <p:ext uri="{BB962C8B-B14F-4D97-AF65-F5344CB8AC3E}">
        <p14:creationId xmlns:p14="http://schemas.microsoft.com/office/powerpoint/2010/main" val="401930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Polynomial Identity Testing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Schwartz-Zippel Lemma</a:t>
            </a:r>
            <a:r>
              <a:rPr lang="en-US" sz="2000" dirty="0">
                <a:latin typeface="Albany"/>
              </a:rPr>
              <a:t>: Let p(x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) be a non-zero polynomial of total degree at most d. Let S⊆F be a subset of the field F.</a:t>
            </a:r>
          </a:p>
          <a:p>
            <a:pPr algn="l"/>
            <a:r>
              <a:rPr lang="en-US" sz="2000" dirty="0">
                <a:latin typeface="Albany"/>
              </a:rPr>
              <a:t>If we choose 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 err="1">
                <a:latin typeface="Albany"/>
              </a:rPr>
              <a:t>∈S</a:t>
            </a:r>
            <a:r>
              <a:rPr lang="en-US" sz="2000" dirty="0">
                <a:latin typeface="Albany"/>
              </a:rPr>
              <a:t> uniformly, independently, then</a:t>
            </a:r>
          </a:p>
          <a:p>
            <a:pPr algn="ctr"/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[p(x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) = 0] &lt; d/|S|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Proof</a:t>
            </a:r>
            <a:r>
              <a:rPr lang="en-US" sz="2000" dirty="0">
                <a:latin typeface="Albany"/>
              </a:rPr>
              <a:t>: Induction on the number of variables.</a:t>
            </a:r>
          </a:p>
          <a:p>
            <a:pPr algn="l"/>
            <a:r>
              <a:rPr lang="en-US" sz="2000" u="sng" dirty="0">
                <a:latin typeface="Albany"/>
              </a:rPr>
              <a:t>Base case</a:t>
            </a:r>
            <a:r>
              <a:rPr lang="en-US" sz="2000" dirty="0">
                <a:latin typeface="Albany"/>
              </a:rPr>
              <a:t>: n=1 – follows from the discussion before.</a:t>
            </a:r>
          </a:p>
          <a:p>
            <a:pPr algn="l"/>
            <a:r>
              <a:rPr lang="en-US" sz="2000" u="sng" dirty="0">
                <a:latin typeface="Albany"/>
              </a:rPr>
              <a:t>Induction step</a:t>
            </a:r>
            <a:r>
              <a:rPr lang="en-US" sz="2000" dirty="0">
                <a:latin typeface="Albany"/>
              </a:rPr>
              <a:t>: Suppose n&gt;1. Let k be the largest power of 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Then we can write p(x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) =(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)</a:t>
            </a:r>
            <a:r>
              <a:rPr lang="en-US" sz="2000" baseline="30000" dirty="0">
                <a:latin typeface="Albany"/>
              </a:rPr>
              <a:t>k </a:t>
            </a:r>
            <a:r>
              <a:rPr lang="en-US" sz="2000" dirty="0">
                <a:latin typeface="Albany"/>
              </a:rPr>
              <a:t>q(x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,…x</a:t>
            </a:r>
            <a:r>
              <a:rPr lang="en-US" sz="2000" baseline="-25000" dirty="0">
                <a:latin typeface="Albany"/>
              </a:rPr>
              <a:t>n-1</a:t>
            </a:r>
            <a:r>
              <a:rPr lang="en-US" sz="2000" dirty="0">
                <a:latin typeface="Albany"/>
              </a:rPr>
              <a:t>)+r(x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2135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Polynomial Identity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u="sng" dirty="0">
                    <a:latin typeface="Albany"/>
                  </a:rPr>
                  <a:t>Induction step</a:t>
                </a:r>
                <a:r>
                  <a:rPr lang="en-US" sz="2000" dirty="0">
                    <a:latin typeface="Albany"/>
                  </a:rPr>
                  <a:t>: Suppose n&gt;1. Let k be the largest power of </a:t>
                </a:r>
                <a:r>
                  <a:rPr lang="en-US" sz="2000" dirty="0" err="1">
                    <a:latin typeface="Albany"/>
                  </a:rPr>
                  <a:t>x</a:t>
                </a:r>
                <a:r>
                  <a:rPr lang="en-US" sz="2000" baseline="-25000" dirty="0" err="1">
                    <a:latin typeface="Albany"/>
                  </a:rPr>
                  <a:t>n</a:t>
                </a:r>
                <a:r>
                  <a:rPr lang="en-US" sz="2000" dirty="0">
                    <a:latin typeface="Albany"/>
                  </a:rPr>
                  <a:t>.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Then we can write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dirty="0">
                    <a:latin typeface="Albany"/>
                  </a:rPr>
                  <a:t>Then q has degree at most d-k. Therefore, by induction we have</a:t>
                </a: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dirty="0">
                    <a:latin typeface="Albany"/>
                  </a:rPr>
                  <a:t>Next, let us condition on the value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lbany"/>
                  </a:rPr>
                  <a:t>.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>
                  <a:latin typeface="Albany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=0|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>
                  <a:latin typeface="Albany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≤1⋅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⋅1=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000" dirty="0">
                    <a:latin typeface="Albany"/>
                  </a:rPr>
                  <a:t>,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as required.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536" b="-128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12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a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yt blackand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../../../Program%20Files%20(x86)/OpenOffice%204/share/template/en-US/layout/lyt-water.otp</Template>
  <TotalTime>3533</TotalTime>
  <Words>2353</Words>
  <Application>Microsoft Office PowerPoint</Application>
  <PresentationFormat>Custom</PresentationFormat>
  <Paragraphs>201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Albany</vt:lpstr>
      <vt:lpstr>Arial</vt:lpstr>
      <vt:lpstr>Calibri</vt:lpstr>
      <vt:lpstr>Cambria Math</vt:lpstr>
      <vt:lpstr>Times New Roman</vt:lpstr>
      <vt:lpstr>water</vt:lpstr>
      <vt:lpstr>lyt blackandwhite</vt:lpstr>
      <vt:lpstr>PowerPoint Presentation</vt:lpstr>
      <vt:lpstr>Announcements</vt:lpstr>
      <vt:lpstr>Plan for today</vt:lpstr>
      <vt:lpstr>PowerPoint Presentation</vt:lpstr>
      <vt:lpstr>Polynomial Identity Testing</vt:lpstr>
      <vt:lpstr>Polynomial Identity Testing</vt:lpstr>
      <vt:lpstr>Polynomial Identity Testing</vt:lpstr>
      <vt:lpstr>Polynomial Identity Testing</vt:lpstr>
      <vt:lpstr>Polynomial Identity Testing</vt:lpstr>
      <vt:lpstr>PowerPoint Presentation</vt:lpstr>
      <vt:lpstr>Verifying matrix multiplication - revisited</vt:lpstr>
      <vt:lpstr>Verifying matrix multiplication - revisited</vt:lpstr>
      <vt:lpstr>PowerPoint Presentation</vt:lpstr>
      <vt:lpstr>Perfect matching in a bipartite graph</vt:lpstr>
      <vt:lpstr>Perfect matching in a bipartite graph</vt:lpstr>
      <vt:lpstr>Perfect matching in a bipartite graph</vt:lpstr>
      <vt:lpstr>Perfect matching in a bipartite graph</vt:lpstr>
      <vt:lpstr>Perfect matching in a bipartite graph</vt:lpstr>
      <vt:lpstr>Perfect matching in a bipartite graph</vt:lpstr>
      <vt:lpstr>Perfect matching in a bipartite graph</vt:lpstr>
      <vt:lpstr>PowerPoint Presentation</vt:lpstr>
      <vt:lpstr>Min-weight perfect matchings</vt:lpstr>
      <vt:lpstr>Min-weight perfect matchings</vt:lpstr>
      <vt:lpstr>Min-weight perfect matchings</vt:lpstr>
      <vt:lpstr>Min-weight perfect matchings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Igor Shinkar</dc:creator>
  <cp:lastModifiedBy>Igor Shinkar</cp:lastModifiedBy>
  <cp:revision>953</cp:revision>
  <dcterms:created xsi:type="dcterms:W3CDTF">2017-07-19T12:15:02Z</dcterms:created>
  <dcterms:modified xsi:type="dcterms:W3CDTF">2020-09-28T19:13:03Z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