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56" r:id="rId3"/>
    <p:sldId id="445" r:id="rId4"/>
    <p:sldId id="362" r:id="rId5"/>
    <p:sldId id="374" r:id="rId6"/>
    <p:sldId id="384" r:id="rId7"/>
    <p:sldId id="386" r:id="rId8"/>
    <p:sldId id="412" r:id="rId9"/>
    <p:sldId id="413" r:id="rId10"/>
    <p:sldId id="414" r:id="rId11"/>
    <p:sldId id="415" r:id="rId12"/>
    <p:sldId id="416" r:id="rId13"/>
    <p:sldId id="417" r:id="rId14"/>
    <p:sldId id="420" r:id="rId15"/>
    <p:sldId id="425" r:id="rId16"/>
    <p:sldId id="418" r:id="rId17"/>
    <p:sldId id="421" r:id="rId18"/>
    <p:sldId id="419" r:id="rId19"/>
    <p:sldId id="422" r:id="rId20"/>
    <p:sldId id="423" r:id="rId21"/>
    <p:sldId id="424" r:id="rId22"/>
    <p:sldId id="398" r:id="rId23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4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750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739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529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18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106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9754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896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16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363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97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399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29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308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43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916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21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5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30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23,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Proof </a:t>
            </a:r>
            <a:r>
              <a:rPr lang="en-US" sz="2000" u="sng" dirty="0" err="1"/>
              <a:t>cont</a:t>
            </a:r>
            <a:r>
              <a:rPr lang="en-US" sz="2000" dirty="0"/>
              <a:t>:</a:t>
            </a:r>
          </a:p>
          <a:p>
            <a:r>
              <a:rPr lang="en-US" sz="2000" dirty="0"/>
              <a:t>After the first step we have at most n-n/k = (1-1/k)n elements left.</a:t>
            </a:r>
          </a:p>
          <a:p>
            <a:r>
              <a:rPr lang="en-US" sz="2000" dirty="0"/>
              <a:t>The optimal set cover (still) consists of k sets.</a:t>
            </a:r>
          </a:p>
          <a:p>
            <a:r>
              <a:rPr lang="en-US" sz="2000" dirty="0"/>
              <a:t>Hence, there is a set that covers at least 1/k fraction on the remaining elements, i.e., at least 1/k* (1-1/k)n elements.</a:t>
            </a:r>
          </a:p>
          <a:p>
            <a:r>
              <a:rPr lang="en-US" sz="2000" dirty="0"/>
              <a:t>Therefore, after two steps the number of elements left is at most</a:t>
            </a:r>
          </a:p>
          <a:p>
            <a:pPr algn="ctr"/>
            <a:r>
              <a:rPr lang="en-US" sz="2000" dirty="0"/>
              <a:t>(1-1/k)* (1-1/k)n = (1-1/k)</a:t>
            </a:r>
            <a:r>
              <a:rPr lang="en-US" sz="2000" baseline="30000" dirty="0"/>
              <a:t>2</a:t>
            </a:r>
            <a:r>
              <a:rPr lang="en-US" sz="2000" dirty="0"/>
              <a:t>n.</a:t>
            </a:r>
          </a:p>
          <a:p>
            <a:pPr algn="l"/>
            <a:r>
              <a:rPr lang="en-US" sz="2000" dirty="0"/>
              <a:t>…</a:t>
            </a:r>
          </a:p>
          <a:p>
            <a:r>
              <a:rPr lang="en-US" sz="2000" dirty="0"/>
              <a:t>After three steps the number of elements left is at most (1-1/k)</a:t>
            </a:r>
            <a:r>
              <a:rPr lang="en-US" sz="2000" baseline="30000" dirty="0"/>
              <a:t>3</a:t>
            </a:r>
            <a:r>
              <a:rPr lang="en-US" sz="2000" dirty="0"/>
              <a:t>n, and so on…</a:t>
            </a:r>
          </a:p>
          <a:p>
            <a:pPr algn="l"/>
            <a:r>
              <a:rPr lang="en-US" sz="2000" dirty="0"/>
              <a:t>After </a:t>
            </a:r>
            <a:r>
              <a:rPr lang="en-US" sz="2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steps the number of elements left is at most (1-1/k)</a:t>
            </a:r>
            <a:r>
              <a:rPr lang="en-US" sz="2000" baseline="30000" dirty="0" err="1">
                <a:solidFill>
                  <a:srgbClr val="FF0000"/>
                </a:solidFill>
              </a:rPr>
              <a:t>t</a:t>
            </a:r>
            <a:r>
              <a:rPr lang="en-US" sz="2000" dirty="0" err="1"/>
              <a:t>n</a:t>
            </a:r>
            <a:r>
              <a:rPr lang="en-US" sz="2000" dirty="0"/>
              <a:t>, and so on…</a:t>
            </a:r>
          </a:p>
          <a:p>
            <a:pPr algn="l"/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8867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Proof </a:t>
            </a:r>
            <a:r>
              <a:rPr lang="en-US" sz="2000" u="sng" dirty="0" err="1"/>
              <a:t>cont</a:t>
            </a:r>
            <a:r>
              <a:rPr lang="en-US" sz="2000" dirty="0"/>
              <a:t>:</a:t>
            </a:r>
          </a:p>
          <a:p>
            <a:pPr algn="l"/>
            <a:r>
              <a:rPr lang="en-US" sz="2000" dirty="0"/>
              <a:t>After </a:t>
            </a:r>
            <a:r>
              <a:rPr lang="en-US" sz="2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steps the number of elements left is at most (1-1/k)</a:t>
            </a:r>
            <a:r>
              <a:rPr lang="en-US" sz="2000" baseline="30000" dirty="0" err="1">
                <a:solidFill>
                  <a:srgbClr val="FF0000"/>
                </a:solidFill>
              </a:rPr>
              <a:t>t</a:t>
            </a:r>
            <a:r>
              <a:rPr lang="en-US" sz="2000" dirty="0" err="1"/>
              <a:t>n</a:t>
            </a:r>
            <a:r>
              <a:rPr lang="en-US" sz="2000" dirty="0"/>
              <a:t>, and so on…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Consider the algorithm after t = k ln(n) steps.</a:t>
            </a:r>
          </a:p>
          <a:p>
            <a:pPr algn="l"/>
            <a:r>
              <a:rPr lang="en-US" sz="2000" dirty="0"/>
              <a:t>Then the number of elements left not covered after t = k ln(n) steps is at most</a:t>
            </a:r>
          </a:p>
          <a:p>
            <a:pPr algn="ctr"/>
            <a:r>
              <a:rPr lang="en-US" sz="2000" dirty="0"/>
              <a:t>(1-1/k)</a:t>
            </a:r>
            <a:r>
              <a:rPr lang="en-US" sz="2000" baseline="30000" dirty="0" err="1"/>
              <a:t>t</a:t>
            </a:r>
            <a:r>
              <a:rPr lang="en-US" sz="2000" dirty="0" err="1"/>
              <a:t>n</a:t>
            </a:r>
            <a:r>
              <a:rPr lang="en-US" sz="2000" dirty="0"/>
              <a:t> = (1-1/k)</a:t>
            </a:r>
            <a:r>
              <a:rPr lang="en-US" sz="2000" baseline="30000" dirty="0"/>
              <a:t>k ln(n)</a:t>
            </a:r>
            <a:r>
              <a:rPr lang="en-US" sz="2000" dirty="0"/>
              <a:t>*n &lt; e</a:t>
            </a:r>
            <a:r>
              <a:rPr lang="en-US" sz="2000" baseline="30000" dirty="0"/>
              <a:t>-ln(n)</a:t>
            </a:r>
            <a:r>
              <a:rPr lang="en-US" sz="2000" dirty="0"/>
              <a:t>n = 1.</a:t>
            </a:r>
          </a:p>
          <a:p>
            <a:pPr algn="ctr"/>
            <a:r>
              <a:rPr lang="en-US" sz="2000" dirty="0"/>
              <a:t>[using the fact that (1-1/k)</a:t>
            </a:r>
            <a:r>
              <a:rPr lang="en-US" sz="2000" baseline="30000" dirty="0"/>
              <a:t>k</a:t>
            </a:r>
            <a:r>
              <a:rPr lang="en-US" sz="2000" dirty="0"/>
              <a:t> &lt; 1/e for all k&gt;1]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Conclusion: after t = k ln(n) steps the number of elements left is less than 1, and therefore, all elements are already covered.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845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endParaRPr lang="en-US" sz="2000" dirty="0">
              <a:latin typeface="Albany"/>
            </a:endParaRPr>
          </a:p>
          <a:p>
            <a:r>
              <a:rPr lang="en-US" sz="2000" u="sng" dirty="0">
                <a:latin typeface="Albany"/>
              </a:rPr>
              <a:t>Greedy 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Let C = empty set // elements covered so far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Let SOL = empty set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While C ≠  U do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find 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 err="1">
                <a:latin typeface="Albany"/>
              </a:rPr>
              <a:t>∉SOL</a:t>
            </a:r>
            <a:r>
              <a:rPr lang="en-US" sz="2000" dirty="0">
                <a:latin typeface="Albany"/>
              </a:rPr>
              <a:t> such that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covers maximal number of points in U\C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to SOL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the elements of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to C</a:t>
            </a:r>
            <a:br>
              <a:rPr lang="en-US" sz="2000" dirty="0">
                <a:latin typeface="Albany"/>
              </a:rPr>
            </a:br>
            <a:endParaRPr lang="en-US" sz="2000" baseline="-25000" dirty="0">
              <a:latin typeface="Albany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Return SOL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352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Remarks</a:t>
            </a:r>
            <a:r>
              <a:rPr lang="en-US" sz="2000" dirty="0">
                <a:latin typeface="Albany"/>
              </a:rPr>
              <a:t>: This algorithms is essentially optimal</a:t>
            </a:r>
          </a:p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For all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 it is NP-hard to find a 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)*ln(n) approximation.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825740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557325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</a:t>
            </a:r>
            <a:b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for Max Clique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40124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graph G = (V,E) on n vertices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Find a clique in G of maximum size.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BADF43D-8A58-4D6F-8BAB-C0C68A119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287" y="3591142"/>
            <a:ext cx="2851571" cy="300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77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graph G = (V,E) on n vertices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Find a clique in G of maximum size.</a:t>
            </a:r>
          </a:p>
          <a:p>
            <a:pPr algn="l"/>
            <a:r>
              <a:rPr lang="en-US" sz="2000" u="sng" dirty="0">
                <a:latin typeface="Albany"/>
              </a:rPr>
              <a:t>Fact</a:t>
            </a:r>
            <a:r>
              <a:rPr lang="en-US" sz="2000" dirty="0">
                <a:latin typeface="Albany"/>
              </a:rPr>
              <a:t>: The problem of finding a maximum clique is NP-complete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What about an almost optimal solution?</a:t>
            </a:r>
          </a:p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For any constant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 it is NP-hard to find an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-approximation for Max-Clique.</a:t>
            </a:r>
          </a:p>
          <a:p>
            <a:pPr algn="l"/>
            <a:r>
              <a:rPr lang="en-US" sz="2000" dirty="0">
                <a:latin typeface="Albany"/>
              </a:rPr>
              <a:t>For example, if G contains a clique of size k=n</a:t>
            </a:r>
            <a:r>
              <a:rPr lang="en-US" sz="2000" baseline="30000" dirty="0">
                <a:latin typeface="Albany"/>
              </a:rPr>
              <a:t>0.9</a:t>
            </a:r>
            <a:r>
              <a:rPr lang="en-US" sz="2000" dirty="0">
                <a:latin typeface="Albany"/>
              </a:rPr>
              <a:t>, it is NP-hard to find a clique of size k/100</a:t>
            </a:r>
          </a:p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Given a graph on n vertices that has a clique of size n</a:t>
            </a:r>
            <a:r>
              <a:rPr lang="en-US" sz="2000" baseline="30000" dirty="0">
                <a:latin typeface="Albany"/>
              </a:rPr>
              <a:t>0.99</a:t>
            </a:r>
            <a:r>
              <a:rPr lang="en-US" sz="2000" dirty="0">
                <a:latin typeface="Albany"/>
              </a:rPr>
              <a:t>, it is NP-hard to find a clique of size n</a:t>
            </a:r>
            <a:r>
              <a:rPr lang="en-US" sz="2000" baseline="30000" dirty="0">
                <a:latin typeface="Albany"/>
              </a:rPr>
              <a:t>0.01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241052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There exists a poly time log(n)/n-approximation algorithm for Max-Clique.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That is, if a graph contains a clique of size k, then the algorithm outputs a clique of size at least k log(n)/n.</a:t>
            </a:r>
          </a:p>
          <a:p>
            <a:pPr algn="l"/>
            <a:r>
              <a:rPr lang="en-US" sz="2000" u="sng" dirty="0">
                <a:latin typeface="Albany"/>
              </a:rPr>
              <a:t>For example</a:t>
            </a:r>
            <a:r>
              <a:rPr lang="en-US" sz="2000" dirty="0">
                <a:latin typeface="Albany"/>
              </a:rPr>
              <a:t>: if G has a clique of size n/10, the algorithm will find a clique of size &gt; log(n)/10.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In HW2</a:t>
            </a:r>
            <a:r>
              <a:rPr lang="en-US" sz="2000" dirty="0">
                <a:latin typeface="Albany"/>
              </a:rPr>
              <a:t>: you will design an algorithm that given G that has a clique of size n/log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(n), will find a clique of size &gt; log(n)/log log(n).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9C29A52A-0F7C-4460-878E-E411B6016F9D}"/>
              </a:ext>
            </a:extLst>
          </p:cNvPr>
          <p:cNvSpPr/>
          <p:nvPr/>
        </p:nvSpPr>
        <p:spPr>
          <a:xfrm>
            <a:off x="1789961" y="4726749"/>
            <a:ext cx="6715715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which values of k is this algorithm interesting?</a:t>
            </a:r>
          </a:p>
        </p:txBody>
      </p:sp>
    </p:spTree>
    <p:extLst>
      <p:ext uri="{BB962C8B-B14F-4D97-AF65-F5344CB8AC3E}">
        <p14:creationId xmlns:p14="http://schemas.microsoft.com/office/powerpoint/2010/main" val="133556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There exists a poly time log(n)/n-approximation algorithm for Max-Clique.</a:t>
            </a:r>
          </a:p>
          <a:p>
            <a:r>
              <a:rPr lang="en-US" sz="2000" u="sng" dirty="0">
                <a:latin typeface="Albany"/>
              </a:rPr>
              <a:t>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Partition V into t=n/log(n) sets each of size log(n).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That is V = V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 ∪ V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∪ … ∪ V</a:t>
            </a:r>
            <a:r>
              <a:rPr lang="en-US" sz="2000" baseline="-25000" dirty="0">
                <a:latin typeface="Albany"/>
              </a:rPr>
              <a:t>t</a:t>
            </a:r>
            <a:r>
              <a:rPr lang="en-US" sz="2000" dirty="0">
                <a:latin typeface="Albany"/>
              </a:rPr>
              <a:t> for t=n/log(n)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In each V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find a maximal clique using brute force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Output the maximal clique found in step 3.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E6FBCDBC-EF0F-4300-8F19-487B6BA058AC}"/>
              </a:ext>
            </a:extLst>
          </p:cNvPr>
          <p:cNvSpPr/>
          <p:nvPr/>
        </p:nvSpPr>
        <p:spPr>
          <a:xfrm>
            <a:off x="4179027" y="6129096"/>
            <a:ext cx="5181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323756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108039"/>
          </a:xfrm>
        </p:spPr>
        <p:txBody>
          <a:bodyPr/>
          <a:lstStyle/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First assignment is online.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Submit your solutions to Coursys by October 7, 2020</a:t>
            </a:r>
          </a:p>
        </p:txBody>
      </p:sp>
    </p:spTree>
    <p:extLst>
      <p:ext uri="{BB962C8B-B14F-4D97-AF65-F5344CB8AC3E}">
        <p14:creationId xmlns:p14="http://schemas.microsoft.com/office/powerpoint/2010/main" val="315050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There is a polytime log(n)/n-approximation algorithm for Max-Clique.</a:t>
            </a:r>
          </a:p>
          <a:p>
            <a:pPr algn="l"/>
            <a:r>
              <a:rPr lang="en-US" sz="2000" u="sng" dirty="0">
                <a:latin typeface="Albany"/>
              </a:rPr>
              <a:t>Analysis</a:t>
            </a:r>
            <a:r>
              <a:rPr lang="en-US" sz="2000" dirty="0">
                <a:latin typeface="Albany"/>
              </a:rPr>
              <a:t>: Suppose the maximum clique in G has size k.</a:t>
            </a:r>
          </a:p>
          <a:p>
            <a:pPr algn="l"/>
            <a:r>
              <a:rPr lang="en-US" sz="2000" dirty="0">
                <a:latin typeface="Albany"/>
              </a:rPr>
              <a:t>If k &lt; n/log(n), then the algorithm returns a clique of size at least 1, which is trivially at least k log(n)/n.</a:t>
            </a:r>
          </a:p>
          <a:p>
            <a:pPr algn="l"/>
            <a:r>
              <a:rPr lang="en-US" sz="2000" dirty="0">
                <a:latin typeface="Albany"/>
              </a:rPr>
              <a:t>Suppose now that  k &gt;=n/log(n).</a:t>
            </a:r>
          </a:p>
          <a:p>
            <a:pPr algn="l"/>
            <a:r>
              <a:rPr lang="en-US" sz="2000" dirty="0">
                <a:latin typeface="Albany"/>
              </a:rPr>
              <a:t>Since there are t=n/log(n) V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s, one of the V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’s must contain a clique of size at least k/t = k log(n)/n, as required.</a:t>
            </a:r>
          </a:p>
        </p:txBody>
      </p:sp>
    </p:spTree>
    <p:extLst>
      <p:ext uri="{BB962C8B-B14F-4D97-AF65-F5344CB8AC3E}">
        <p14:creationId xmlns:p14="http://schemas.microsoft.com/office/powerpoint/2010/main" val="254461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ln(n) approximation</a:t>
            </a:r>
            <a:b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for Set Cover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70262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8C64E5C-D339-4DFB-AA48-12C1EE4EE256}"/>
              </a:ext>
            </a:extLst>
          </p:cNvPr>
          <p:cNvSpPr/>
          <p:nvPr/>
        </p:nvSpPr>
        <p:spPr>
          <a:xfrm>
            <a:off x="3341988" y="4753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530C140-FC3B-46DE-AB8C-4A725502708E}"/>
              </a:ext>
            </a:extLst>
          </p:cNvPr>
          <p:cNvSpPr/>
          <p:nvPr/>
        </p:nvSpPr>
        <p:spPr>
          <a:xfrm>
            <a:off x="3235308" y="40343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D82FEDC-388E-4EEB-8620-FC175C09CFD5}"/>
              </a:ext>
            </a:extLst>
          </p:cNvPr>
          <p:cNvSpPr/>
          <p:nvPr/>
        </p:nvSpPr>
        <p:spPr>
          <a:xfrm>
            <a:off x="4066478" y="4372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4F596D-E202-4C71-AF4B-2FDA95F86A0E}"/>
              </a:ext>
            </a:extLst>
          </p:cNvPr>
          <p:cNvSpPr/>
          <p:nvPr/>
        </p:nvSpPr>
        <p:spPr>
          <a:xfrm>
            <a:off x="3235308" y="44407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4A93EB2-65C6-45F4-82A9-2502A79137A5}"/>
              </a:ext>
            </a:extLst>
          </p:cNvPr>
          <p:cNvSpPr/>
          <p:nvPr/>
        </p:nvSpPr>
        <p:spPr>
          <a:xfrm>
            <a:off x="4500228" y="42807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A3A99BB-C2A2-4A62-94EC-435289AFED4C}"/>
              </a:ext>
            </a:extLst>
          </p:cNvPr>
          <p:cNvSpPr/>
          <p:nvPr/>
        </p:nvSpPr>
        <p:spPr>
          <a:xfrm>
            <a:off x="5438078" y="46566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D776437-7548-472A-94C3-62E3280EA6D3}"/>
              </a:ext>
            </a:extLst>
          </p:cNvPr>
          <p:cNvSpPr/>
          <p:nvPr/>
        </p:nvSpPr>
        <p:spPr>
          <a:xfrm>
            <a:off x="5224718" y="38997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C724EE1-BD62-4BA3-9D1E-923B1017D398}"/>
              </a:ext>
            </a:extLst>
          </p:cNvPr>
          <p:cNvSpPr/>
          <p:nvPr/>
        </p:nvSpPr>
        <p:spPr>
          <a:xfrm>
            <a:off x="4393548" y="396829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1757CD-05F3-4630-ACE9-95C2545D8998}"/>
              </a:ext>
            </a:extLst>
          </p:cNvPr>
          <p:cNvSpPr/>
          <p:nvPr/>
        </p:nvSpPr>
        <p:spPr>
          <a:xfrm>
            <a:off x="1987238" y="3381195"/>
            <a:ext cx="19050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63CBAA2-93AA-49A8-B577-B75F763344F1}"/>
              </a:ext>
            </a:extLst>
          </p:cNvPr>
          <p:cNvSpPr/>
          <p:nvPr/>
        </p:nvSpPr>
        <p:spPr>
          <a:xfrm>
            <a:off x="5590478" y="40521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B95AAFE-7ADF-45B7-814C-9418A546644A}"/>
              </a:ext>
            </a:extLst>
          </p:cNvPr>
          <p:cNvSpPr/>
          <p:nvPr/>
        </p:nvSpPr>
        <p:spPr>
          <a:xfrm>
            <a:off x="4142678" y="3838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F17D465-9482-47B9-A5B8-096283D5FD0E}"/>
              </a:ext>
            </a:extLst>
          </p:cNvPr>
          <p:cNvSpPr/>
          <p:nvPr/>
        </p:nvSpPr>
        <p:spPr>
          <a:xfrm>
            <a:off x="3761678" y="3457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A327D18-56A0-4A7A-A25F-9DD5B1E9E355}"/>
              </a:ext>
            </a:extLst>
          </p:cNvPr>
          <p:cNvSpPr/>
          <p:nvPr/>
        </p:nvSpPr>
        <p:spPr>
          <a:xfrm>
            <a:off x="5133278" y="5896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AA649BD-2564-4A95-AE43-418ADFB396AD}"/>
              </a:ext>
            </a:extLst>
          </p:cNvPr>
          <p:cNvSpPr/>
          <p:nvPr/>
        </p:nvSpPr>
        <p:spPr>
          <a:xfrm>
            <a:off x="3941258" y="5362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B9BC287-E73D-4B86-B80C-73DA08439CF7}"/>
              </a:ext>
            </a:extLst>
          </p:cNvPr>
          <p:cNvSpPr/>
          <p:nvPr/>
        </p:nvSpPr>
        <p:spPr>
          <a:xfrm>
            <a:off x="5514278" y="6124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9463AAD-CAAD-48FE-A998-945B959B8714}"/>
              </a:ext>
            </a:extLst>
          </p:cNvPr>
          <p:cNvSpPr/>
          <p:nvPr/>
        </p:nvSpPr>
        <p:spPr>
          <a:xfrm>
            <a:off x="4295078" y="35339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88AD364-B473-4751-BF93-0B1078FE5075}"/>
              </a:ext>
            </a:extLst>
          </p:cNvPr>
          <p:cNvSpPr/>
          <p:nvPr/>
        </p:nvSpPr>
        <p:spPr>
          <a:xfrm>
            <a:off x="3761678" y="59723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2516622-E43C-4DAA-BE1C-DB704580A3EB}"/>
              </a:ext>
            </a:extLst>
          </p:cNvPr>
          <p:cNvSpPr/>
          <p:nvPr/>
        </p:nvSpPr>
        <p:spPr>
          <a:xfrm>
            <a:off x="4284328" y="4981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5FDBE2D-2E08-4549-A956-A585B92B28E5}"/>
              </a:ext>
            </a:extLst>
          </p:cNvPr>
          <p:cNvSpPr/>
          <p:nvPr/>
        </p:nvSpPr>
        <p:spPr>
          <a:xfrm>
            <a:off x="2542478" y="3838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1E048CF-A90B-4782-927F-2DA0DBAEE213}"/>
              </a:ext>
            </a:extLst>
          </p:cNvPr>
          <p:cNvSpPr/>
          <p:nvPr/>
        </p:nvSpPr>
        <p:spPr>
          <a:xfrm>
            <a:off x="3304478" y="5472338"/>
            <a:ext cx="2909820" cy="10773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B84B4C8-E455-4F0B-B77B-10F0C6AF4E1F}"/>
              </a:ext>
            </a:extLst>
          </p:cNvPr>
          <p:cNvSpPr/>
          <p:nvPr/>
        </p:nvSpPr>
        <p:spPr>
          <a:xfrm>
            <a:off x="2467298" y="3152956"/>
            <a:ext cx="1446780" cy="264942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459F610-10BF-43C3-A1E0-474CBB1B974F}"/>
              </a:ext>
            </a:extLst>
          </p:cNvPr>
          <p:cNvSpPr/>
          <p:nvPr/>
        </p:nvSpPr>
        <p:spPr>
          <a:xfrm>
            <a:off x="3311508" y="5479956"/>
            <a:ext cx="2909820" cy="1077366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C404A5A-5511-409E-A8C8-126F5F11FD6F}"/>
              </a:ext>
            </a:extLst>
          </p:cNvPr>
          <p:cNvSpPr/>
          <p:nvPr/>
        </p:nvSpPr>
        <p:spPr>
          <a:xfrm>
            <a:off x="2619698" y="3305357"/>
            <a:ext cx="3123180" cy="9166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A54C155-18ED-4E68-AC68-1634F5D05215}"/>
              </a:ext>
            </a:extLst>
          </p:cNvPr>
          <p:cNvSpPr/>
          <p:nvPr/>
        </p:nvSpPr>
        <p:spPr>
          <a:xfrm>
            <a:off x="4741528" y="3305357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04F98C6-E3CF-465B-81A0-A0DC1BF926E3}"/>
              </a:ext>
            </a:extLst>
          </p:cNvPr>
          <p:cNvSpPr/>
          <p:nvPr/>
        </p:nvSpPr>
        <p:spPr>
          <a:xfrm>
            <a:off x="4689482" y="4971596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284183-F36D-4670-9DB0-79E3910FD84B}"/>
              </a:ext>
            </a:extLst>
          </p:cNvPr>
          <p:cNvSpPr/>
          <p:nvPr/>
        </p:nvSpPr>
        <p:spPr>
          <a:xfrm rot="19185260">
            <a:off x="3482133" y="3066799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D477422-FC8C-40FB-B831-6B930F22BF76}"/>
              </a:ext>
            </a:extLst>
          </p:cNvPr>
          <p:cNvSpPr/>
          <p:nvPr/>
        </p:nvSpPr>
        <p:spPr>
          <a:xfrm>
            <a:off x="3057986" y="4568097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07CFDEC-6404-4675-A026-754DE7E7D519}"/>
              </a:ext>
            </a:extLst>
          </p:cNvPr>
          <p:cNvSpPr/>
          <p:nvPr/>
        </p:nvSpPr>
        <p:spPr>
          <a:xfrm rot="1657543">
            <a:off x="3477363" y="4016749"/>
            <a:ext cx="1205694" cy="24943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E77F699-7A66-43F6-9244-F3D6F602A943}"/>
              </a:ext>
            </a:extLst>
          </p:cNvPr>
          <p:cNvSpPr/>
          <p:nvPr/>
        </p:nvSpPr>
        <p:spPr>
          <a:xfrm>
            <a:off x="2847278" y="3457757"/>
            <a:ext cx="325234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57176F5-04BD-4686-9E27-1CF24FC41FA7}"/>
              </a:ext>
            </a:extLst>
          </p:cNvPr>
          <p:cNvSpPr/>
          <p:nvPr/>
        </p:nvSpPr>
        <p:spPr>
          <a:xfrm rot="1657543">
            <a:off x="3467830" y="4028820"/>
            <a:ext cx="1205694" cy="2494341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CBE9977-B259-4DED-8384-C671E394D35D}"/>
              </a:ext>
            </a:extLst>
          </p:cNvPr>
          <p:cNvSpPr/>
          <p:nvPr/>
        </p:nvSpPr>
        <p:spPr>
          <a:xfrm>
            <a:off x="4750085" y="3315215"/>
            <a:ext cx="1205694" cy="181823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256B665-FD46-45E7-A6C5-9AD26DCE8B61}"/>
              </a:ext>
            </a:extLst>
          </p:cNvPr>
          <p:cNvSpPr/>
          <p:nvPr/>
        </p:nvSpPr>
        <p:spPr>
          <a:xfrm>
            <a:off x="1969055" y="3371093"/>
            <a:ext cx="1905000" cy="2286000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96DCF02-C92C-4137-B96E-224B37211BC7}"/>
              </a:ext>
            </a:extLst>
          </p:cNvPr>
          <p:cNvSpPr/>
          <p:nvPr/>
        </p:nvSpPr>
        <p:spPr>
          <a:xfrm rot="19185260">
            <a:off x="3495130" y="3074418"/>
            <a:ext cx="1205694" cy="181823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564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Fact</a:t>
            </a:r>
            <a:r>
              <a:rPr lang="en-US" sz="2000" dirty="0">
                <a:latin typeface="Albany"/>
              </a:rPr>
              <a:t>: The problem of finding a smallest collection is NP-complete</a:t>
            </a:r>
          </a:p>
          <a:p>
            <a:pPr algn="l"/>
            <a:r>
              <a:rPr lang="en-US" sz="2000" dirty="0">
                <a:latin typeface="Albany"/>
              </a:rPr>
              <a:t>In particular, we don’t know a polynomial time algorithm solving this problem.</a:t>
            </a:r>
          </a:p>
          <a:p>
            <a:pPr algn="l"/>
            <a:r>
              <a:rPr lang="en-US" sz="2000" dirty="0">
                <a:latin typeface="Albany"/>
              </a:rPr>
              <a:t>…and we don’t believe there exists a polynomial time algorithm for this problem.</a:t>
            </a:r>
          </a:p>
          <a:p>
            <a:pPr algn="l"/>
            <a:r>
              <a:rPr lang="en-US" sz="2000" dirty="0">
                <a:latin typeface="Albany"/>
              </a:rPr>
              <a:t>We can ask for an almost optimal solution.</a:t>
            </a:r>
          </a:p>
          <a:p>
            <a:pPr algn="l"/>
            <a:r>
              <a:rPr lang="en-US" sz="2000" u="sng" dirty="0">
                <a:latin typeface="Albany"/>
              </a:rPr>
              <a:t>Goal’</a:t>
            </a:r>
            <a:r>
              <a:rPr lang="en-US" sz="2000" dirty="0">
                <a:latin typeface="Albany"/>
              </a:rPr>
              <a:t>: Design a poly-time algorithm that outputs a solution that is close to OPT?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3741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endParaRPr lang="en-US" sz="2000" dirty="0">
              <a:latin typeface="Albany"/>
            </a:endParaRPr>
          </a:p>
          <a:p>
            <a:r>
              <a:rPr lang="en-US" sz="2000" u="sng" dirty="0">
                <a:latin typeface="Albany"/>
              </a:rPr>
              <a:t>Greedy 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Let C = empty set // elements covered so far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Let SOL = empty set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While C ≠  U do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find 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 err="1">
                <a:latin typeface="Albany"/>
              </a:rPr>
              <a:t>∉SOL</a:t>
            </a:r>
            <a:r>
              <a:rPr lang="en-US" sz="2000" dirty="0">
                <a:latin typeface="Albany"/>
              </a:rPr>
              <a:t> such that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covers maximal number of points in U\C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to SOL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the elements of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to C</a:t>
            </a:r>
            <a:br>
              <a:rPr lang="en-US" sz="2000" dirty="0">
                <a:latin typeface="Albany"/>
              </a:rPr>
            </a:br>
            <a:endParaRPr lang="en-US" sz="2000" baseline="-25000" dirty="0">
              <a:latin typeface="Albany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Return SOL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AA0A805E-360B-44D2-8ECF-F68C09159CBB}"/>
              </a:ext>
            </a:extLst>
          </p:cNvPr>
          <p:cNvSpPr/>
          <p:nvPr/>
        </p:nvSpPr>
        <p:spPr>
          <a:xfrm>
            <a:off x="4179027" y="4198434"/>
            <a:ext cx="5181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427463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endParaRPr lang="en-US" sz="2000" dirty="0">
              <a:latin typeface="Albany"/>
            </a:endParaRPr>
          </a:p>
          <a:p>
            <a:r>
              <a:rPr lang="en-US" sz="2000" dirty="0"/>
              <a:t>What can we guarantee about the quality of the solution?</a:t>
            </a:r>
          </a:p>
          <a:p>
            <a:r>
              <a:rPr lang="en-US" sz="2000" u="sng" dirty="0"/>
              <a:t>Theorem</a:t>
            </a:r>
            <a:r>
              <a:rPr lang="en-US" sz="2000" dirty="0"/>
              <a:t>: If there are k sets that cover all elements, then the algorithm returns at most k ln(n) sets that cover all elements.</a:t>
            </a:r>
          </a:p>
          <a:p>
            <a:endParaRPr lang="en-US" sz="2000" dirty="0"/>
          </a:p>
          <a:p>
            <a:r>
              <a:rPr lang="en-US" sz="2000" dirty="0"/>
              <a:t>That is, our greedy algorithm is a ln(n) approximation algorithm for Set Cover.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275255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Theorem</a:t>
            </a:r>
            <a:r>
              <a:rPr lang="en-US" sz="2000" dirty="0"/>
              <a:t>: If there are k sets that cover all elements, then the algorithm returns at most k ln(n) sets that cover all elements.</a:t>
            </a:r>
          </a:p>
          <a:p>
            <a:endParaRPr lang="en-US" sz="2000" dirty="0"/>
          </a:p>
          <a:p>
            <a:r>
              <a:rPr lang="en-US" sz="2000" u="sng" dirty="0"/>
              <a:t>Proof</a:t>
            </a:r>
            <a:r>
              <a:rPr lang="en-US" sz="2000" dirty="0"/>
              <a:t>: Suppose there are k sets that cover all n elements.</a:t>
            </a:r>
          </a:p>
          <a:p>
            <a:r>
              <a:rPr lang="en-US" sz="2000" dirty="0"/>
              <a:t>Then one of the sets must be of size at least n/k.</a:t>
            </a:r>
          </a:p>
          <a:p>
            <a:r>
              <a:rPr lang="en-US" sz="2000" dirty="0"/>
              <a:t>Therefore, since in the first step we pick the largest set, we cover at least n/k elements in the first step.</a:t>
            </a:r>
          </a:p>
          <a:p>
            <a:r>
              <a:rPr lang="en-US" sz="2000" dirty="0"/>
              <a:t>So after the first step we have at most n-n/k = (1-1/k)n elements left.</a:t>
            </a:r>
          </a:p>
          <a:p>
            <a:r>
              <a:rPr lang="en-US" sz="2000" dirty="0"/>
              <a:t>The optimal set cover consists of k sets.</a:t>
            </a:r>
          </a:p>
          <a:p>
            <a:r>
              <a:rPr lang="en-US" sz="2000" dirty="0"/>
              <a:t>Hence, there is a set that covers at least 1/k fraction on the remaining elements, i.e., at least 1/k* (1-1/k)n elements.</a:t>
            </a:r>
          </a:p>
          <a:p>
            <a:r>
              <a:rPr lang="en-US" sz="2000" dirty="0"/>
              <a:t>Therefore, after two steps we are left with at most (1-1/k)* (1-1/k)n elements.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4118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3309</TotalTime>
  <Words>1592</Words>
  <Application>Microsoft Office PowerPoint</Application>
  <PresentationFormat>Custom</PresentationFormat>
  <Paragraphs>136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Albany</vt:lpstr>
      <vt:lpstr>Arial</vt:lpstr>
      <vt:lpstr>Calibri</vt:lpstr>
      <vt:lpstr>Times New Roman</vt:lpstr>
      <vt:lpstr>water</vt:lpstr>
      <vt:lpstr>lyt blackandwhite</vt:lpstr>
      <vt:lpstr>PowerPoint Presentation</vt:lpstr>
      <vt:lpstr>Announcements</vt:lpstr>
      <vt:lpstr>Plan for today</vt:lpstr>
      <vt:lpstr>PowerPoint Presentation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PowerPoint Presentation</vt:lpstr>
      <vt:lpstr>PowerPoint Presentation</vt:lpstr>
      <vt:lpstr>log(n)/n approximation for Max Clique</vt:lpstr>
      <vt:lpstr>log(n)/n approximation for Max Clique</vt:lpstr>
      <vt:lpstr>log(n)/n approximation for Max Clique</vt:lpstr>
      <vt:lpstr>log(n)/n approximation for Max Clique</vt:lpstr>
      <vt:lpstr>log(n)/n approximation for Max Clique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856</cp:revision>
  <dcterms:created xsi:type="dcterms:W3CDTF">2017-07-19T12:15:02Z</dcterms:created>
  <dcterms:modified xsi:type="dcterms:W3CDTF">2020-09-23T18:17:23Z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