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0"/>
  </p:notesMasterIdLst>
  <p:handoutMasterIdLst>
    <p:handoutMasterId r:id="rId31"/>
  </p:handoutMasterIdLst>
  <p:sldIdLst>
    <p:sldId id="256" r:id="rId3"/>
    <p:sldId id="337" r:id="rId4"/>
    <p:sldId id="362" r:id="rId5"/>
    <p:sldId id="361" r:id="rId6"/>
    <p:sldId id="357" r:id="rId7"/>
    <p:sldId id="358" r:id="rId8"/>
    <p:sldId id="359" r:id="rId9"/>
    <p:sldId id="360" r:id="rId10"/>
    <p:sldId id="334" r:id="rId11"/>
    <p:sldId id="363" r:id="rId12"/>
    <p:sldId id="364" r:id="rId13"/>
    <p:sldId id="368" r:id="rId14"/>
    <p:sldId id="367" r:id="rId15"/>
    <p:sldId id="369" r:id="rId16"/>
    <p:sldId id="371" r:id="rId17"/>
    <p:sldId id="372" r:id="rId18"/>
    <p:sldId id="373" r:id="rId19"/>
    <p:sldId id="366" r:id="rId20"/>
    <p:sldId id="374" r:id="rId21"/>
    <p:sldId id="375" r:id="rId22"/>
    <p:sldId id="376" r:id="rId23"/>
    <p:sldId id="377" r:id="rId24"/>
    <p:sldId id="379" r:id="rId25"/>
    <p:sldId id="380" r:id="rId26"/>
    <p:sldId id="381" r:id="rId27"/>
    <p:sldId id="382" r:id="rId28"/>
    <p:sldId id="378" r:id="rId29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22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67854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0939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5282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4979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794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969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1856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625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5201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1308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94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792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9891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731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262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37690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632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4717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529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25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48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01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6174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048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0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110410" y="720720"/>
            <a:ext cx="2070101" cy="575944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00117" y="720720"/>
            <a:ext cx="6057899" cy="575944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4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82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6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00117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16516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998" y="719998"/>
            <a:ext cx="8280001" cy="1079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99998" y="1979996"/>
            <a:ext cx="8280001" cy="45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409/815</a:t>
            </a:r>
          </a:p>
          <a:p>
            <a:pPr lvl="0" algn="ctr"/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14, 2020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Freivalds' algorithm for </a:t>
            </a: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8358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Three </a:t>
            </a:r>
            <a:r>
              <a:rPr lang="en-US" sz="2000" dirty="0" err="1"/>
              <a:t>NxN</a:t>
            </a:r>
            <a:r>
              <a:rPr lang="en-US" sz="2000" dirty="0"/>
              <a:t> (real/integer) matrices A,B,C</a:t>
            </a:r>
          </a:p>
          <a:p>
            <a:r>
              <a:rPr lang="en-US" sz="2000" u="sng" dirty="0"/>
              <a:t>Goal</a:t>
            </a:r>
            <a:r>
              <a:rPr lang="en-US" sz="2000" dirty="0"/>
              <a:t>: check if A*B = C</a:t>
            </a:r>
          </a:p>
          <a:p>
            <a:endParaRPr lang="en-US" sz="2000" dirty="0"/>
          </a:p>
          <a:p>
            <a:r>
              <a:rPr lang="en-US" sz="2000" u="sng" dirty="0"/>
              <a:t>Trivial solution</a:t>
            </a:r>
            <a:r>
              <a:rPr lang="en-US" sz="2000" dirty="0"/>
              <a:t>: Compute A*B and compare the solution to C.</a:t>
            </a:r>
          </a:p>
          <a:p>
            <a:r>
              <a:rPr lang="en-US" sz="2000" u="sng" dirty="0"/>
              <a:t>Runtime</a:t>
            </a:r>
            <a:r>
              <a:rPr lang="en-US" sz="2000" dirty="0"/>
              <a:t>:</a:t>
            </a:r>
          </a:p>
          <a:p>
            <a:r>
              <a:rPr lang="en-US" sz="2000" dirty="0"/>
              <a:t>Naively, the runtime is O(N</a:t>
            </a:r>
            <a:r>
              <a:rPr lang="en-US" sz="2000" baseline="30000" dirty="0"/>
              <a:t>3</a:t>
            </a:r>
            <a:r>
              <a:rPr lang="en-US" sz="2000" dirty="0"/>
              <a:t>) for multiplying two matrices</a:t>
            </a:r>
            <a:br>
              <a:rPr lang="en-US" sz="2000" dirty="0"/>
            </a:br>
            <a:r>
              <a:rPr lang="en-US" sz="2000" dirty="0"/>
              <a:t>	+ O(N</a:t>
            </a:r>
            <a:r>
              <a:rPr lang="en-US" sz="2000" baseline="30000" dirty="0"/>
              <a:t>2</a:t>
            </a:r>
            <a:r>
              <a:rPr lang="en-US" sz="2000" dirty="0"/>
              <a:t>) for checking equality of two matrices.</a:t>
            </a:r>
          </a:p>
          <a:p>
            <a:r>
              <a:rPr lang="en-US" sz="2000" u="sng" dirty="0"/>
              <a:t>Fact</a:t>
            </a:r>
            <a:r>
              <a:rPr lang="en-US" sz="2000" dirty="0"/>
              <a:t>: Matrix multiplication can be solved in time O(N</a:t>
            </a:r>
            <a:r>
              <a:rPr lang="en-US" sz="2000" baseline="30000" dirty="0"/>
              <a:t>2.3728639</a:t>
            </a:r>
            <a:r>
              <a:rPr lang="en-US" sz="2000" dirty="0"/>
              <a:t>).</a:t>
            </a:r>
            <a:br>
              <a:rPr lang="en-US" sz="2000" dirty="0"/>
            </a:br>
            <a:r>
              <a:rPr lang="en-US" sz="2000" dirty="0"/>
              <a:t>Therefore the total runtime is O(N</a:t>
            </a:r>
            <a:r>
              <a:rPr lang="en-US" sz="2000" baseline="30000" dirty="0"/>
              <a:t>2.3728639</a:t>
            </a:r>
            <a:r>
              <a:rPr lang="en-US" sz="2000" dirty="0"/>
              <a:t>).</a:t>
            </a:r>
          </a:p>
        </p:txBody>
      </p:sp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29329675-05CD-4CDE-9FCE-74B464F48D8D}"/>
              </a:ext>
            </a:extLst>
          </p:cNvPr>
          <p:cNvSpPr/>
          <p:nvPr/>
        </p:nvSpPr>
        <p:spPr>
          <a:xfrm>
            <a:off x="5795378" y="5653669"/>
            <a:ext cx="3170202" cy="8920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Can we do faster?</a:t>
            </a:r>
          </a:p>
        </p:txBody>
      </p:sp>
    </p:spTree>
    <p:extLst>
      <p:ext uri="{BB962C8B-B14F-4D97-AF65-F5344CB8AC3E}">
        <p14:creationId xmlns:p14="http://schemas.microsoft.com/office/powerpoint/2010/main" val="2283923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Three </a:t>
            </a:r>
            <a:r>
              <a:rPr lang="en-US" sz="2000" dirty="0" err="1"/>
              <a:t>NxN</a:t>
            </a:r>
            <a:r>
              <a:rPr lang="en-US" sz="2000" dirty="0"/>
              <a:t> (real/integer) matrices A,B,C</a:t>
            </a:r>
          </a:p>
          <a:p>
            <a:r>
              <a:rPr lang="en-US" sz="2000" u="sng" dirty="0"/>
              <a:t>Goal</a:t>
            </a:r>
            <a:r>
              <a:rPr lang="en-US" sz="2000" dirty="0"/>
              <a:t>: check if A*B = C</a:t>
            </a:r>
          </a:p>
          <a:p>
            <a:r>
              <a:rPr lang="en-US" sz="2000" u="sng" dirty="0"/>
              <a:t>Theorem</a:t>
            </a:r>
            <a:r>
              <a:rPr lang="en-US" sz="2000" dirty="0"/>
              <a:t>: There exists an algorithm that runs in O(N</a:t>
            </a:r>
            <a:r>
              <a:rPr lang="en-US" sz="2000" baseline="30000" dirty="0"/>
              <a:t>2</a:t>
            </a:r>
            <a:r>
              <a:rPr lang="en-US" sz="2000" dirty="0"/>
              <a:t>) time and returns the correct answer with probability &gt; 0.999.</a:t>
            </a:r>
          </a:p>
          <a:p>
            <a:r>
              <a:rPr lang="en-US" sz="2000" u="sng" dirty="0" err="1"/>
              <a:t>Freivalds</a:t>
            </a:r>
            <a:r>
              <a:rPr lang="en-US" sz="2000" u="sng" dirty="0"/>
              <a:t>' algorithm</a:t>
            </a:r>
            <a:r>
              <a:rPr lang="en-US" sz="2000" dirty="0"/>
              <a:t>: On input A,B,C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Repeat 10 times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Sample v∈{0,1}</a:t>
            </a:r>
            <a:r>
              <a:rPr lang="en-US" sz="2000" baseline="30000" dirty="0"/>
              <a:t>N</a:t>
            </a:r>
            <a:r>
              <a:rPr lang="en-US" sz="2000" dirty="0"/>
              <a:t> by picking each v</a:t>
            </a:r>
            <a:r>
              <a:rPr lang="en-US" sz="2000" baseline="-25000" dirty="0"/>
              <a:t>i</a:t>
            </a:r>
            <a:r>
              <a:rPr lang="en-US" sz="2000" dirty="0"/>
              <a:t> to be 0/1 </a:t>
            </a:r>
            <a:r>
              <a:rPr lang="en-US" sz="2000" dirty="0" err="1"/>
              <a:t>w.p.</a:t>
            </a:r>
            <a:r>
              <a:rPr lang="en-US" sz="2000" dirty="0"/>
              <a:t> ½ independently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Compute z = A*B*v  (in O(N</a:t>
            </a:r>
            <a:r>
              <a:rPr lang="en-US" sz="2000" baseline="30000" dirty="0"/>
              <a:t>2</a:t>
            </a:r>
            <a:r>
              <a:rPr lang="en-US" sz="2000" dirty="0"/>
              <a:t>) time)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Compute z’ = C*v  (in O(N</a:t>
            </a:r>
            <a:r>
              <a:rPr lang="en-US" sz="2000" baseline="30000" dirty="0"/>
              <a:t>2</a:t>
            </a:r>
            <a:r>
              <a:rPr lang="en-US" sz="2000" dirty="0"/>
              <a:t>) time)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If </a:t>
            </a:r>
            <a:r>
              <a:rPr lang="en-US" sz="2000" dirty="0" err="1"/>
              <a:t>z≠z</a:t>
            </a:r>
            <a:r>
              <a:rPr lang="en-US" sz="2000" dirty="0"/>
              <a:t>’ return “NOT EQUAL”</a:t>
            </a:r>
          </a:p>
          <a:p>
            <a:pPr marL="1143000" lvl="1" indent="-457200">
              <a:buFont typeface="+mj-lt"/>
              <a:buAutoNum type="arabicPeriod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reached here, return “EQUAL”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5CFCEBB8-5277-49CF-AD0D-3B7EC5C772DE}"/>
              </a:ext>
            </a:extLst>
          </p:cNvPr>
          <p:cNvSpPr/>
          <p:nvPr/>
        </p:nvSpPr>
        <p:spPr>
          <a:xfrm>
            <a:off x="5828831" y="5296830"/>
            <a:ext cx="3531795" cy="126008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How can we compute A*B*z in O(N</a:t>
            </a:r>
            <a:r>
              <a:rPr lang="en-US" baseline="30000" dirty="0"/>
              <a:t>2</a:t>
            </a:r>
            <a:r>
              <a:rPr lang="en-US" dirty="0"/>
              <a:t>) time?</a:t>
            </a:r>
          </a:p>
        </p:txBody>
      </p:sp>
    </p:spTree>
    <p:extLst>
      <p:ext uri="{BB962C8B-B14F-4D97-AF65-F5344CB8AC3E}">
        <p14:creationId xmlns:p14="http://schemas.microsoft.com/office/powerpoint/2010/main" val="221488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Sample v∈{0,1}</a:t>
            </a:r>
            <a:r>
              <a:rPr lang="en-US" sz="2000" baseline="30000" dirty="0"/>
              <a:t>N</a:t>
            </a:r>
            <a:r>
              <a:rPr lang="en-US" sz="2000" dirty="0"/>
              <a:t> by picking each v</a:t>
            </a:r>
            <a:r>
              <a:rPr lang="en-US" sz="2000" baseline="-25000" dirty="0"/>
              <a:t>i</a:t>
            </a:r>
            <a:r>
              <a:rPr lang="en-US" sz="2000" dirty="0"/>
              <a:t> to be 0/1 </a:t>
            </a:r>
            <a:r>
              <a:rPr lang="en-US" sz="2000" dirty="0" err="1"/>
              <a:t>w.p.</a:t>
            </a:r>
            <a:r>
              <a:rPr lang="en-US" sz="2000" dirty="0"/>
              <a:t> ½ independently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Compute z = A*B*v  (in O(N</a:t>
            </a:r>
            <a:r>
              <a:rPr lang="en-US" sz="2000" baseline="30000" dirty="0"/>
              <a:t>2</a:t>
            </a:r>
            <a:r>
              <a:rPr lang="en-US" sz="2000" dirty="0"/>
              <a:t>) time)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Compute z’ = C*v  (in O(N</a:t>
            </a:r>
            <a:r>
              <a:rPr lang="en-US" sz="2000" baseline="30000" dirty="0"/>
              <a:t>2</a:t>
            </a:r>
            <a:r>
              <a:rPr lang="en-US" sz="2000" dirty="0"/>
              <a:t>) time)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If </a:t>
            </a:r>
            <a:r>
              <a:rPr lang="en-US" sz="2000" dirty="0" err="1"/>
              <a:t>z≠z</a:t>
            </a:r>
            <a:r>
              <a:rPr lang="en-US" sz="2000" dirty="0"/>
              <a:t>’ return “NOT EQUAL”</a:t>
            </a:r>
          </a:p>
          <a:p>
            <a:pPr marL="1143000" lvl="1" indent="-457200">
              <a:buFont typeface="+mj-lt"/>
              <a:buAutoNum type="arabicPeriod"/>
            </a:pPr>
            <a:endParaRPr lang="en-US" sz="2000" dirty="0"/>
          </a:p>
          <a:p>
            <a:r>
              <a:rPr lang="en-US" sz="2000" u="sng" dirty="0"/>
              <a:t>Analysis:</a:t>
            </a:r>
            <a:r>
              <a:rPr lang="en-US" sz="2000" dirty="0"/>
              <a:t> Let’s analyze only one iteration of the algorithm.</a:t>
            </a:r>
          </a:p>
          <a:p>
            <a:r>
              <a:rPr lang="en-US" sz="2000" u="sng" dirty="0"/>
              <a:t>If A*B = C</a:t>
            </a:r>
            <a:r>
              <a:rPr lang="en-US" sz="2000" dirty="0"/>
              <a:t>, then clearly </a:t>
            </a:r>
            <a:r>
              <a:rPr lang="en-US" sz="2000" dirty="0" err="1"/>
              <a:t>Pr</a:t>
            </a:r>
            <a:r>
              <a:rPr lang="en-US" sz="2000" baseline="-25000" dirty="0" err="1"/>
              <a:t>v</a:t>
            </a:r>
            <a:r>
              <a:rPr lang="en-US" sz="2000" dirty="0"/>
              <a:t>[z=z’]=1.</a:t>
            </a:r>
          </a:p>
          <a:p>
            <a:r>
              <a:rPr lang="en-US" sz="2000" dirty="0"/>
              <a:t>Therefore, if A*B = C, then the algorithm outputs “EQUAL” with probability 1.</a:t>
            </a:r>
          </a:p>
        </p:txBody>
      </p:sp>
    </p:spTree>
    <p:extLst>
      <p:ext uri="{BB962C8B-B14F-4D97-AF65-F5344CB8AC3E}">
        <p14:creationId xmlns:p14="http://schemas.microsoft.com/office/powerpoint/2010/main" val="164295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Claim:</a:t>
            </a:r>
            <a:r>
              <a:rPr lang="en-US" sz="2000" dirty="0"/>
              <a:t> If A*B ≠ C, then </a:t>
            </a:r>
            <a:r>
              <a:rPr lang="en-US" sz="2000" dirty="0" err="1"/>
              <a:t>Pr</a:t>
            </a:r>
            <a:r>
              <a:rPr lang="en-US" sz="2000" baseline="-25000" dirty="0" err="1"/>
              <a:t>v</a:t>
            </a:r>
            <a:r>
              <a:rPr lang="en-US" sz="2000" dirty="0"/>
              <a:t>[z=z’] &lt;= 1/2. </a:t>
            </a:r>
          </a:p>
          <a:p>
            <a:r>
              <a:rPr lang="en-US" sz="2000" dirty="0"/>
              <a:t>This implies that </a:t>
            </a:r>
            <a:r>
              <a:rPr lang="en-US" sz="2000" dirty="0" err="1"/>
              <a:t>Pr</a:t>
            </a:r>
            <a:r>
              <a:rPr lang="en-US" sz="2000" dirty="0"/>
              <a:t>[all 10 iterations have z=z’] &lt;= 1/2</a:t>
            </a:r>
            <a:r>
              <a:rPr lang="en-US" sz="2000" baseline="30000" dirty="0"/>
              <a:t>10</a:t>
            </a:r>
            <a:r>
              <a:rPr lang="en-US" sz="2000" dirty="0"/>
              <a:t>&lt; 1/1000.</a:t>
            </a:r>
          </a:p>
          <a:p>
            <a:r>
              <a:rPr lang="en-US" sz="2000" u="sng" dirty="0"/>
              <a:t>Proof of claim:</a:t>
            </a:r>
          </a:p>
          <a:p>
            <a:r>
              <a:rPr lang="en-US" sz="2000" dirty="0"/>
              <a:t>Let D=A*B-C. Then D is a non-zero matrix and 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Pr</a:t>
            </a:r>
            <a:r>
              <a:rPr lang="en-US" sz="2000" baseline="-25000" dirty="0" err="1"/>
              <a:t>v</a:t>
            </a:r>
            <a:r>
              <a:rPr lang="en-US" sz="2000" dirty="0"/>
              <a:t>[z=z’] = </a:t>
            </a:r>
            <a:r>
              <a:rPr lang="en-US" sz="2000" dirty="0" err="1"/>
              <a:t>Pr</a:t>
            </a:r>
            <a:r>
              <a:rPr lang="en-US" sz="2000" baseline="-25000" dirty="0" err="1"/>
              <a:t>v</a:t>
            </a:r>
            <a:r>
              <a:rPr lang="en-US" sz="2000" dirty="0"/>
              <a:t>[z-z’=0] = </a:t>
            </a:r>
            <a:r>
              <a:rPr lang="en-US" sz="2000" dirty="0" err="1"/>
              <a:t>Pr</a:t>
            </a:r>
            <a:r>
              <a:rPr lang="en-US" sz="2000" dirty="0"/>
              <a:t>[(A*B-C)v ≡ 0] = </a:t>
            </a:r>
            <a:r>
              <a:rPr lang="en-US" sz="2000" dirty="0" err="1"/>
              <a:t>Pr</a:t>
            </a:r>
            <a:r>
              <a:rPr lang="en-US" sz="2000" dirty="0"/>
              <a:t>[</a:t>
            </a:r>
            <a:r>
              <a:rPr lang="en-US" sz="2000" dirty="0" err="1"/>
              <a:t>Dv</a:t>
            </a:r>
            <a:r>
              <a:rPr lang="en-US" sz="2000" dirty="0"/>
              <a:t> ≡ 0].</a:t>
            </a:r>
          </a:p>
          <a:p>
            <a:r>
              <a:rPr lang="en-US" sz="2000" dirty="0"/>
              <a:t>Since D is a non-zero matrix, there is some </a:t>
            </a:r>
            <a:r>
              <a:rPr lang="en-US" sz="2000" dirty="0" err="1"/>
              <a:t>i,j</a:t>
            </a:r>
            <a:r>
              <a:rPr lang="en-US" sz="2000" dirty="0"/>
              <a:t>∈[N] such that </a:t>
            </a:r>
            <a:r>
              <a:rPr lang="en-US" sz="2000" dirty="0" err="1"/>
              <a:t>D</a:t>
            </a:r>
            <a:r>
              <a:rPr lang="en-US" sz="2000" baseline="-25000" dirty="0" err="1"/>
              <a:t>i,j</a:t>
            </a:r>
            <a:r>
              <a:rPr lang="en-US" sz="2000" dirty="0"/>
              <a:t> ≠0.</a:t>
            </a:r>
          </a:p>
          <a:p>
            <a:r>
              <a:rPr lang="en-US" sz="2000" dirty="0"/>
              <a:t>Focus only on the </a:t>
            </a:r>
            <a:r>
              <a:rPr lang="en-US" sz="2000" dirty="0" err="1"/>
              <a:t>i’th</a:t>
            </a:r>
            <a:r>
              <a:rPr lang="en-US" sz="2000" dirty="0"/>
              <a:t> row of D. We prove that </a:t>
            </a:r>
            <a:r>
              <a:rPr lang="en-US" sz="2000" dirty="0" err="1"/>
              <a:t>Pr</a:t>
            </a:r>
            <a:r>
              <a:rPr lang="en-US" sz="2000" baseline="-25000" dirty="0" err="1"/>
              <a:t>v</a:t>
            </a:r>
            <a:r>
              <a:rPr lang="en-US" sz="2000" dirty="0"/>
              <a:t>[&lt;</a:t>
            </a:r>
            <a:r>
              <a:rPr lang="en-US" sz="2000" dirty="0" err="1"/>
              <a:t>D</a:t>
            </a:r>
            <a:r>
              <a:rPr lang="en-US" sz="2000" baseline="-25000" dirty="0" err="1"/>
              <a:t>i</a:t>
            </a:r>
            <a:r>
              <a:rPr lang="en-US" sz="2000" dirty="0" err="1"/>
              <a:t>,v</a:t>
            </a:r>
            <a:r>
              <a:rPr lang="en-US" sz="2000" dirty="0"/>
              <a:t>&gt; = 0] &lt;= ½.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F76134B-A6F2-4141-AC39-776BB4BD3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484037"/>
              </p:ext>
            </p:extLst>
          </p:nvPr>
        </p:nvGraphicFramePr>
        <p:xfrm>
          <a:off x="1937354" y="5386869"/>
          <a:ext cx="2300105" cy="1854200"/>
        </p:xfrm>
        <a:graphic>
          <a:graphicData uri="http://schemas.openxmlformats.org/drawingml/2006/table">
            <a:tbl>
              <a:tblPr>
                <a:tableStyleId>{2A488322-F2BA-4B5B-9748-0D474271808F}</a:tableStyleId>
              </a:tblPr>
              <a:tblGrid>
                <a:gridCol w="460021">
                  <a:extLst>
                    <a:ext uri="{9D8B030D-6E8A-4147-A177-3AD203B41FA5}">
                      <a16:colId xmlns:a16="http://schemas.microsoft.com/office/drawing/2014/main" val="1022226062"/>
                    </a:ext>
                  </a:extLst>
                </a:gridCol>
                <a:gridCol w="460021">
                  <a:extLst>
                    <a:ext uri="{9D8B030D-6E8A-4147-A177-3AD203B41FA5}">
                      <a16:colId xmlns:a16="http://schemas.microsoft.com/office/drawing/2014/main" val="3309896337"/>
                    </a:ext>
                  </a:extLst>
                </a:gridCol>
                <a:gridCol w="460021">
                  <a:extLst>
                    <a:ext uri="{9D8B030D-6E8A-4147-A177-3AD203B41FA5}">
                      <a16:colId xmlns:a16="http://schemas.microsoft.com/office/drawing/2014/main" val="570010590"/>
                    </a:ext>
                  </a:extLst>
                </a:gridCol>
                <a:gridCol w="460021">
                  <a:extLst>
                    <a:ext uri="{9D8B030D-6E8A-4147-A177-3AD203B41FA5}">
                      <a16:colId xmlns:a16="http://schemas.microsoft.com/office/drawing/2014/main" val="550643931"/>
                    </a:ext>
                  </a:extLst>
                </a:gridCol>
                <a:gridCol w="460021">
                  <a:extLst>
                    <a:ext uri="{9D8B030D-6E8A-4147-A177-3AD203B41FA5}">
                      <a16:colId xmlns:a16="http://schemas.microsoft.com/office/drawing/2014/main" val="28055335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070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716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8431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7903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5259153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570949E9-5464-43D2-B705-86DB94704B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487193"/>
              </p:ext>
            </p:extLst>
          </p:nvPr>
        </p:nvGraphicFramePr>
        <p:xfrm>
          <a:off x="4799049" y="5386869"/>
          <a:ext cx="631596" cy="182880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631596">
                  <a:extLst>
                    <a:ext uri="{9D8B030D-6E8A-4147-A177-3AD203B41FA5}">
                      <a16:colId xmlns:a16="http://schemas.microsoft.com/office/drawing/2014/main" val="1022226062"/>
                    </a:ext>
                  </a:extLst>
                </a:gridCol>
              </a:tblGrid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1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070466"/>
                  </a:ext>
                </a:extLst>
              </a:tr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2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716154"/>
                  </a:ext>
                </a:extLst>
              </a:tr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3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8431079"/>
                  </a:ext>
                </a:extLst>
              </a:tr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4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7903865"/>
                  </a:ext>
                </a:extLst>
              </a:tr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5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525915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ECEF4D2-E528-44EA-A9BE-334CC3CCFC95}"/>
              </a:ext>
            </a:extLst>
          </p:cNvPr>
          <p:cNvSpPr txBox="1"/>
          <p:nvPr/>
        </p:nvSpPr>
        <p:spPr>
          <a:xfrm>
            <a:off x="4355669" y="6085825"/>
            <a:ext cx="14334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x               =</a:t>
            </a:r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2327354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Claim: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Let r = (r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) be a non-zero row of N integers/reals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Sample v∈{0,1}</a:t>
            </a:r>
            <a:r>
              <a:rPr lang="en-US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by picking each v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to be 0/1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w.p.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½ independently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[∑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= 0] &lt;= ½. </a:t>
            </a: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Proof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: Suppose for concreteness that r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≠0.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Sample first v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,v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,…v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Then there is at most one possible value for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so that ∑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= 0.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Example1: if ∑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j&lt;=N-1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= 0, then only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=0 will make the entire sum </a:t>
            </a:r>
            <a:r>
              <a:rPr lang="en-US" sz="2200">
                <a:latin typeface="Arial" panose="020B0604020202020204" pitchFamily="34" charset="0"/>
                <a:cs typeface="Arial" panose="020B0604020202020204" pitchFamily="34" charset="0"/>
              </a:rPr>
              <a:t>0.</a:t>
            </a:r>
          </a:p>
          <a:p>
            <a:r>
              <a:rPr lang="en-US" sz="2200">
                <a:latin typeface="Arial" panose="020B0604020202020204" pitchFamily="34" charset="0"/>
                <a:cs typeface="Arial" panose="020B0604020202020204" pitchFamily="34" charset="0"/>
              </a:rPr>
              <a:t>Example2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: if ∑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j&lt;=N-1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= -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then only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=1 will make the entire sum 0.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Therefore, for any fixing of v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,v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,…v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N-1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we have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[∑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2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= 0] &lt;= ½. </a:t>
            </a:r>
          </a:p>
        </p:txBody>
      </p:sp>
    </p:spTree>
    <p:extLst>
      <p:ext uri="{BB962C8B-B14F-4D97-AF65-F5344CB8AC3E}">
        <p14:creationId xmlns:p14="http://schemas.microsoft.com/office/powerpoint/2010/main" val="2590251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Back to our claim</a:t>
            </a:r>
          </a:p>
          <a:p>
            <a:r>
              <a:rPr lang="en-US" sz="2000" u="sng" dirty="0"/>
              <a:t>Claim:</a:t>
            </a:r>
            <a:r>
              <a:rPr lang="en-US" sz="2000" dirty="0"/>
              <a:t> If A*B ≠ C, then </a:t>
            </a:r>
            <a:r>
              <a:rPr lang="en-US" sz="2000" dirty="0" err="1"/>
              <a:t>Pr</a:t>
            </a:r>
            <a:r>
              <a:rPr lang="en-US" sz="2000" baseline="-25000" dirty="0" err="1"/>
              <a:t>v</a:t>
            </a:r>
            <a:r>
              <a:rPr lang="en-US" sz="2000" dirty="0"/>
              <a:t>[z=z’] &lt;= 1/2. </a:t>
            </a:r>
          </a:p>
          <a:p>
            <a:r>
              <a:rPr lang="en-US" sz="2000" u="sng" dirty="0"/>
              <a:t>Proof of claim:</a:t>
            </a:r>
          </a:p>
          <a:p>
            <a:r>
              <a:rPr lang="en-US" sz="2000" dirty="0"/>
              <a:t>Let D=A*B-C. Then D is a non-zero matrix and </a:t>
            </a:r>
          </a:p>
          <a:p>
            <a:r>
              <a:rPr lang="en-US" sz="2000" dirty="0"/>
              <a:t>	</a:t>
            </a:r>
            <a:r>
              <a:rPr lang="en-US" sz="2000" dirty="0" err="1"/>
              <a:t>Pr</a:t>
            </a:r>
            <a:r>
              <a:rPr lang="en-US" sz="2000" baseline="-25000" dirty="0" err="1"/>
              <a:t>v</a:t>
            </a:r>
            <a:r>
              <a:rPr lang="en-US" sz="2000" dirty="0"/>
              <a:t>[z=z’] = </a:t>
            </a:r>
            <a:r>
              <a:rPr lang="en-US" sz="2000" dirty="0" err="1"/>
              <a:t>Pr</a:t>
            </a:r>
            <a:r>
              <a:rPr lang="en-US" sz="2000" baseline="-25000" dirty="0" err="1"/>
              <a:t>v</a:t>
            </a:r>
            <a:r>
              <a:rPr lang="en-US" sz="2000" dirty="0"/>
              <a:t>[z-z’=0] = </a:t>
            </a:r>
            <a:r>
              <a:rPr lang="en-US" sz="2000" dirty="0" err="1"/>
              <a:t>Pr</a:t>
            </a:r>
            <a:r>
              <a:rPr lang="en-US" sz="2000" dirty="0"/>
              <a:t>[(A*B-C)v ≡ 0] = </a:t>
            </a:r>
            <a:r>
              <a:rPr lang="en-US" sz="2000" dirty="0" err="1"/>
              <a:t>Pr</a:t>
            </a:r>
            <a:r>
              <a:rPr lang="en-US" sz="2000" dirty="0"/>
              <a:t>[</a:t>
            </a:r>
            <a:r>
              <a:rPr lang="en-US" sz="2000" dirty="0" err="1"/>
              <a:t>Dv</a:t>
            </a:r>
            <a:r>
              <a:rPr lang="en-US" sz="2000" dirty="0"/>
              <a:t> ≡ 0].</a:t>
            </a:r>
          </a:p>
          <a:p>
            <a:r>
              <a:rPr lang="en-US" sz="2000" dirty="0"/>
              <a:t>Focus only on the </a:t>
            </a:r>
            <a:r>
              <a:rPr lang="en-US" sz="2000" dirty="0" err="1"/>
              <a:t>i’th</a:t>
            </a:r>
            <a:r>
              <a:rPr lang="en-US" sz="2000" dirty="0"/>
              <a:t> row of D.</a:t>
            </a:r>
          </a:p>
          <a:p>
            <a:r>
              <a:rPr lang="en-US" sz="2000" dirty="0"/>
              <a:t>We have </a:t>
            </a:r>
            <a:r>
              <a:rPr lang="en-US" sz="2000" dirty="0" err="1"/>
              <a:t>Pr</a:t>
            </a:r>
            <a:r>
              <a:rPr lang="en-US" sz="2000" dirty="0"/>
              <a:t>[</a:t>
            </a:r>
            <a:r>
              <a:rPr lang="en-US" sz="2000" dirty="0" err="1"/>
              <a:t>Dv</a:t>
            </a:r>
            <a:r>
              <a:rPr lang="en-US" sz="2000" dirty="0"/>
              <a:t> ≡ 0] &lt;= </a:t>
            </a:r>
            <a:r>
              <a:rPr lang="en-US" sz="2000" dirty="0" err="1"/>
              <a:t>Pr</a:t>
            </a:r>
            <a:r>
              <a:rPr lang="en-US" sz="2000" baseline="-25000" dirty="0" err="1"/>
              <a:t>v</a:t>
            </a:r>
            <a:r>
              <a:rPr lang="en-US" sz="2000" dirty="0"/>
              <a:t>[&lt;</a:t>
            </a:r>
            <a:r>
              <a:rPr lang="en-US" sz="2000" dirty="0" err="1"/>
              <a:t>D</a:t>
            </a:r>
            <a:r>
              <a:rPr lang="en-US" sz="2000" baseline="-25000" dirty="0" err="1"/>
              <a:t>i</a:t>
            </a:r>
            <a:r>
              <a:rPr lang="en-US" sz="2000" dirty="0" err="1"/>
              <a:t>,v</a:t>
            </a:r>
            <a:r>
              <a:rPr lang="en-US" sz="2000" dirty="0"/>
              <a:t>&gt; = 0] &lt;= ½, as required.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F76134B-A6F2-4141-AC39-776BB4BD3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158771"/>
              </p:ext>
            </p:extLst>
          </p:nvPr>
        </p:nvGraphicFramePr>
        <p:xfrm>
          <a:off x="1937354" y="5386869"/>
          <a:ext cx="2300105" cy="1854200"/>
        </p:xfrm>
        <a:graphic>
          <a:graphicData uri="http://schemas.openxmlformats.org/drawingml/2006/table">
            <a:tbl>
              <a:tblPr>
                <a:tableStyleId>{2A488322-F2BA-4B5B-9748-0D474271808F}</a:tableStyleId>
              </a:tblPr>
              <a:tblGrid>
                <a:gridCol w="460021">
                  <a:extLst>
                    <a:ext uri="{9D8B030D-6E8A-4147-A177-3AD203B41FA5}">
                      <a16:colId xmlns:a16="http://schemas.microsoft.com/office/drawing/2014/main" val="1022226062"/>
                    </a:ext>
                  </a:extLst>
                </a:gridCol>
                <a:gridCol w="460021">
                  <a:extLst>
                    <a:ext uri="{9D8B030D-6E8A-4147-A177-3AD203B41FA5}">
                      <a16:colId xmlns:a16="http://schemas.microsoft.com/office/drawing/2014/main" val="3309896337"/>
                    </a:ext>
                  </a:extLst>
                </a:gridCol>
                <a:gridCol w="460021">
                  <a:extLst>
                    <a:ext uri="{9D8B030D-6E8A-4147-A177-3AD203B41FA5}">
                      <a16:colId xmlns:a16="http://schemas.microsoft.com/office/drawing/2014/main" val="570010590"/>
                    </a:ext>
                  </a:extLst>
                </a:gridCol>
                <a:gridCol w="460021">
                  <a:extLst>
                    <a:ext uri="{9D8B030D-6E8A-4147-A177-3AD203B41FA5}">
                      <a16:colId xmlns:a16="http://schemas.microsoft.com/office/drawing/2014/main" val="550643931"/>
                    </a:ext>
                  </a:extLst>
                </a:gridCol>
                <a:gridCol w="460021">
                  <a:extLst>
                    <a:ext uri="{9D8B030D-6E8A-4147-A177-3AD203B41FA5}">
                      <a16:colId xmlns:a16="http://schemas.microsoft.com/office/drawing/2014/main" val="28055335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070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716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8431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7903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0</a:t>
                      </a:r>
                      <a:endParaRPr lang="en-CA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CA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5259153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570949E9-5464-43D2-B705-86DB94704B06}"/>
              </a:ext>
            </a:extLst>
          </p:cNvPr>
          <p:cNvGraphicFramePr>
            <a:graphicFrameLocks noGrp="1"/>
          </p:cNvGraphicFramePr>
          <p:nvPr/>
        </p:nvGraphicFramePr>
        <p:xfrm>
          <a:off x="4799049" y="5386869"/>
          <a:ext cx="631596" cy="182880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631596">
                  <a:extLst>
                    <a:ext uri="{9D8B030D-6E8A-4147-A177-3AD203B41FA5}">
                      <a16:colId xmlns:a16="http://schemas.microsoft.com/office/drawing/2014/main" val="1022226062"/>
                    </a:ext>
                  </a:extLst>
                </a:gridCol>
              </a:tblGrid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1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070466"/>
                  </a:ext>
                </a:extLst>
              </a:tr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2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716154"/>
                  </a:ext>
                </a:extLst>
              </a:tr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3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8431079"/>
                  </a:ext>
                </a:extLst>
              </a:tr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4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7903865"/>
                  </a:ext>
                </a:extLst>
              </a:tr>
              <a:tr h="36208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5</a:t>
                      </a:r>
                      <a:endParaRPr lang="en-CA" b="1" i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525915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ECEF4D2-E528-44EA-A9BE-334CC3CCFC95}"/>
              </a:ext>
            </a:extLst>
          </p:cNvPr>
          <p:cNvSpPr txBox="1"/>
          <p:nvPr/>
        </p:nvSpPr>
        <p:spPr>
          <a:xfrm>
            <a:off x="4355669" y="6085825"/>
            <a:ext cx="14334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x               =</a:t>
            </a:r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136874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 err="1"/>
              <a:t>Freivalds</a:t>
            </a:r>
            <a:r>
              <a:rPr lang="en-US" sz="2000" u="sng" dirty="0"/>
              <a:t>' algorithm</a:t>
            </a:r>
            <a:r>
              <a:rPr lang="en-US" sz="2000" dirty="0"/>
              <a:t>: On input A,B,C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Repeat 10 times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Sample v∈{0,1}</a:t>
            </a:r>
            <a:r>
              <a:rPr lang="en-US" sz="2000" baseline="30000" dirty="0"/>
              <a:t>N</a:t>
            </a:r>
            <a:r>
              <a:rPr lang="en-US" sz="2000" dirty="0"/>
              <a:t> by picking each v</a:t>
            </a:r>
            <a:r>
              <a:rPr lang="en-US" sz="2000" baseline="-25000" dirty="0"/>
              <a:t>i</a:t>
            </a:r>
            <a:r>
              <a:rPr lang="en-US" sz="2000" dirty="0"/>
              <a:t> to be 0/1 </a:t>
            </a:r>
            <a:r>
              <a:rPr lang="en-US" sz="2000" dirty="0" err="1"/>
              <a:t>w.p.</a:t>
            </a:r>
            <a:r>
              <a:rPr lang="en-US" sz="2000" dirty="0"/>
              <a:t> ½ independently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Compute z = A*B*v  (in O(N</a:t>
            </a:r>
            <a:r>
              <a:rPr lang="en-US" sz="2000" baseline="30000" dirty="0"/>
              <a:t>2</a:t>
            </a:r>
            <a:r>
              <a:rPr lang="en-US" sz="2000" dirty="0"/>
              <a:t>) time)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Compute z’ = C*v  (in O(N</a:t>
            </a:r>
            <a:r>
              <a:rPr lang="en-US" sz="2000" baseline="30000" dirty="0"/>
              <a:t>2</a:t>
            </a:r>
            <a:r>
              <a:rPr lang="en-US" sz="2000" dirty="0"/>
              <a:t>) time)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sz="2000" dirty="0"/>
              <a:t>If </a:t>
            </a:r>
            <a:r>
              <a:rPr lang="en-US" sz="2000" dirty="0" err="1"/>
              <a:t>z≠z</a:t>
            </a:r>
            <a:r>
              <a:rPr lang="en-US" sz="2000" dirty="0"/>
              <a:t>’ return “NOT EQUAL”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reached here, return “EQUAL”</a:t>
            </a:r>
          </a:p>
          <a:p>
            <a:endParaRPr lang="en-US" sz="2000" u="sng" dirty="0"/>
          </a:p>
          <a:p>
            <a:r>
              <a:rPr lang="en-US" sz="2000" u="sng" dirty="0"/>
              <a:t>Theorem</a:t>
            </a:r>
            <a:r>
              <a:rPr lang="en-US" sz="20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AB = C, then </a:t>
            </a:r>
            <a:r>
              <a:rPr lang="en-US" sz="2000" dirty="0" err="1"/>
              <a:t>Pr</a:t>
            </a:r>
            <a:r>
              <a:rPr lang="en-US" sz="2000" dirty="0"/>
              <a:t>[Algorithm returns “EQUAL] =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AB ≠ C, then </a:t>
            </a:r>
            <a:r>
              <a:rPr lang="en-US" sz="2000" dirty="0" err="1"/>
              <a:t>Pr</a:t>
            </a:r>
            <a:r>
              <a:rPr lang="en-US" sz="2000" dirty="0"/>
              <a:t>[Algorithm returns “”NOT EQUAL”] &gt;0.999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944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28134526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Karger‘s </a:t>
            </a: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Min-Cut </a:t>
            </a: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algorithm</a:t>
            </a:r>
          </a:p>
        </p:txBody>
      </p:sp>
    </p:spTree>
    <p:extLst>
      <p:ext uri="{BB962C8B-B14F-4D97-AF65-F5344CB8AC3E}">
        <p14:creationId xmlns:p14="http://schemas.microsoft.com/office/powerpoint/2010/main" val="11717026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Announcements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endParaRPr lang="de-DE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Midterm: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November 2, during the regular Monday class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Final: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TBA</a:t>
            </a:r>
          </a:p>
          <a:p>
            <a:pPr lvl="0"/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The exams will be take home exams, to be submitted within 3 hours.</a:t>
            </a:r>
          </a:p>
          <a:p>
            <a:pPr lvl="0"/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Please let me know if you have conflicts with other courses.</a:t>
            </a:r>
          </a:p>
        </p:txBody>
      </p:sp>
    </p:spTree>
    <p:extLst>
      <p:ext uri="{BB962C8B-B14F-4D97-AF65-F5344CB8AC3E}">
        <p14:creationId xmlns:p14="http://schemas.microsoft.com/office/powerpoint/2010/main" val="223738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Karger‘s Min-Cut algorithm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A graph G=(V,E)</a:t>
            </a:r>
          </a:p>
          <a:p>
            <a:r>
              <a:rPr lang="en-US" sz="2000" u="sng" dirty="0"/>
              <a:t>Output</a:t>
            </a:r>
            <a:r>
              <a:rPr lang="en-US" sz="2000" dirty="0"/>
              <a:t>: minimum cut in G</a:t>
            </a:r>
          </a:p>
          <a:p>
            <a:endParaRPr lang="en-US" sz="2000" dirty="0"/>
          </a:p>
          <a:p>
            <a:r>
              <a:rPr lang="en-US" sz="2000" dirty="0"/>
              <a:t>A minimum cut in G is a subset of vertices S⊆V such that the number of edges between S and V\S is minimal.</a:t>
            </a:r>
          </a:p>
          <a:p>
            <a:r>
              <a:rPr lang="en-US" sz="2000" dirty="0"/>
              <a:t>Denote the number of edges between S and V\S by E(S,V\S).</a:t>
            </a:r>
          </a:p>
          <a:p>
            <a:endParaRPr lang="en-US" sz="2000" dirty="0"/>
          </a:p>
          <a:p>
            <a:r>
              <a:rPr lang="en-US" sz="2000" dirty="0"/>
              <a:t>You have probably seen the Max-Flow Min-Cut theorem</a:t>
            </a:r>
            <a:br>
              <a:rPr lang="en-US" sz="2000" dirty="0"/>
            </a:br>
            <a:r>
              <a:rPr lang="en-US" sz="2000" dirty="0"/>
              <a:t>and a Max-Flow algorithm. </a:t>
            </a:r>
          </a:p>
          <a:p>
            <a:endParaRPr lang="en-US" sz="2000" dirty="0"/>
          </a:p>
          <a:p>
            <a:r>
              <a:rPr lang="en-US" sz="2000" dirty="0"/>
              <a:t>Today we’ll see a randomized algorithm for this problem.</a:t>
            </a:r>
          </a:p>
        </p:txBody>
      </p:sp>
    </p:spTree>
    <p:extLst>
      <p:ext uri="{BB962C8B-B14F-4D97-AF65-F5344CB8AC3E}">
        <p14:creationId xmlns:p14="http://schemas.microsoft.com/office/powerpoint/2010/main" val="174987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Karger‘s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A connected graph G=(V,E)</a:t>
            </a:r>
          </a:p>
          <a:p>
            <a:r>
              <a:rPr lang="en-US" sz="2000" u="sng" dirty="0"/>
              <a:t>Output</a:t>
            </a:r>
            <a:r>
              <a:rPr lang="en-US" sz="2000" dirty="0"/>
              <a:t>: Min-Cut(G)</a:t>
            </a:r>
          </a:p>
          <a:p>
            <a:endParaRPr lang="en-US" sz="2000" dirty="0"/>
          </a:p>
          <a:p>
            <a:r>
              <a:rPr lang="en-US" sz="2000" u="sng" dirty="0"/>
              <a:t>Algorithm</a:t>
            </a:r>
            <a:r>
              <a:rPr lang="en-US" sz="2000" dirty="0"/>
              <a:t>:</a:t>
            </a:r>
          </a:p>
          <a:p>
            <a:r>
              <a:rPr lang="en-US" sz="2000" dirty="0"/>
              <a:t>While G has more than 2 vertices do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Choose a random edge </a:t>
            </a:r>
            <a:r>
              <a:rPr lang="en-US" sz="2000" dirty="0" err="1"/>
              <a:t>e∈E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Contract e</a:t>
            </a:r>
          </a:p>
          <a:p>
            <a:r>
              <a:rPr lang="en-US" sz="2000" dirty="0"/>
              <a:t>Return the partition corresponding to the two remaining </a:t>
            </a:r>
            <a:r>
              <a:rPr lang="en-US" sz="2000" dirty="0" err="1"/>
              <a:t>supernodes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4313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Karger‘s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200" dirty="0"/>
              <a:t>Example:</a:t>
            </a:r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r>
              <a:rPr lang="en-US" sz="2200" dirty="0"/>
              <a:t>The partition is S = {</a:t>
            </a:r>
            <a:r>
              <a:rPr lang="en-US" sz="2200" dirty="0" err="1"/>
              <a:t>a,b,c</a:t>
            </a:r>
            <a:r>
              <a:rPr lang="en-US" sz="2200" dirty="0"/>
              <a:t>}  V\S = {</a:t>
            </a:r>
            <a:r>
              <a:rPr lang="en-US" sz="2200" dirty="0" err="1"/>
              <a:t>e,f</a:t>
            </a:r>
            <a:r>
              <a:rPr lang="en-US" sz="2200" dirty="0"/>
              <a:t>}</a:t>
            </a:r>
          </a:p>
          <a:p>
            <a:r>
              <a:rPr lang="en-US" sz="2200" dirty="0"/>
              <a:t>The cut size is E(S, V\S) = 4</a:t>
            </a:r>
          </a:p>
        </p:txBody>
      </p:sp>
      <p:sp>
        <p:nvSpPr>
          <p:cNvPr id="54" name="Arrow: Right 53">
            <a:extLst>
              <a:ext uri="{FF2B5EF4-FFF2-40B4-BE49-F238E27FC236}">
                <a16:creationId xmlns:a16="http://schemas.microsoft.com/office/drawing/2014/main" id="{EAE883D5-2BDB-4441-B174-EC510ED0844B}"/>
              </a:ext>
            </a:extLst>
          </p:cNvPr>
          <p:cNvSpPr/>
          <p:nvPr/>
        </p:nvSpPr>
        <p:spPr>
          <a:xfrm>
            <a:off x="1925720" y="2707594"/>
            <a:ext cx="1208381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a,b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en-CA" dirty="0">
              <a:solidFill>
                <a:schemeClr val="tx1"/>
              </a:solidFill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00AC6100-EC47-4D7D-92DA-F45BD2851385}"/>
              </a:ext>
            </a:extLst>
          </p:cNvPr>
          <p:cNvGrpSpPr/>
          <p:nvPr/>
        </p:nvGrpSpPr>
        <p:grpSpPr>
          <a:xfrm>
            <a:off x="410219" y="2644612"/>
            <a:ext cx="1949637" cy="2667000"/>
            <a:chOff x="884332" y="2560637"/>
            <a:chExt cx="1949637" cy="2667000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F7255D4-59BF-498F-934B-043A6BC9823C}"/>
                </a:ext>
              </a:extLst>
            </p:cNvPr>
            <p:cNvGrpSpPr/>
            <p:nvPr/>
          </p:nvGrpSpPr>
          <p:grpSpPr>
            <a:xfrm>
              <a:off x="884332" y="2560637"/>
              <a:ext cx="1949637" cy="2667000"/>
              <a:chOff x="884332" y="2560637"/>
              <a:chExt cx="1949637" cy="2667000"/>
            </a:xfrm>
          </p:grpSpPr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696CDD91-1304-463E-A696-37D9FD609D3E}"/>
                  </a:ext>
                </a:extLst>
              </p:cNvPr>
              <p:cNvSpPr/>
              <p:nvPr/>
            </p:nvSpPr>
            <p:spPr>
              <a:xfrm>
                <a:off x="1646332" y="25606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a</a:t>
                </a:r>
              </a:p>
            </p:txBody>
          </p:sp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D1DE1FB6-9650-4AC3-A64E-5F95B9EACAFA}"/>
                  </a:ext>
                </a:extLst>
              </p:cNvPr>
              <p:cNvCxnSpPr>
                <a:stCxn id="4" idx="5"/>
                <a:endCxn id="7" idx="1"/>
              </p:cNvCxnSpPr>
              <p:nvPr/>
            </p:nvCxnSpPr>
            <p:spPr>
              <a:xfrm>
                <a:off x="1906495" y="2820800"/>
                <a:ext cx="6226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13B09CE8-FED6-4877-A20A-1EBD7E56262E}"/>
                  </a:ext>
                </a:extLst>
              </p:cNvPr>
              <p:cNvSpPr/>
              <p:nvPr/>
            </p:nvSpPr>
            <p:spPr>
              <a:xfrm>
                <a:off x="884332" y="36274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b</a:t>
                </a: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5ABE0B01-D6D2-4565-BBAB-1A71A9BD041B}"/>
                  </a:ext>
                </a:extLst>
              </p:cNvPr>
              <p:cNvSpPr/>
              <p:nvPr/>
            </p:nvSpPr>
            <p:spPr>
              <a:xfrm>
                <a:off x="2484532" y="36274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5230FBE-7F78-4C94-95A5-A1D024A9868E}"/>
                  </a:ext>
                </a:extLst>
              </p:cNvPr>
              <p:cNvSpPr/>
              <p:nvPr/>
            </p:nvSpPr>
            <p:spPr>
              <a:xfrm>
                <a:off x="1646332" y="49228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e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98919B4C-5456-400D-A5B7-73187C6AD86E}"/>
                  </a:ext>
                </a:extLst>
              </p:cNvPr>
              <p:cNvSpPr/>
              <p:nvPr/>
            </p:nvSpPr>
            <p:spPr>
              <a:xfrm>
                <a:off x="2529169" y="4534112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f</a:t>
                </a: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8BF45549-CEA5-4FEF-B482-EA4CF47A2952}"/>
                  </a:ext>
                </a:extLst>
              </p:cNvPr>
              <p:cNvCxnSpPr>
                <a:stCxn id="4" idx="3"/>
                <a:endCxn id="6" idx="7"/>
              </p:cNvCxnSpPr>
              <p:nvPr/>
            </p:nvCxnSpPr>
            <p:spPr>
              <a:xfrm flipH="1">
                <a:off x="1144495" y="2820800"/>
                <a:ext cx="546474" cy="85127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CBBE34F1-96D5-46CF-A6FB-F0090B5018CA}"/>
                  </a:ext>
                </a:extLst>
              </p:cNvPr>
              <p:cNvCxnSpPr>
                <a:stCxn id="7" idx="5"/>
                <a:endCxn id="10" idx="0"/>
              </p:cNvCxnSpPr>
              <p:nvPr/>
            </p:nvCxnSpPr>
            <p:spPr>
              <a:xfrm flipH="1">
                <a:off x="2681569" y="3887600"/>
                <a:ext cx="63126" cy="6465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24713F36-778C-4BE5-A67C-92A172385BF8}"/>
                  </a:ext>
                </a:extLst>
              </p:cNvPr>
              <p:cNvCxnSpPr>
                <a:stCxn id="6" idx="6"/>
                <a:endCxn id="7" idx="2"/>
              </p:cNvCxnSpPr>
              <p:nvPr/>
            </p:nvCxnSpPr>
            <p:spPr>
              <a:xfrm>
                <a:off x="1189132" y="3779837"/>
                <a:ext cx="1295400" cy="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F221DD56-6F6B-4C04-B98D-ECF4C7547347}"/>
                  </a:ext>
                </a:extLst>
              </p:cNvPr>
              <p:cNvCxnSpPr>
                <a:stCxn id="6" idx="4"/>
                <a:endCxn id="9" idx="1"/>
              </p:cNvCxnSpPr>
              <p:nvPr/>
            </p:nvCxnSpPr>
            <p:spPr>
              <a:xfrm>
                <a:off x="1036732" y="3932237"/>
                <a:ext cx="654237" cy="10352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17DEEC9D-CF52-47E6-B320-AB7F9830E307}"/>
                  </a:ext>
                </a:extLst>
              </p:cNvPr>
              <p:cNvCxnSpPr>
                <a:stCxn id="10" idx="2"/>
                <a:endCxn id="9" idx="6"/>
              </p:cNvCxnSpPr>
              <p:nvPr/>
            </p:nvCxnSpPr>
            <p:spPr>
              <a:xfrm flipH="1">
                <a:off x="1951132" y="4686512"/>
                <a:ext cx="578037" cy="38872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CFFEFAC0-20F9-4F13-A69B-C89B82D7A394}"/>
                  </a:ext>
                </a:extLst>
              </p:cNvPr>
              <p:cNvCxnSpPr>
                <a:stCxn id="4" idx="4"/>
                <a:endCxn id="9" idx="0"/>
              </p:cNvCxnSpPr>
              <p:nvPr/>
            </p:nvCxnSpPr>
            <p:spPr>
              <a:xfrm>
                <a:off x="1798732" y="2865437"/>
                <a:ext cx="0" cy="205740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A29B7FF6-D2A4-4615-9D12-37F1F7BE1508}"/>
                </a:ext>
              </a:extLst>
            </p:cNvPr>
            <p:cNvCxnSpPr>
              <a:cxnSpLocks/>
              <a:stCxn id="6" idx="5"/>
              <a:endCxn id="10" idx="1"/>
            </p:cNvCxnSpPr>
            <p:nvPr/>
          </p:nvCxnSpPr>
          <p:spPr>
            <a:xfrm>
              <a:off x="1144495" y="3887600"/>
              <a:ext cx="1429311" cy="691149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D3EB1D15-0205-4357-B831-C77FFBAB88A6}"/>
              </a:ext>
            </a:extLst>
          </p:cNvPr>
          <p:cNvGrpSpPr/>
          <p:nvPr/>
        </p:nvGrpSpPr>
        <p:grpSpPr>
          <a:xfrm>
            <a:off x="3352486" y="2224803"/>
            <a:ext cx="1006982" cy="3125351"/>
            <a:chOff x="4347148" y="2095749"/>
            <a:chExt cx="1006982" cy="3125351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1681F0D1-2C9C-4B34-B9B9-E304244238A5}"/>
                </a:ext>
              </a:extLst>
            </p:cNvPr>
            <p:cNvGrpSpPr/>
            <p:nvPr/>
          </p:nvGrpSpPr>
          <p:grpSpPr>
            <a:xfrm>
              <a:off x="4347148" y="2095749"/>
              <a:ext cx="1006982" cy="3125351"/>
              <a:chOff x="1646331" y="2102286"/>
              <a:chExt cx="1006982" cy="3125351"/>
            </a:xfrm>
          </p:grpSpPr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79DCBF8E-59F7-422E-B634-20CCBA48D1BA}"/>
                  </a:ext>
                </a:extLst>
              </p:cNvPr>
              <p:cNvSpPr/>
              <p:nvPr/>
            </p:nvSpPr>
            <p:spPr>
              <a:xfrm>
                <a:off x="1646331" y="2102286"/>
                <a:ext cx="763151" cy="763151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ab</a:t>
                </a:r>
              </a:p>
            </p:txBody>
          </p:sp>
          <p:cxnSp>
            <p:nvCxnSpPr>
              <p:cNvPr id="43" name="Straight Arrow Connector 42">
                <a:extLst>
                  <a:ext uri="{FF2B5EF4-FFF2-40B4-BE49-F238E27FC236}">
                    <a16:creationId xmlns:a16="http://schemas.microsoft.com/office/drawing/2014/main" id="{B597AB58-DD66-4148-AA02-611384747B3C}"/>
                  </a:ext>
                </a:extLst>
              </p:cNvPr>
              <p:cNvCxnSpPr>
                <a:cxnSpLocks/>
                <a:stCxn id="42" idx="5"/>
                <a:endCxn id="45" idx="1"/>
              </p:cNvCxnSpPr>
              <p:nvPr/>
            </p:nvCxnSpPr>
            <p:spPr>
              <a:xfrm>
                <a:off x="2297721" y="2753676"/>
                <a:ext cx="95429" cy="92663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E76643A8-6EA9-49F7-8415-903D3EA04DB9}"/>
                  </a:ext>
                </a:extLst>
              </p:cNvPr>
              <p:cNvSpPr/>
              <p:nvPr/>
            </p:nvSpPr>
            <p:spPr>
              <a:xfrm>
                <a:off x="2348513" y="3635674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BD692355-45E3-4A05-A3AB-28F7C7F77487}"/>
                  </a:ext>
                </a:extLst>
              </p:cNvPr>
              <p:cNvSpPr/>
              <p:nvPr/>
            </p:nvSpPr>
            <p:spPr>
              <a:xfrm>
                <a:off x="1646332" y="4922837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e</a:t>
                </a:r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8D74B1E7-78E4-4AE3-9F04-C818F8A039BA}"/>
                  </a:ext>
                </a:extLst>
              </p:cNvPr>
              <p:cNvSpPr/>
              <p:nvPr/>
            </p:nvSpPr>
            <p:spPr>
              <a:xfrm>
                <a:off x="2294859" y="4558312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f</a:t>
                </a:r>
              </a:p>
            </p:txBody>
          </p:sp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6CEFB2C3-CB8E-4E46-B04E-B6001930C77A}"/>
                  </a:ext>
                </a:extLst>
              </p:cNvPr>
              <p:cNvCxnSpPr>
                <a:cxnSpLocks/>
                <a:stCxn id="45" idx="4"/>
                <a:endCxn id="47" idx="0"/>
              </p:cNvCxnSpPr>
              <p:nvPr/>
            </p:nvCxnSpPr>
            <p:spPr>
              <a:xfrm flipH="1">
                <a:off x="2447259" y="3940474"/>
                <a:ext cx="53654" cy="617838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BF09F4CD-A386-4756-A562-29871C9914D9}"/>
                  </a:ext>
                </a:extLst>
              </p:cNvPr>
              <p:cNvCxnSpPr>
                <a:cxnSpLocks/>
                <a:stCxn id="42" idx="6"/>
                <a:endCxn id="45" idx="7"/>
              </p:cNvCxnSpPr>
              <p:nvPr/>
            </p:nvCxnSpPr>
            <p:spPr>
              <a:xfrm>
                <a:off x="2409482" y="2483862"/>
                <a:ext cx="199194" cy="1196449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957582EA-1B3F-4F48-B157-DDBCA70663BB}"/>
                  </a:ext>
                </a:extLst>
              </p:cNvPr>
              <p:cNvCxnSpPr>
                <a:cxnSpLocks/>
                <a:stCxn id="42" idx="2"/>
                <a:endCxn id="46" idx="1"/>
              </p:cNvCxnSpPr>
              <p:nvPr/>
            </p:nvCxnSpPr>
            <p:spPr>
              <a:xfrm>
                <a:off x="1646331" y="2483862"/>
                <a:ext cx="44638" cy="248361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>
                <a:extLst>
                  <a:ext uri="{FF2B5EF4-FFF2-40B4-BE49-F238E27FC236}">
                    <a16:creationId xmlns:a16="http://schemas.microsoft.com/office/drawing/2014/main" id="{DC875636-0CEB-41AF-A516-F3CDEC26652A}"/>
                  </a:ext>
                </a:extLst>
              </p:cNvPr>
              <p:cNvCxnSpPr>
                <a:stCxn id="47" idx="2"/>
                <a:endCxn id="46" idx="6"/>
              </p:cNvCxnSpPr>
              <p:nvPr/>
            </p:nvCxnSpPr>
            <p:spPr>
              <a:xfrm flipH="1">
                <a:off x="1951132" y="4710712"/>
                <a:ext cx="343727" cy="364525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CC0FF369-963B-4109-9224-FC708198B3DA}"/>
                  </a:ext>
                </a:extLst>
              </p:cNvPr>
              <p:cNvCxnSpPr>
                <a:cxnSpLocks/>
                <a:stCxn id="42" idx="3"/>
                <a:endCxn id="46" idx="0"/>
              </p:cNvCxnSpPr>
              <p:nvPr/>
            </p:nvCxnSpPr>
            <p:spPr>
              <a:xfrm>
                <a:off x="1758092" y="2753676"/>
                <a:ext cx="40640" cy="216916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06F7C479-BFA5-46C2-B0A6-1C61328E59EE}"/>
                </a:ext>
              </a:extLst>
            </p:cNvPr>
            <p:cNvCxnSpPr>
              <a:cxnSpLocks/>
              <a:stCxn id="42" idx="4"/>
              <a:endCxn id="47" idx="1"/>
            </p:cNvCxnSpPr>
            <p:nvPr/>
          </p:nvCxnSpPr>
          <p:spPr>
            <a:xfrm>
              <a:off x="4728724" y="2858900"/>
              <a:ext cx="311589" cy="173751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F335B4BB-12F1-4AAF-B835-82C88BFD46F5}"/>
              </a:ext>
            </a:extLst>
          </p:cNvPr>
          <p:cNvSpPr/>
          <p:nvPr/>
        </p:nvSpPr>
        <p:spPr>
          <a:xfrm>
            <a:off x="4427333" y="2707594"/>
            <a:ext cx="1208381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e,f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en-CA" dirty="0">
              <a:solidFill>
                <a:schemeClr val="tx1"/>
              </a:solidFill>
            </a:endParaRP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509CA25-95FE-4578-BB69-0C78186B4F96}"/>
              </a:ext>
            </a:extLst>
          </p:cNvPr>
          <p:cNvGrpSpPr/>
          <p:nvPr/>
        </p:nvGrpSpPr>
        <p:grpSpPr>
          <a:xfrm>
            <a:off x="5704899" y="2096701"/>
            <a:ext cx="1308708" cy="3612113"/>
            <a:chOff x="4137204" y="2158491"/>
            <a:chExt cx="1308708" cy="3612113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04E739A8-7037-4C4D-AA39-0D32168903AD}"/>
                </a:ext>
              </a:extLst>
            </p:cNvPr>
            <p:cNvGrpSpPr/>
            <p:nvPr/>
          </p:nvGrpSpPr>
          <p:grpSpPr>
            <a:xfrm>
              <a:off x="4137204" y="2158491"/>
              <a:ext cx="1308708" cy="3612113"/>
              <a:chOff x="1436387" y="2165028"/>
              <a:chExt cx="1308708" cy="3612113"/>
            </a:xfrm>
          </p:grpSpPr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904E444D-F32E-438B-A83E-FFE2EDEC3102}"/>
                  </a:ext>
                </a:extLst>
              </p:cNvPr>
              <p:cNvSpPr/>
              <p:nvPr/>
            </p:nvSpPr>
            <p:spPr>
              <a:xfrm>
                <a:off x="1646331" y="2165028"/>
                <a:ext cx="700409" cy="700409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ab</a:t>
                </a:r>
              </a:p>
            </p:txBody>
          </p:sp>
          <p:cxnSp>
            <p:nvCxnSpPr>
              <p:cNvPr id="78" name="Straight Arrow Connector 77">
                <a:extLst>
                  <a:ext uri="{FF2B5EF4-FFF2-40B4-BE49-F238E27FC236}">
                    <a16:creationId xmlns:a16="http://schemas.microsoft.com/office/drawing/2014/main" id="{F3F2F33F-25B4-4271-B6E2-0ED1B4F3231D}"/>
                  </a:ext>
                </a:extLst>
              </p:cNvPr>
              <p:cNvCxnSpPr>
                <a:cxnSpLocks/>
                <a:stCxn id="77" idx="5"/>
                <a:endCxn id="81" idx="0"/>
              </p:cNvCxnSpPr>
              <p:nvPr/>
            </p:nvCxnSpPr>
            <p:spPr>
              <a:xfrm>
                <a:off x="2244167" y="2762864"/>
                <a:ext cx="300874" cy="133014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ECC3173D-05BF-456F-A252-A88CD85E9D6D}"/>
                  </a:ext>
                </a:extLst>
              </p:cNvPr>
              <p:cNvSpPr/>
              <p:nvPr/>
            </p:nvSpPr>
            <p:spPr>
              <a:xfrm>
                <a:off x="1436387" y="5058701"/>
                <a:ext cx="718440" cy="71844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 err="1"/>
                  <a:t>ef</a:t>
                </a:r>
                <a:endParaRPr lang="en-US" dirty="0"/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C1858712-B6DC-4446-AAF8-48B0F0B9D70C}"/>
                  </a:ext>
                </a:extLst>
              </p:cNvPr>
              <p:cNvSpPr/>
              <p:nvPr/>
            </p:nvSpPr>
            <p:spPr>
              <a:xfrm>
                <a:off x="2344987" y="4093007"/>
                <a:ext cx="400108" cy="320133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en-US" dirty="0"/>
                  <a:t>c</a:t>
                </a:r>
              </a:p>
            </p:txBody>
          </p:sp>
          <p:cxnSp>
            <p:nvCxnSpPr>
              <p:cNvPr id="83" name="Straight Arrow Connector 82">
                <a:extLst>
                  <a:ext uri="{FF2B5EF4-FFF2-40B4-BE49-F238E27FC236}">
                    <a16:creationId xmlns:a16="http://schemas.microsoft.com/office/drawing/2014/main" id="{F662CCF2-5AEE-4FF3-AFB7-52742B0ACAD1}"/>
                  </a:ext>
                </a:extLst>
              </p:cNvPr>
              <p:cNvCxnSpPr>
                <a:cxnSpLocks/>
                <a:stCxn id="77" idx="6"/>
                <a:endCxn id="81" idx="7"/>
              </p:cNvCxnSpPr>
              <p:nvPr/>
            </p:nvCxnSpPr>
            <p:spPr>
              <a:xfrm>
                <a:off x="2346740" y="2515233"/>
                <a:ext cx="339761" cy="1624656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31823281-D8CD-4ECF-988B-68BBE66FC661}"/>
                  </a:ext>
                </a:extLst>
              </p:cNvPr>
              <p:cNvCxnSpPr>
                <a:cxnSpLocks/>
                <a:stCxn id="77" idx="2"/>
                <a:endCxn id="80" idx="1"/>
              </p:cNvCxnSpPr>
              <p:nvPr/>
            </p:nvCxnSpPr>
            <p:spPr>
              <a:xfrm flipH="1">
                <a:off x="1541600" y="2515233"/>
                <a:ext cx="104731" cy="264868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A945972B-BC66-45D5-B5B7-7C5C9F463B08}"/>
                  </a:ext>
                </a:extLst>
              </p:cNvPr>
              <p:cNvCxnSpPr>
                <a:cxnSpLocks/>
                <a:stCxn id="81" idx="3"/>
                <a:endCxn id="80" idx="6"/>
              </p:cNvCxnSpPr>
              <p:nvPr/>
            </p:nvCxnSpPr>
            <p:spPr>
              <a:xfrm flipH="1">
                <a:off x="2154827" y="4366258"/>
                <a:ext cx="248754" cy="105166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745C7990-E6FF-4205-AC53-906C7289FA97}"/>
                  </a:ext>
                </a:extLst>
              </p:cNvPr>
              <p:cNvCxnSpPr>
                <a:cxnSpLocks/>
                <a:stCxn id="77" idx="3"/>
                <a:endCxn id="80" idx="0"/>
              </p:cNvCxnSpPr>
              <p:nvPr/>
            </p:nvCxnSpPr>
            <p:spPr>
              <a:xfrm>
                <a:off x="1748904" y="2762864"/>
                <a:ext cx="46703" cy="229583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7F21A94A-7DAD-43C3-8F66-BD7B5392773F}"/>
                </a:ext>
              </a:extLst>
            </p:cNvPr>
            <p:cNvCxnSpPr>
              <a:cxnSpLocks/>
              <a:stCxn id="77" idx="4"/>
              <a:endCxn id="80" idx="7"/>
            </p:cNvCxnSpPr>
            <p:nvPr/>
          </p:nvCxnSpPr>
          <p:spPr>
            <a:xfrm>
              <a:off x="4697353" y="2858900"/>
              <a:ext cx="53078" cy="2298477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Arrow: Right 104">
            <a:extLst>
              <a:ext uri="{FF2B5EF4-FFF2-40B4-BE49-F238E27FC236}">
                <a16:creationId xmlns:a16="http://schemas.microsoft.com/office/drawing/2014/main" id="{7D3E7712-EC90-412D-8473-8E6E38E7622A}"/>
              </a:ext>
            </a:extLst>
          </p:cNvPr>
          <p:cNvSpPr/>
          <p:nvPr/>
        </p:nvSpPr>
        <p:spPr>
          <a:xfrm>
            <a:off x="7085460" y="2707594"/>
            <a:ext cx="1208381" cy="80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ab,c</a:t>
            </a:r>
            <a:r>
              <a:rPr lang="en-US" dirty="0">
                <a:solidFill>
                  <a:schemeClr val="tx1"/>
                </a:solidFill>
              </a:rPr>
              <a:t>)</a:t>
            </a:r>
            <a:endParaRPr lang="en-CA" dirty="0">
              <a:solidFill>
                <a:schemeClr val="tx1"/>
              </a:solidFill>
            </a:endParaRPr>
          </a:p>
        </p:txBody>
      </p: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4181458F-E26B-4389-ABB5-7802EFA3A7B8}"/>
              </a:ext>
            </a:extLst>
          </p:cNvPr>
          <p:cNvGrpSpPr/>
          <p:nvPr/>
        </p:nvGrpSpPr>
        <p:grpSpPr>
          <a:xfrm>
            <a:off x="8521315" y="2160658"/>
            <a:ext cx="1135231" cy="3563549"/>
            <a:chOff x="1646334" y="2323742"/>
            <a:chExt cx="988105" cy="3101710"/>
          </a:xfrm>
        </p:grpSpPr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922041C4-CD99-478F-92E8-ABB207207579}"/>
                </a:ext>
              </a:extLst>
            </p:cNvPr>
            <p:cNvSpPr/>
            <p:nvPr/>
          </p:nvSpPr>
          <p:spPr>
            <a:xfrm>
              <a:off x="1646334" y="2323742"/>
              <a:ext cx="773725" cy="696405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n-US" dirty="0" err="1"/>
                <a:t>abc</a:t>
              </a:r>
              <a:endParaRPr lang="en-US" dirty="0"/>
            </a:p>
          </p:txBody>
        </p:sp>
        <p:cxnSp>
          <p:nvCxnSpPr>
            <p:cNvPr id="131" name="Straight Arrow Connector 130">
              <a:extLst>
                <a:ext uri="{FF2B5EF4-FFF2-40B4-BE49-F238E27FC236}">
                  <a16:creationId xmlns:a16="http://schemas.microsoft.com/office/drawing/2014/main" id="{6C7B1186-3E7A-4856-BC4A-4B81C10687E6}"/>
                </a:ext>
              </a:extLst>
            </p:cNvPr>
            <p:cNvCxnSpPr>
              <a:cxnSpLocks/>
              <a:stCxn id="130" idx="5"/>
              <a:endCxn id="133" idx="0"/>
            </p:cNvCxnSpPr>
            <p:nvPr/>
          </p:nvCxnSpPr>
          <p:spPr>
            <a:xfrm flipH="1">
              <a:off x="2194267" y="2918160"/>
              <a:ext cx="112482" cy="1663263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8F4B5150-8968-47B2-8FAD-FEC10F4911BF}"/>
                </a:ext>
              </a:extLst>
            </p:cNvPr>
            <p:cNvSpPr/>
            <p:nvPr/>
          </p:nvSpPr>
          <p:spPr>
            <a:xfrm>
              <a:off x="1754095" y="4581423"/>
              <a:ext cx="880344" cy="844029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n-US" dirty="0" err="1"/>
                <a:t>ef</a:t>
              </a:r>
              <a:endParaRPr lang="en-US" dirty="0"/>
            </a:p>
          </p:txBody>
        </p:sp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91178310-AFDF-4792-A512-8F0383459BAC}"/>
                </a:ext>
              </a:extLst>
            </p:cNvPr>
            <p:cNvCxnSpPr>
              <a:cxnSpLocks/>
              <a:stCxn id="130" idx="6"/>
              <a:endCxn id="133" idx="7"/>
            </p:cNvCxnSpPr>
            <p:nvPr/>
          </p:nvCxnSpPr>
          <p:spPr>
            <a:xfrm>
              <a:off x="2420059" y="2671944"/>
              <a:ext cx="85457" cy="203308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145FD135-8C3D-4FA8-A8E0-1A03D1E66F8F}"/>
                </a:ext>
              </a:extLst>
            </p:cNvPr>
            <p:cNvCxnSpPr>
              <a:cxnSpLocks/>
              <a:stCxn id="130" idx="2"/>
              <a:endCxn id="133" idx="2"/>
            </p:cNvCxnSpPr>
            <p:nvPr/>
          </p:nvCxnSpPr>
          <p:spPr>
            <a:xfrm>
              <a:off x="1646334" y="2671944"/>
              <a:ext cx="107761" cy="2331494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>
              <a:extLst>
                <a:ext uri="{FF2B5EF4-FFF2-40B4-BE49-F238E27FC236}">
                  <a16:creationId xmlns:a16="http://schemas.microsoft.com/office/drawing/2014/main" id="{F8975FE0-A6B7-42CB-B387-2E86736DAB13}"/>
                </a:ext>
              </a:extLst>
            </p:cNvPr>
            <p:cNvCxnSpPr>
              <a:cxnSpLocks/>
              <a:stCxn id="130" idx="4"/>
              <a:endCxn id="133" idx="1"/>
            </p:cNvCxnSpPr>
            <p:nvPr/>
          </p:nvCxnSpPr>
          <p:spPr>
            <a:xfrm flipH="1">
              <a:off x="1883018" y="3020147"/>
              <a:ext cx="150178" cy="1684882"/>
            </a:xfrm>
            <a:prstGeom prst="straightConnector1">
              <a:avLst/>
            </a:prstGeom>
            <a:ln w="28575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9128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72" grpId="0" animBg="1"/>
      <p:bldP spid="10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Karger‘s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A connected graph G=(V,E)</a:t>
            </a:r>
          </a:p>
          <a:p>
            <a:r>
              <a:rPr lang="en-US" sz="2000" u="sng" dirty="0"/>
              <a:t>Output</a:t>
            </a:r>
            <a:r>
              <a:rPr lang="en-US" sz="2000" dirty="0"/>
              <a:t>: Min-Cut(G)</a:t>
            </a:r>
          </a:p>
          <a:p>
            <a:endParaRPr lang="en-US" sz="2000" dirty="0"/>
          </a:p>
          <a:p>
            <a:r>
              <a:rPr lang="en-US" sz="2000" u="sng" dirty="0"/>
              <a:t>Algorithm</a:t>
            </a:r>
            <a:r>
              <a:rPr lang="en-US" sz="2000" dirty="0"/>
              <a:t>:</a:t>
            </a:r>
          </a:p>
          <a:p>
            <a:r>
              <a:rPr lang="en-US" sz="2000" dirty="0"/>
              <a:t>While G has more than 2 vertices do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Choose a random edge </a:t>
            </a:r>
            <a:r>
              <a:rPr lang="en-US" sz="2000" dirty="0" err="1"/>
              <a:t>e∈E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Contract e</a:t>
            </a:r>
          </a:p>
          <a:p>
            <a:r>
              <a:rPr lang="en-US" sz="2000" dirty="0"/>
              <a:t>Return the partition corresponding to the two remaining </a:t>
            </a:r>
            <a:r>
              <a:rPr lang="en-US" sz="2000" dirty="0" err="1"/>
              <a:t>supernodes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98857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Karger‘s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Algorithm</a:t>
            </a:r>
            <a:r>
              <a:rPr lang="en-US" sz="2000" dirty="0"/>
              <a:t>:</a:t>
            </a:r>
          </a:p>
          <a:p>
            <a:r>
              <a:rPr lang="en-US" sz="2000" dirty="0"/>
              <a:t>While G has more than 2 vertices do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Choose a random edge </a:t>
            </a:r>
            <a:r>
              <a:rPr lang="en-US" sz="2000" dirty="0" err="1"/>
              <a:t>e∈E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Contract e</a:t>
            </a:r>
          </a:p>
          <a:p>
            <a:r>
              <a:rPr lang="en-US" sz="2000" dirty="0"/>
              <a:t>Return the partition corresponding to the two remaining </a:t>
            </a:r>
            <a:r>
              <a:rPr lang="en-US" sz="2000" dirty="0" err="1"/>
              <a:t>supernodes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sz="2000" u="sng" dirty="0"/>
              <a:t>Theorem</a:t>
            </a:r>
            <a:r>
              <a:rPr lang="en-US" sz="2000" dirty="0"/>
              <a:t>: Let (S, V\S) be a partition corresponding to the minimum cut in G.</a:t>
            </a:r>
          </a:p>
          <a:p>
            <a:r>
              <a:rPr lang="en-US" sz="2000" dirty="0"/>
              <a:t>Then </a:t>
            </a:r>
            <a:r>
              <a:rPr lang="en-US" sz="2000" dirty="0" err="1"/>
              <a:t>Pr</a:t>
            </a:r>
            <a:r>
              <a:rPr lang="en-US" sz="2000" dirty="0"/>
              <a:t>[algorithm returns this partition] &gt;= 2/(n</a:t>
            </a:r>
            <a:r>
              <a:rPr lang="en-US" sz="2000" baseline="30000" dirty="0"/>
              <a:t>2</a:t>
            </a:r>
            <a:r>
              <a:rPr lang="en-US" sz="2000" dirty="0"/>
              <a:t>-n)</a:t>
            </a:r>
          </a:p>
          <a:p>
            <a:endParaRPr lang="en-US" sz="2000" dirty="0"/>
          </a:p>
          <a:p>
            <a:r>
              <a:rPr lang="en-US" sz="2000" u="sng" dirty="0"/>
              <a:t>Therefore</a:t>
            </a:r>
            <a:r>
              <a:rPr lang="en-US" sz="2000" dirty="0"/>
              <a:t>, by repeating the algorithm O(n</a:t>
            </a:r>
            <a:r>
              <a:rPr lang="en-US" sz="2000" baseline="30000" dirty="0"/>
              <a:t>2</a:t>
            </a:r>
            <a:r>
              <a:rPr lang="en-US" sz="2000" dirty="0"/>
              <a:t>) times and taking the best solution we can find min-cut(G)</a:t>
            </a: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BCE3D3BF-75C2-4038-8507-6C6C04D33D47}"/>
              </a:ext>
            </a:extLst>
          </p:cNvPr>
          <p:cNvSpPr/>
          <p:nvPr/>
        </p:nvSpPr>
        <p:spPr>
          <a:xfrm>
            <a:off x="6185670" y="2252547"/>
            <a:ext cx="3531795" cy="126008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What is the total runtime of the algorithm?</a:t>
            </a:r>
          </a:p>
        </p:txBody>
      </p:sp>
    </p:spTree>
    <p:extLst>
      <p:ext uri="{BB962C8B-B14F-4D97-AF65-F5344CB8AC3E}">
        <p14:creationId xmlns:p14="http://schemas.microsoft.com/office/powerpoint/2010/main" val="1789695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Karger‘s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r>
                  <a:rPr lang="en-US" sz="2000" u="sng" dirty="0"/>
                  <a:t>Theorem</a:t>
                </a:r>
                <a:r>
                  <a:rPr lang="en-US" sz="2000" dirty="0"/>
                  <a:t>: Let (S, V\S) be a partition corresponding to the minimum cut in G.</a:t>
                </a:r>
              </a:p>
              <a:p>
                <a:r>
                  <a:rPr lang="en-US" sz="2000" dirty="0"/>
                  <a:t>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𝑎𝑙𝑔𝑜𝑟𝑖𝑡h𝑚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𝑟𝑒𝑡𝑢𝑟𝑛𝑠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𝑡h𝑖𝑠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𝑝𝑎𝑟𝑡𝑖𝑡𝑖𝑜𝑛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endParaRPr lang="en-US" sz="2000" dirty="0"/>
              </a:p>
              <a:p>
                <a:r>
                  <a:rPr lang="en-US" sz="2000" u="sng" dirty="0"/>
                  <a:t>Proof:</a:t>
                </a:r>
                <a:r>
                  <a:rPr lang="en-US" sz="2000" dirty="0"/>
                  <a:t> Let C = E(S, V\S) be the edges in this min-cut.</a:t>
                </a:r>
              </a:p>
              <a:p>
                <a:r>
                  <a:rPr lang="en-US" sz="2000" u="sng" dirty="0"/>
                  <a:t>Observation 1:</a:t>
                </a:r>
                <a:r>
                  <a:rPr lang="en-US" sz="2000" dirty="0"/>
                  <a:t> If the algorithm never chooses an edge in C,</a:t>
                </a:r>
                <a:br>
                  <a:rPr lang="en-US" sz="2000" dirty="0"/>
                </a:br>
                <a:r>
                  <a:rPr lang="en-US" sz="2000" dirty="0"/>
                  <a:t>		then it returns (S, V\S)</a:t>
                </a: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1" smtClean="0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𝑓𝑖𝑟𝑠𝑡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𝑒𝑑𝑔𝑒𝑠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𝑛𝑜𝑡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=1 −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u="sng" dirty="0"/>
                  <a:t>Observation 2:</a:t>
                </a:r>
                <a:r>
                  <a:rPr lang="en-US" sz="2000" dirty="0"/>
                  <a:t> |C| &lt;= min-deg(G)</a:t>
                </a:r>
              </a:p>
              <a:p>
                <a:r>
                  <a:rPr lang="en-US" sz="2000" u="sng" dirty="0"/>
                  <a:t>Observation 3:</a:t>
                </a:r>
                <a:r>
                  <a:rPr lang="en-US" sz="2000" dirty="0"/>
                  <a:t> |E| &gt;= min-deg(G)*n/2</a:t>
                </a: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𝑓𝑖𝑟𝑠𝑡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𝑛𝑜𝑡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=1 −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1 −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deg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 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</m:d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b="-601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8050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Karger‘s Min-Cut algorithm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r>
                  <a:rPr lang="en-US" sz="2000" u="sng" dirty="0"/>
                  <a:t>Theorem</a:t>
                </a:r>
                <a:r>
                  <a:rPr lang="en-US" sz="2000" dirty="0"/>
                  <a:t>: Let (S, V\S) be a partition corresponding to the minimum cut in G.</a:t>
                </a:r>
              </a:p>
              <a:p>
                <a:r>
                  <a:rPr lang="en-US" sz="2000" dirty="0"/>
                  <a:t>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𝑎𝑙𝑔𝑜𝑟𝑖𝑡h𝑚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𝑟𝑒𝑡𝑢𝑟𝑛𝑠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𝑡h𝑖𝑠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𝑝𝑎𝑟𝑡𝑖𝑡𝑖𝑜𝑛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endParaRPr lang="en-US" sz="2000" dirty="0"/>
              </a:p>
              <a:p>
                <a:r>
                  <a:rPr lang="en-US" sz="2000" u="sng" dirty="0"/>
                  <a:t>Proof:</a:t>
                </a:r>
                <a:r>
                  <a:rPr lang="en-US" sz="2000" dirty="0"/>
                  <a:t> Thus far we showed that </a:t>
                </a:r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𝑓𝑖𝑟𝑠𝑡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𝑛𝑜𝑡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=1 −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d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1 −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deg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 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</m:d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pPr algn="l"/>
                <a:r>
                  <a:rPr lang="en-US" sz="2000" dirty="0"/>
                  <a:t>After contracting the first edge, we get a graph on n-1 vertices</a:t>
                </a:r>
              </a:p>
              <a:p>
                <a:pPr algn="l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𝑠𝑒𝑐𝑜𝑛𝑑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𝑛𝑜𝑡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1 </m:t>
                    </m:r>
                    <m:r>
                      <a:rPr lang="en-US" sz="200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deg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⁡(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) 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𝑚𝑖𝑛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deg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𝐺</m:t>
                                    </m:r>
                                  </m:e>
                                  <m:sup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</m:e>
                            </m:d>
                          </m:e>
                        </m:func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/2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=1−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sz="2000" dirty="0"/>
                  <a:t>.</a:t>
                </a:r>
              </a:p>
              <a:p>
                <a:pPr algn="l"/>
                <a:r>
                  <a:rPr lang="en-US" sz="2000" dirty="0"/>
                  <a:t>…and so on. Therefore, </a:t>
                </a:r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𝑡h𝑒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𝑎𝑙𝑔𝑜𝑟𝑖𝑡h𝑚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𝑐h𝑜𝑜𝑠𝑒𝑠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𝑛𝑜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𝑒𝑑𝑔𝑒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𝑓𝑟𝑜𝑚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  <m:r>
                      <m:rPr>
                        <m:nor/>
                      </m:rPr>
                      <a:rPr lang="en-US" sz="2000" dirty="0"/>
                      <m:t> 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r>
                      <m:rPr>
                        <m:nor/>
                      </m:rPr>
                      <a:rPr lang="en-US" sz="2000" dirty="0"/>
                      <m:t>.</m:t>
                    </m:r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−4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⋯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endParaRPr lang="en-US" sz="2000" dirty="0"/>
              </a:p>
              <a:p>
                <a:pPr algn="l"/>
                <a:endParaRPr lang="en-US" sz="2000" dirty="0"/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b="-486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4696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433737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today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 sample of (simple) randomized algorithms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Approximating </a:t>
            </a:r>
            <a:r>
              <a:rPr lang="el-GR" sz="22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[Markov chain Monte Carlo method]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Verifying matrix multiplication [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Freivalds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’ algorithm]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 randomized algorithm for Min-cut [Karger’s algorithm]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A randomized algorithm for computing </a:t>
            </a:r>
            <a:r>
              <a:rPr lang="el-GR" sz="60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732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 randomized algorithm for computing 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Goal</a:t>
            </a:r>
            <a:r>
              <a:rPr lang="en-US" sz="2000" dirty="0"/>
              <a:t>: Write an algorithm that prints </a:t>
            </a:r>
            <a:r>
              <a:rPr lang="el-GR" sz="2000" dirty="0"/>
              <a:t>π</a:t>
            </a:r>
            <a:r>
              <a:rPr lang="en-US" sz="2000" dirty="0"/>
              <a:t> up to 10 decimal digits</a:t>
            </a:r>
          </a:p>
          <a:p>
            <a:r>
              <a:rPr lang="en-US" sz="2000" u="sng" dirty="0"/>
              <a:t>Equivalently</a:t>
            </a:r>
            <a:r>
              <a:rPr lang="en-US" sz="2000" dirty="0"/>
              <a:t>: Compute the area of a unit disk up to 10 decimal digits.</a:t>
            </a:r>
          </a:p>
          <a:p>
            <a:r>
              <a:rPr lang="en-US" sz="2000" u="sng" dirty="0"/>
              <a:t>Fact</a:t>
            </a:r>
            <a:r>
              <a:rPr lang="en-US" sz="2000" dirty="0"/>
              <a:t>: the area of a unit disc = </a:t>
            </a:r>
            <a:r>
              <a:rPr lang="el-GR" sz="2000" dirty="0"/>
              <a:t>π</a:t>
            </a:r>
            <a:endParaRPr lang="en-US" sz="2000" dirty="0"/>
          </a:p>
          <a:p>
            <a:endParaRPr lang="en-US" sz="2000" dirty="0"/>
          </a:p>
          <a:p>
            <a:r>
              <a:rPr lang="en-US" sz="2000" u="sng" dirty="0"/>
              <a:t>Idea</a:t>
            </a:r>
            <a:r>
              <a:rPr lang="en-US" sz="2000" dirty="0"/>
              <a:t>: Estimate p</a:t>
            </a:r>
            <a:r>
              <a:rPr lang="en-US" sz="2000" baseline="-25000" dirty="0"/>
              <a:t>0</a:t>
            </a:r>
            <a:r>
              <a:rPr lang="en-US" sz="2000" dirty="0"/>
              <a:t> = </a:t>
            </a:r>
            <a:r>
              <a:rPr lang="en-US" sz="2000" dirty="0" err="1"/>
              <a:t>Pr</a:t>
            </a:r>
            <a:r>
              <a:rPr lang="en-US" sz="2000" baseline="-25000" dirty="0" err="1"/>
              <a:t>x,y</a:t>
            </a:r>
            <a:r>
              <a:rPr lang="en-US" sz="2000" baseline="-25000" dirty="0"/>
              <a:t> in [-1,1]</a:t>
            </a:r>
            <a:r>
              <a:rPr lang="en-US" sz="2000" dirty="0"/>
              <a:t>[(</a:t>
            </a:r>
            <a:r>
              <a:rPr lang="en-US" sz="2000" dirty="0" err="1"/>
              <a:t>x,y</a:t>
            </a:r>
            <a:r>
              <a:rPr lang="en-US" sz="2000" dirty="0"/>
              <a:t>) is in the disc]</a:t>
            </a:r>
          </a:p>
          <a:p>
            <a:r>
              <a:rPr lang="en-US" sz="2000" dirty="0"/>
              <a:t>Since the area of the square is 4,</a:t>
            </a:r>
            <a:br>
              <a:rPr lang="en-US" sz="2000" dirty="0"/>
            </a:br>
            <a:r>
              <a:rPr lang="en-US" sz="2000" dirty="0"/>
              <a:t>it follows that area of the disc is 4*p</a:t>
            </a:r>
            <a:r>
              <a:rPr lang="en-US" sz="2000" baseline="-25000" dirty="0"/>
              <a:t>0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Q: How can we compute p</a:t>
            </a:r>
            <a:r>
              <a:rPr lang="en-US" sz="2000" baseline="-25000" dirty="0"/>
              <a:t>0</a:t>
            </a:r>
            <a:r>
              <a:rPr lang="en-US" sz="2000" dirty="0"/>
              <a:t>?</a:t>
            </a:r>
          </a:p>
          <a:p>
            <a:r>
              <a:rPr lang="en-US" sz="2000" dirty="0"/>
              <a:t>A: Sample many random points in [-1,1], and check how many are in the disc.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2093FB5-68E6-4A1A-AFE5-7BF455DE0943}"/>
              </a:ext>
            </a:extLst>
          </p:cNvPr>
          <p:cNvGrpSpPr/>
          <p:nvPr/>
        </p:nvGrpSpPr>
        <p:grpSpPr>
          <a:xfrm>
            <a:off x="6470253" y="2942294"/>
            <a:ext cx="2709746" cy="2709746"/>
            <a:chOff x="3685439" y="3567538"/>
            <a:chExt cx="2709746" cy="270974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807E424-00EA-4035-9535-44B921DB6F8D}"/>
                </a:ext>
              </a:extLst>
            </p:cNvPr>
            <p:cNvGrpSpPr/>
            <p:nvPr/>
          </p:nvGrpSpPr>
          <p:grpSpPr>
            <a:xfrm>
              <a:off x="3685439" y="3567538"/>
              <a:ext cx="2709746" cy="2709746"/>
              <a:chOff x="3267308" y="3567538"/>
              <a:chExt cx="2709746" cy="2709746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936E92D-0FDD-4E56-9BC5-50F5C6E8E7C7}"/>
                  </a:ext>
                </a:extLst>
              </p:cNvPr>
              <p:cNvSpPr/>
              <p:nvPr/>
            </p:nvSpPr>
            <p:spPr>
              <a:xfrm>
                <a:off x="3267308" y="3567538"/>
                <a:ext cx="2709746" cy="270974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9F3ED19E-89B4-4972-9B3C-2E5E6EB47B56}"/>
                  </a:ext>
                </a:extLst>
              </p:cNvPr>
              <p:cNvSpPr/>
              <p:nvPr/>
            </p:nvSpPr>
            <p:spPr>
              <a:xfrm>
                <a:off x="3267308" y="3567539"/>
                <a:ext cx="2709745" cy="2709745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ADB0D4F-5B51-425B-8758-D86A991490E2}"/>
                </a:ext>
              </a:extLst>
            </p:cNvPr>
            <p:cNvCxnSpPr>
              <a:cxnSpLocks/>
              <a:stCxn id="5" idx="2"/>
              <a:endCxn id="5" idx="6"/>
            </p:cNvCxnSpPr>
            <p:nvPr/>
          </p:nvCxnSpPr>
          <p:spPr>
            <a:xfrm>
              <a:off x="3685439" y="4922412"/>
              <a:ext cx="2709745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EC926D-07AB-4686-B66D-5CF6414513E3}"/>
                </a:ext>
              </a:extLst>
            </p:cNvPr>
            <p:cNvCxnSpPr>
              <a:cxnSpLocks/>
              <a:stCxn id="5" idx="4"/>
            </p:cNvCxnSpPr>
            <p:nvPr/>
          </p:nvCxnSpPr>
          <p:spPr>
            <a:xfrm flipV="1">
              <a:off x="5040312" y="3567538"/>
              <a:ext cx="0" cy="270974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2930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 randomized algorithm for computing 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Goal</a:t>
            </a:r>
            <a:r>
              <a:rPr lang="en-US" sz="2000" dirty="0"/>
              <a:t>: Write an algorithm that prints </a:t>
            </a:r>
            <a:r>
              <a:rPr lang="el-GR" sz="2000" dirty="0"/>
              <a:t>π</a:t>
            </a:r>
            <a:r>
              <a:rPr lang="en-US" sz="2000" dirty="0"/>
              <a:t> up to 10 decimal digits</a:t>
            </a:r>
          </a:p>
          <a:p>
            <a:r>
              <a:rPr lang="en-US" sz="2000" u="sng" dirty="0"/>
              <a:t>Equivalently</a:t>
            </a:r>
            <a:r>
              <a:rPr lang="en-US" sz="2000" dirty="0"/>
              <a:t>: Compute the area of a unit disk up to 10 decimal digits.</a:t>
            </a:r>
          </a:p>
          <a:p>
            <a:r>
              <a:rPr lang="en-US" sz="2000" u="sng" dirty="0"/>
              <a:t>Fact</a:t>
            </a:r>
            <a:r>
              <a:rPr lang="en-US" sz="2000" dirty="0"/>
              <a:t>: the area of a unit disc = </a:t>
            </a:r>
            <a:r>
              <a:rPr lang="el-GR" sz="2000" dirty="0"/>
              <a:t>π</a:t>
            </a:r>
            <a:endParaRPr lang="en-US" sz="2000" dirty="0"/>
          </a:p>
          <a:p>
            <a:endParaRPr lang="en-US" sz="2000" dirty="0"/>
          </a:p>
          <a:p>
            <a:r>
              <a:rPr lang="en-US" sz="2000" u="sng" dirty="0"/>
              <a:t>Algorithm</a:t>
            </a:r>
            <a:r>
              <a:rPr lang="en-US" sz="2000" dirty="0"/>
              <a:t>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Sample n random points (</a:t>
            </a:r>
            <a:r>
              <a:rPr lang="en-US" sz="2000" dirty="0" err="1"/>
              <a:t>x</a:t>
            </a:r>
            <a:r>
              <a:rPr lang="en-US" sz="2000" baseline="-25000" dirty="0" err="1"/>
              <a:t>i</a:t>
            </a:r>
            <a:r>
              <a:rPr lang="en-US" sz="2000" dirty="0" err="1"/>
              <a:t>,y</a:t>
            </a:r>
            <a:r>
              <a:rPr lang="en-US" sz="2000" baseline="-25000" dirty="0" err="1"/>
              <a:t>i</a:t>
            </a:r>
            <a:r>
              <a:rPr lang="en-US" sz="2000" dirty="0"/>
              <a:t>) ∈[-1,1] x [-1,1]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Let t be the number of point such that </a:t>
            </a:r>
            <a:br>
              <a:rPr lang="en-US" sz="2000" dirty="0"/>
            </a:br>
            <a:r>
              <a:rPr lang="en-US" sz="2000" dirty="0"/>
              <a:t>		x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/>
              <a:t>+ y</a:t>
            </a:r>
            <a:r>
              <a:rPr lang="en-US" sz="2000" baseline="-25000" dirty="0"/>
              <a:t>i</a:t>
            </a:r>
            <a:r>
              <a:rPr lang="en-US" sz="2000" baseline="30000" dirty="0"/>
              <a:t>2 </a:t>
            </a:r>
            <a:r>
              <a:rPr lang="en-US" sz="2000" dirty="0"/>
              <a:t>≤1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Let p</a:t>
            </a:r>
            <a:r>
              <a:rPr lang="en-US" sz="2000" baseline="-25000" dirty="0"/>
              <a:t>est</a:t>
            </a:r>
            <a:r>
              <a:rPr lang="en-US" sz="2000" dirty="0"/>
              <a:t> = t/n, and output 4*p</a:t>
            </a:r>
            <a:r>
              <a:rPr lang="en-US" sz="2000" baseline="-25000" dirty="0"/>
              <a:t>est</a:t>
            </a:r>
            <a:r>
              <a:rPr lang="en-US" sz="2000" dirty="0"/>
              <a:t>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2093FB5-68E6-4A1A-AFE5-7BF455DE0943}"/>
              </a:ext>
            </a:extLst>
          </p:cNvPr>
          <p:cNvGrpSpPr/>
          <p:nvPr/>
        </p:nvGrpSpPr>
        <p:grpSpPr>
          <a:xfrm>
            <a:off x="6470253" y="2942294"/>
            <a:ext cx="2709746" cy="2709746"/>
            <a:chOff x="3685439" y="3567538"/>
            <a:chExt cx="2709746" cy="270974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807E424-00EA-4035-9535-44B921DB6F8D}"/>
                </a:ext>
              </a:extLst>
            </p:cNvPr>
            <p:cNvGrpSpPr/>
            <p:nvPr/>
          </p:nvGrpSpPr>
          <p:grpSpPr>
            <a:xfrm>
              <a:off x="3685439" y="3567538"/>
              <a:ext cx="2709746" cy="2709746"/>
              <a:chOff x="3267308" y="3567538"/>
              <a:chExt cx="2709746" cy="2709746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936E92D-0FDD-4E56-9BC5-50F5C6E8E7C7}"/>
                  </a:ext>
                </a:extLst>
              </p:cNvPr>
              <p:cNvSpPr/>
              <p:nvPr/>
            </p:nvSpPr>
            <p:spPr>
              <a:xfrm>
                <a:off x="3267308" y="3567538"/>
                <a:ext cx="2709746" cy="270974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9F3ED19E-89B4-4972-9B3C-2E5E6EB47B56}"/>
                  </a:ext>
                </a:extLst>
              </p:cNvPr>
              <p:cNvSpPr/>
              <p:nvPr/>
            </p:nvSpPr>
            <p:spPr>
              <a:xfrm>
                <a:off x="3267308" y="3567539"/>
                <a:ext cx="2709745" cy="2709745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ADB0D4F-5B51-425B-8758-D86A991490E2}"/>
                </a:ext>
              </a:extLst>
            </p:cNvPr>
            <p:cNvCxnSpPr>
              <a:cxnSpLocks/>
              <a:stCxn id="5" idx="2"/>
              <a:endCxn id="5" idx="6"/>
            </p:cNvCxnSpPr>
            <p:nvPr/>
          </p:nvCxnSpPr>
          <p:spPr>
            <a:xfrm>
              <a:off x="3685439" y="4922412"/>
              <a:ext cx="2709745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EC926D-07AB-4686-B66D-5CF6414513E3}"/>
                </a:ext>
              </a:extLst>
            </p:cNvPr>
            <p:cNvCxnSpPr>
              <a:cxnSpLocks/>
              <a:stCxn id="5" idx="4"/>
            </p:cNvCxnSpPr>
            <p:nvPr/>
          </p:nvCxnSpPr>
          <p:spPr>
            <a:xfrm flipV="1">
              <a:off x="5040312" y="3567538"/>
              <a:ext cx="0" cy="270974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7503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 randomized algorithm for computing 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r>
                  <a:rPr lang="en-US" sz="2000" u="sng" dirty="0"/>
                  <a:t>Algorithm</a:t>
                </a:r>
                <a:r>
                  <a:rPr lang="en-US" sz="2000" dirty="0"/>
                  <a:t>: 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000" dirty="0"/>
                  <a:t>Sample n random points (</a:t>
                </a:r>
                <a:r>
                  <a:rPr lang="en-US" sz="2000" dirty="0" err="1"/>
                  <a:t>x</a:t>
                </a:r>
                <a:r>
                  <a:rPr lang="en-US" sz="2000" baseline="-25000" dirty="0" err="1"/>
                  <a:t>i</a:t>
                </a:r>
                <a:r>
                  <a:rPr lang="en-US" sz="2000" dirty="0" err="1"/>
                  <a:t>,y</a:t>
                </a:r>
                <a:r>
                  <a:rPr lang="en-US" sz="2000" baseline="-25000" dirty="0" err="1"/>
                  <a:t>i</a:t>
                </a:r>
                <a:r>
                  <a:rPr lang="en-US" sz="2000" dirty="0"/>
                  <a:t>) ∈[-1,1] x [-1,1]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000" dirty="0"/>
                  <a:t>Let t be the number of point </a:t>
                </a:r>
                <a:r>
                  <a:rPr lang="en-US" sz="2000" dirty="0" err="1"/>
                  <a:t>s.t.</a:t>
                </a:r>
                <a:r>
                  <a:rPr lang="en-US" sz="2000" dirty="0"/>
                  <a:t> x</a:t>
                </a:r>
                <a:r>
                  <a:rPr lang="en-US" sz="2000" baseline="-25000" dirty="0"/>
                  <a:t>i</a:t>
                </a:r>
                <a:r>
                  <a:rPr lang="en-US" sz="2000" baseline="30000" dirty="0"/>
                  <a:t>2</a:t>
                </a:r>
                <a:r>
                  <a:rPr lang="en-US" sz="2000" dirty="0"/>
                  <a:t>+ y</a:t>
                </a:r>
                <a:r>
                  <a:rPr lang="en-US" sz="2000" baseline="-25000" dirty="0"/>
                  <a:t>i</a:t>
                </a:r>
                <a:r>
                  <a:rPr lang="en-US" sz="2000" baseline="30000" dirty="0"/>
                  <a:t>2 </a:t>
                </a:r>
                <a:r>
                  <a:rPr lang="en-US" sz="2000" dirty="0"/>
                  <a:t>≤1 (i.e., (</a:t>
                </a:r>
                <a:r>
                  <a:rPr lang="en-US" sz="2000" dirty="0" err="1"/>
                  <a:t>x,y</a:t>
                </a:r>
                <a:r>
                  <a:rPr lang="en-US" sz="2000" dirty="0"/>
                  <a:t>) is in the disc)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000" dirty="0"/>
                  <a:t>Let p</a:t>
                </a:r>
                <a:r>
                  <a:rPr lang="en-US" sz="2000" baseline="-25000" dirty="0"/>
                  <a:t>est</a:t>
                </a:r>
                <a:r>
                  <a:rPr lang="en-US" sz="2000" dirty="0"/>
                  <a:t> = t/n, and output 4* p</a:t>
                </a:r>
                <a:r>
                  <a:rPr lang="en-US" sz="2000" baseline="-25000" dirty="0"/>
                  <a:t>est </a:t>
                </a:r>
                <a:r>
                  <a:rPr lang="en-US" sz="2000" dirty="0"/>
                  <a:t>.</a:t>
                </a:r>
              </a:p>
              <a:p>
                <a:br>
                  <a:rPr lang="en-US" sz="2000" u="sng" dirty="0"/>
                </a:br>
                <a:r>
                  <a:rPr lang="en-US" sz="2000" u="sng" dirty="0"/>
                  <a:t>Analysis</a:t>
                </a:r>
                <a:r>
                  <a:rPr lang="en-US" sz="2000" dirty="0"/>
                  <a:t>: Use the following concentration bound</a:t>
                </a:r>
              </a:p>
              <a:p>
                <a:r>
                  <a:rPr lang="en-US" sz="2000" u="sng" dirty="0"/>
                  <a:t>Theorem [Chernoff bound]</a:t>
                </a:r>
                <a:r>
                  <a:rPr lang="en-US" sz="2000" dirty="0"/>
                  <a:t>:</a:t>
                </a:r>
              </a:p>
              <a:p>
                <a:r>
                  <a:rPr lang="en-US" sz="2000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 are independent 0-1 random variables,</a:t>
                </a:r>
                <a:br>
                  <a:rPr lang="en-US" sz="2000" dirty="0"/>
                </a:br>
                <a:r>
                  <a:rPr lang="en-US" sz="2000" dirty="0"/>
                  <a:t>such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 ∀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=1,…,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000" dirty="0"/>
                  <a:t>. Let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dirty="0"/>
                  <a:t>		Then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&lt;2⋅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/3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dirty="0"/>
                  <a:t>For us p</a:t>
                </a:r>
                <a:r>
                  <a:rPr lang="en-US" sz="2000" baseline="-25000" dirty="0"/>
                  <a:t>0</a:t>
                </a:r>
                <a:r>
                  <a:rPr lang="en-US" sz="2000" dirty="0"/>
                  <a:t> is relative size of the disk in the square, and p</a:t>
                </a:r>
                <a:r>
                  <a:rPr lang="en-US" sz="2000" baseline="-25000" dirty="0"/>
                  <a:t>est </a:t>
                </a:r>
                <a:r>
                  <a:rPr lang="en-US" sz="2000" dirty="0"/>
                  <a:t>= t/n is our estimate</a:t>
                </a:r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r="-344" b="-448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E5B9D9D9-8EA3-4752-AC9D-F9810018AB42}"/>
              </a:ext>
            </a:extLst>
          </p:cNvPr>
          <p:cNvSpPr/>
          <p:nvPr/>
        </p:nvSpPr>
        <p:spPr>
          <a:xfrm>
            <a:off x="5862285" y="2747816"/>
            <a:ext cx="4039998" cy="14037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Intuitively, p</a:t>
            </a:r>
            <a:r>
              <a:rPr lang="en-US" baseline="-25000" dirty="0"/>
              <a:t>est</a:t>
            </a:r>
            <a:r>
              <a:rPr lang="en-US" dirty="0"/>
              <a:t> should </a:t>
            </a:r>
            <a:r>
              <a:rPr lang="en-US" i="1" dirty="0"/>
              <a:t>roughly</a:t>
            </a:r>
            <a:r>
              <a:rPr lang="en-US" dirty="0"/>
              <a:t> be equal to the relative size of the disc in the square.</a:t>
            </a:r>
          </a:p>
        </p:txBody>
      </p:sp>
    </p:spTree>
    <p:extLst>
      <p:ext uri="{BB962C8B-B14F-4D97-AF65-F5344CB8AC3E}">
        <p14:creationId xmlns:p14="http://schemas.microsoft.com/office/powerpoint/2010/main" val="425529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 randomized algorithm for computing 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r>
                  <a:rPr lang="en-US" sz="2000" u="sng" dirty="0"/>
                  <a:t>Theorem [Chernoff bound]</a:t>
                </a:r>
                <a:r>
                  <a:rPr lang="en-US" sz="2000" dirty="0"/>
                  <a:t>:</a:t>
                </a:r>
              </a:p>
              <a:p>
                <a:r>
                  <a:rPr lang="en-US" sz="2000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 are independent 0-1 random variables,</a:t>
                </a:r>
                <a:br>
                  <a:rPr lang="en-US" sz="2000" dirty="0"/>
                </a:br>
                <a:r>
                  <a:rPr lang="en-US" sz="2000" dirty="0"/>
                  <a:t>such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/>
                  <a:t>. Let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dirty="0"/>
                  <a:t>		Then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&lt;2⋅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/3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sz="2000" dirty="0"/>
                  <a:t>.</a:t>
                </a:r>
              </a:p>
              <a:p>
                <a:br>
                  <a:rPr lang="en-US" sz="2000" u="sng" dirty="0"/>
                </a:br>
                <a:r>
                  <a:rPr lang="en-US" sz="2000" u="sng" dirty="0"/>
                  <a:t>Analysis</a:t>
                </a:r>
                <a:r>
                  <a:rPr lang="en-US" sz="2000" dirty="0"/>
                  <a:t>: </a:t>
                </a:r>
              </a:p>
              <a:p>
                <a:r>
                  <a:rPr lang="en-US" sz="2000" dirty="0"/>
                  <a:t>For us p is relative size of the disk in the square, and p</a:t>
                </a:r>
                <a:r>
                  <a:rPr lang="en-US" sz="2000" baseline="-25000" dirty="0"/>
                  <a:t>est </a:t>
                </a:r>
                <a:r>
                  <a:rPr lang="en-US" sz="2000" dirty="0"/>
                  <a:t>= t/n is our estimate.</a:t>
                </a:r>
              </a:p>
              <a:p>
                <a:endParaRPr lang="en-US" sz="2000" dirty="0"/>
              </a:p>
              <a:p>
                <a:r>
                  <a:rPr lang="en-US" sz="2000" dirty="0"/>
                  <a:t>Therefore, if we want estimat</a:t>
                </a:r>
                <a:r>
                  <a:rPr lang="en-US" sz="2000" dirty="0">
                    <a:latin typeface="Albany"/>
                  </a:rPr>
                  <a:t>ion up to </a:t>
                </a:r>
                <a:r>
                  <a:rPr lang="el-GR" sz="2000" dirty="0">
                    <a:latin typeface="Albany"/>
                  </a:rPr>
                  <a:t>ε </a:t>
                </a:r>
                <a:r>
                  <a:rPr lang="en-US" sz="2000" dirty="0">
                    <a:latin typeface="Albany"/>
                  </a:rPr>
                  <a:t>=0.0001 </a:t>
                </a:r>
                <a:r>
                  <a:rPr lang="en-US" sz="2000" dirty="0"/>
                  <a:t>error, we can choose</a:t>
                </a:r>
                <a:br>
                  <a:rPr lang="en-US" sz="2000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(1/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samples, and then with high probability the answer will be </a:t>
                </a:r>
                <a:r>
                  <a:rPr lang="el-GR" sz="2000" dirty="0"/>
                  <a:t>ε</a:t>
                </a:r>
                <a:r>
                  <a:rPr lang="en-US" sz="2000" dirty="0"/>
                  <a:t>-close to the correct answer.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r="-165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502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a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2618</TotalTime>
  <Words>2153</Words>
  <Application>Microsoft Office PowerPoint</Application>
  <PresentationFormat>Custom</PresentationFormat>
  <Paragraphs>284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Albany</vt:lpstr>
      <vt:lpstr>Arial</vt:lpstr>
      <vt:lpstr>Calibri</vt:lpstr>
      <vt:lpstr>Cambria Math</vt:lpstr>
      <vt:lpstr>Times New Roman</vt:lpstr>
      <vt:lpstr>water</vt:lpstr>
      <vt:lpstr>lyt blackandwhite</vt:lpstr>
      <vt:lpstr>PowerPoint Presentation</vt:lpstr>
      <vt:lpstr>Announcements</vt:lpstr>
      <vt:lpstr>Plan for today</vt:lpstr>
      <vt:lpstr>PowerPoint Presentation</vt:lpstr>
      <vt:lpstr>A randomized algorithm for computing π</vt:lpstr>
      <vt:lpstr>A randomized algorithm for computing π</vt:lpstr>
      <vt:lpstr>A randomized algorithm for computing π</vt:lpstr>
      <vt:lpstr>A randomized algorithm for computing π</vt:lpstr>
      <vt:lpstr>PowerPoint Presentation</vt:lpstr>
      <vt:lpstr>PowerPoint Presentation</vt:lpstr>
      <vt:lpstr>Verifying matrix multiplication</vt:lpstr>
      <vt:lpstr>Verifying matrix multiplication</vt:lpstr>
      <vt:lpstr>Verifying matrix multiplication</vt:lpstr>
      <vt:lpstr>Verifying matrix multiplication</vt:lpstr>
      <vt:lpstr>Verifying matrix multiplication</vt:lpstr>
      <vt:lpstr>Verifying matrix multiplication</vt:lpstr>
      <vt:lpstr>Verifying matrix multiplication</vt:lpstr>
      <vt:lpstr>PowerPoint Presentation</vt:lpstr>
      <vt:lpstr>PowerPoint Presentation</vt:lpstr>
      <vt:lpstr>Karger‘s Min-Cut algorithm</vt:lpstr>
      <vt:lpstr>Karger‘s Min-Cut algorithm</vt:lpstr>
      <vt:lpstr>Karger‘s Min-Cut algorithm</vt:lpstr>
      <vt:lpstr>Karger‘s Min-Cut algorithm</vt:lpstr>
      <vt:lpstr>Karger‘s Min-Cut algorithm</vt:lpstr>
      <vt:lpstr>Karger‘s Min-Cut algorithm</vt:lpstr>
      <vt:lpstr>Karger‘s Min-Cut algorithm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493</cp:revision>
  <dcterms:created xsi:type="dcterms:W3CDTF">2017-07-19T12:15:02Z</dcterms:created>
  <dcterms:modified xsi:type="dcterms:W3CDTF">2020-09-14T19:04:34Z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